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4.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5.xml" ContentType="application/vnd.openxmlformats-officedocument.drawingml.chartshapes+xml"/>
  <Override PartName="/ppt/notesSlides/notesSlide21.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6.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2.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3.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drawings/drawing7.xml" ContentType="application/vnd.openxmlformats-officedocument.drawingml.chartshapes+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8.xml" ContentType="application/vnd.openxmlformats-officedocument.drawingml.chartshapes+xml"/>
  <Override PartName="/ppt/notesSlides/notesSlide25.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2"/>
  </p:notesMasterIdLst>
  <p:sldIdLst>
    <p:sldId id="256" r:id="rId2"/>
    <p:sldId id="307" r:id="rId3"/>
    <p:sldId id="510" r:id="rId4"/>
    <p:sldId id="526" r:id="rId5"/>
    <p:sldId id="527" r:id="rId6"/>
    <p:sldId id="537" r:id="rId7"/>
    <p:sldId id="484" r:id="rId8"/>
    <p:sldId id="507" r:id="rId9"/>
    <p:sldId id="478" r:id="rId10"/>
    <p:sldId id="493" r:id="rId11"/>
    <p:sldId id="543" r:id="rId12"/>
    <p:sldId id="498" r:id="rId13"/>
    <p:sldId id="496" r:id="rId14"/>
    <p:sldId id="479" r:id="rId15"/>
    <p:sldId id="504" r:id="rId16"/>
    <p:sldId id="481" r:id="rId17"/>
    <p:sldId id="462" r:id="rId18"/>
    <p:sldId id="458" r:id="rId19"/>
    <p:sldId id="463" r:id="rId20"/>
    <p:sldId id="461" r:id="rId21"/>
    <p:sldId id="483" r:id="rId22"/>
    <p:sldId id="416" r:id="rId23"/>
    <p:sldId id="485" r:id="rId24"/>
    <p:sldId id="509" r:id="rId25"/>
    <p:sldId id="486" r:id="rId26"/>
    <p:sldId id="460" r:id="rId27"/>
    <p:sldId id="446" r:id="rId28"/>
    <p:sldId id="417" r:id="rId29"/>
    <p:sldId id="525" r:id="rId30"/>
    <p:sldId id="360" r:id="rId31"/>
    <p:sldId id="323" r:id="rId32"/>
    <p:sldId id="466" r:id="rId33"/>
    <p:sldId id="470" r:id="rId34"/>
    <p:sldId id="423" r:id="rId35"/>
    <p:sldId id="472" r:id="rId36"/>
    <p:sldId id="421" r:id="rId37"/>
    <p:sldId id="505" r:id="rId38"/>
    <p:sldId id="465" r:id="rId39"/>
    <p:sldId id="528" r:id="rId40"/>
    <p:sldId id="464" r:id="rId41"/>
    <p:sldId id="424" r:id="rId42"/>
    <p:sldId id="545" r:id="rId43"/>
    <p:sldId id="544" r:id="rId44"/>
    <p:sldId id="511" r:id="rId45"/>
    <p:sldId id="514" r:id="rId46"/>
    <p:sldId id="513" r:id="rId47"/>
    <p:sldId id="515" r:id="rId48"/>
    <p:sldId id="542" r:id="rId49"/>
    <p:sldId id="530" r:id="rId50"/>
    <p:sldId id="533" r:id="rId51"/>
    <p:sldId id="531" r:id="rId52"/>
    <p:sldId id="532" r:id="rId53"/>
    <p:sldId id="516" r:id="rId54"/>
    <p:sldId id="535" r:id="rId55"/>
    <p:sldId id="534" r:id="rId56"/>
    <p:sldId id="402" r:id="rId57"/>
    <p:sldId id="435" r:id="rId58"/>
    <p:sldId id="475" r:id="rId59"/>
    <p:sldId id="491" r:id="rId60"/>
    <p:sldId id="501" r:id="rId61"/>
    <p:sldId id="502" r:id="rId62"/>
    <p:sldId id="517" r:id="rId63"/>
    <p:sldId id="518" r:id="rId64"/>
    <p:sldId id="519" r:id="rId65"/>
    <p:sldId id="520" r:id="rId66"/>
    <p:sldId id="523" r:id="rId67"/>
    <p:sldId id="522" r:id="rId68"/>
    <p:sldId id="546" r:id="rId69"/>
    <p:sldId id="524" r:id="rId70"/>
    <p:sldId id="260"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84A389-C731-4718-85A2-A27042410AB5}">
          <p14:sldIdLst>
            <p14:sldId id="256"/>
            <p14:sldId id="307"/>
            <p14:sldId id="510"/>
            <p14:sldId id="526"/>
            <p14:sldId id="527"/>
            <p14:sldId id="537"/>
            <p14:sldId id="484"/>
            <p14:sldId id="507"/>
            <p14:sldId id="478"/>
            <p14:sldId id="493"/>
            <p14:sldId id="543"/>
            <p14:sldId id="498"/>
            <p14:sldId id="496"/>
            <p14:sldId id="479"/>
            <p14:sldId id="504"/>
            <p14:sldId id="481"/>
            <p14:sldId id="462"/>
            <p14:sldId id="458"/>
            <p14:sldId id="463"/>
            <p14:sldId id="461"/>
            <p14:sldId id="483"/>
            <p14:sldId id="416"/>
            <p14:sldId id="485"/>
            <p14:sldId id="509"/>
            <p14:sldId id="486"/>
            <p14:sldId id="460"/>
            <p14:sldId id="446"/>
            <p14:sldId id="417"/>
            <p14:sldId id="525"/>
            <p14:sldId id="360"/>
            <p14:sldId id="323"/>
            <p14:sldId id="466"/>
            <p14:sldId id="470"/>
            <p14:sldId id="423"/>
            <p14:sldId id="472"/>
            <p14:sldId id="421"/>
            <p14:sldId id="505"/>
            <p14:sldId id="465"/>
            <p14:sldId id="528"/>
            <p14:sldId id="464"/>
            <p14:sldId id="424"/>
          </p14:sldIdLst>
        </p14:section>
        <p14:section name="Untitled Section" id="{A9D82DC9-8C0C-4B58-891C-A2E305761A2F}">
          <p14:sldIdLst>
            <p14:sldId id="545"/>
            <p14:sldId id="544"/>
            <p14:sldId id="511"/>
            <p14:sldId id="514"/>
            <p14:sldId id="513"/>
            <p14:sldId id="515"/>
            <p14:sldId id="542"/>
            <p14:sldId id="530"/>
            <p14:sldId id="533"/>
            <p14:sldId id="531"/>
            <p14:sldId id="532"/>
            <p14:sldId id="516"/>
            <p14:sldId id="535"/>
            <p14:sldId id="534"/>
            <p14:sldId id="402"/>
            <p14:sldId id="435"/>
            <p14:sldId id="475"/>
            <p14:sldId id="491"/>
            <p14:sldId id="501"/>
            <p14:sldId id="502"/>
            <p14:sldId id="517"/>
            <p14:sldId id="518"/>
            <p14:sldId id="519"/>
            <p14:sldId id="520"/>
            <p14:sldId id="523"/>
            <p14:sldId id="522"/>
            <p14:sldId id="546"/>
            <p14:sldId id="524"/>
            <p14:sldId id="26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mond Brady" initials="RB" lastIdx="7" clrIdx="0">
    <p:extLst>
      <p:ext uri="{19B8F6BF-5375-455C-9EA6-DF929625EA0E}">
        <p15:presenceInfo xmlns:p15="http://schemas.microsoft.com/office/powerpoint/2012/main" userId="3467a1f0a2ba4a60" providerId="Windows Live"/>
      </p:ext>
    </p:extLst>
  </p:cmAuthor>
  <p:cmAuthor id="2" name="Raymond Brady" initials="RB [2]" lastIdx="1" clrIdx="1">
    <p:extLst>
      <p:ext uri="{19B8F6BF-5375-455C-9EA6-DF929625EA0E}">
        <p15:presenceInfo xmlns:p15="http://schemas.microsoft.com/office/powerpoint/2012/main" userId="7a7417d0a3a97a4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6247" autoAdjust="0"/>
  </p:normalViewPr>
  <p:slideViewPr>
    <p:cSldViewPr snapToGrid="0">
      <p:cViewPr varScale="1">
        <p:scale>
          <a:sx n="106" d="100"/>
          <a:sy n="106" d="100"/>
        </p:scale>
        <p:origin x="984"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2026\SEptember%202025\CPI%20Char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Louisina%20Sales%20Tax%20Collections\Louisiana%20Sales%20Tax%20%20and%20income%20tax%20Revenues%20.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5RevisedMarch%20update4-2026.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Job%20Growth\New%20Orleans%20MSA%20%20state%20Job%20Recovery12-2024.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5RevisedMarch%20update4-2026.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Leisure%20and%20Hospitality\Louisiana%20leisure%20and%20hospitality%20weekly%20pay%20and%20hours%202007-2025.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Leisure%20and%20Hospitality\Louisiana%20leisure%20and%20hospitality%20weekly%20pay%20and%20hours%202007-2025.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raybr\Documents\Louisiana\LOUISIAN\Recovery%20Index\working%20papers\Working%20Paper%20%23%203\state%20labor%20productivity\labor-productivity-by-state-and-region%202023%20Jully%202024.xlsx"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4.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raybr\Documents\Louisiana\LOUISIAN\Recovery%20Index\working%20papers\Working%20Paper%20%23%203\state%20labor%20productivity\labor-productivity-by-state-and-region%202024%20JUne%202025.xlsx"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5.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raybr\Documents\Louisiana\LOUISIAN\Recovery%20Index\working%20papers\Working%20Paper%20%23%203\state%20labor%20productivity\labor-productivity-by-state-and-region%202023%20Jully%202024.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raybr\Documents\Louisiana\LOUISIAN\Recovery%20Index\working%20papers\Working%20Paper%20%23%203\state%20labor%20productivity\labor-productivity-by-state-and-region%202024%20JUne%202025.xlsx" TargetMode="Externa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6.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2026\SEptember%202025\CPI%20Charts.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raybr\Documents\Louisiana\LOUISIAN\Recovery%20Index\working%20papers\Working%20Paper%20%23%203\state%20labor%20productivity\labor-productivity-by-state-and-region%202024%20JUne%202025.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Job%20Growth\New%20Orleans%20MSA%20%20state%20Job%20Recovery12-2024.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GDP\Birmingham%20MSA%20GDP%20.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GDP\Orleans-Metarie-Kenner%20Current%20and%20Real%20GDP%202017-2024A.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chartUserShapes" Target="../drawings/drawing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New%20index%20data\2026\new%20index2026RevisedMarch%20update5-2026.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2026\SEptember%202025\PPI%20+%20compensation%20chart1-2025.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raybr\Documents\Louisiana\Louisiana6-25-2025\POPULAT\Katrina%20Revised\employment%20driven%20population\2026%20Data\Data%20Center%20ResidentialAddresses%20up%20to%20February%202026.xlsx" TargetMode="External"/><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2026\SEptember%202025\PPI%20+%20compensation%20chart1-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2026\SEptember%202025\PPI%20+%20compensation%20chart10-202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Hires,%20Openings,%20Layoffs\Hires,%20Opening,%20Layoffs.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U.S\U.S.%20Labor%20Force%20Growth.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U.S\us%20job%20trend.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C:\Users\raybr\Documents\Louisiana\Louisiana6-25-2025\Recovery%20Index\monthly%20economic%20review\Data\Louisina%20Sales%20Tax%20Collections\Louisiana%20Sales%20Tax%20%20and%20income%20tax%20Revenues%20.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CPI All Urban Consumers, All Items</a:t>
            </a:r>
          </a:p>
          <a:p>
            <a:pPr>
              <a:defRPr sz="1200"/>
            </a:pPr>
            <a:r>
              <a:rPr lang="en-US" sz="1200"/>
              <a:t>Change From Year over Year</a:t>
            </a:r>
          </a:p>
          <a:p>
            <a:pPr>
              <a:defRPr sz="1200"/>
            </a:pPr>
            <a:r>
              <a:rPr lang="en-US" sz="1200"/>
              <a:t>Seasonally Adjusted</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178792133001851"/>
          <c:y val="0.12257806462648894"/>
          <c:w val="0.88025820163717095"/>
          <c:h val="0.74999686022966583"/>
        </c:manualLayout>
      </c:layout>
      <c:bar3D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a:sp3d/>
          </c:spPr>
          <c:invertIfNegative val="0"/>
          <c:cat>
            <c:multiLvlStrRef>
              <c:f>charts!$E$26:$F$136</c:f>
              <c:multiLvlStrCache>
                <c:ptCount val="111"/>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pt idx="51">
                    <c:v>Apr</c:v>
                  </c:pt>
                  <c:pt idx="52">
                    <c:v>May</c:v>
                  </c:pt>
                  <c:pt idx="53">
                    <c:v>Jun</c:v>
                  </c:pt>
                  <c:pt idx="54">
                    <c:v>Jul</c:v>
                  </c:pt>
                  <c:pt idx="55">
                    <c:v>Aug</c:v>
                  </c:pt>
                  <c:pt idx="56">
                    <c:v>Sep</c:v>
                  </c:pt>
                  <c:pt idx="57">
                    <c:v>Oct</c:v>
                  </c:pt>
                  <c:pt idx="58">
                    <c:v>Nov</c:v>
                  </c:pt>
                  <c:pt idx="59">
                    <c:v>Dec</c:v>
                  </c:pt>
                  <c:pt idx="60">
                    <c:v>Jan</c:v>
                  </c:pt>
                  <c:pt idx="61">
                    <c:v>Feb</c:v>
                  </c:pt>
                  <c:pt idx="62">
                    <c:v>Mar</c:v>
                  </c:pt>
                  <c:pt idx="63">
                    <c:v>Apr</c:v>
                  </c:pt>
                  <c:pt idx="64">
                    <c:v>May</c:v>
                  </c:pt>
                  <c:pt idx="65">
                    <c:v>June</c:v>
                  </c:pt>
                  <c:pt idx="66">
                    <c:v>July</c:v>
                  </c:pt>
                  <c:pt idx="67">
                    <c:v>Aug</c:v>
                  </c:pt>
                  <c:pt idx="68">
                    <c:v>Sep</c:v>
                  </c:pt>
                  <c:pt idx="69">
                    <c:v>Oct</c:v>
                  </c:pt>
                  <c:pt idx="70">
                    <c:v>Nov</c:v>
                  </c:pt>
                  <c:pt idx="71">
                    <c:v>Dec</c:v>
                  </c:pt>
                  <c:pt idx="72">
                    <c:v>Jan</c:v>
                  </c:pt>
                  <c:pt idx="73">
                    <c:v>Feb</c:v>
                  </c:pt>
                  <c:pt idx="74">
                    <c:v>Mar</c:v>
                  </c:pt>
                  <c:pt idx="75">
                    <c:v>Apr</c:v>
                  </c:pt>
                  <c:pt idx="76">
                    <c:v>May </c:v>
                  </c:pt>
                  <c:pt idx="77">
                    <c:v>June</c:v>
                  </c:pt>
                  <c:pt idx="78">
                    <c:v>July</c:v>
                  </c:pt>
                  <c:pt idx="79">
                    <c:v>August</c:v>
                  </c:pt>
                  <c:pt idx="80">
                    <c:v>September</c:v>
                  </c:pt>
                  <c:pt idx="81">
                    <c:v>Oct</c:v>
                  </c:pt>
                  <c:pt idx="82">
                    <c:v>Nov</c:v>
                  </c:pt>
                  <c:pt idx="83">
                    <c:v>Dec</c:v>
                  </c:pt>
                  <c:pt idx="84">
                    <c:v>Jan</c:v>
                  </c:pt>
                  <c:pt idx="85">
                    <c:v>Feb</c:v>
                  </c:pt>
                  <c:pt idx="86">
                    <c:v>Mar</c:v>
                  </c:pt>
                  <c:pt idx="87">
                    <c:v>Apr</c:v>
                  </c:pt>
                  <c:pt idx="88">
                    <c:v>May </c:v>
                  </c:pt>
                  <c:pt idx="89">
                    <c:v>June</c:v>
                  </c:pt>
                  <c:pt idx="90">
                    <c:v>July</c:v>
                  </c:pt>
                  <c:pt idx="91">
                    <c:v>August</c:v>
                  </c:pt>
                  <c:pt idx="92">
                    <c:v>September</c:v>
                  </c:pt>
                  <c:pt idx="93">
                    <c:v>Oct</c:v>
                  </c:pt>
                  <c:pt idx="94">
                    <c:v>Nov</c:v>
                  </c:pt>
                  <c:pt idx="95">
                    <c:v>Dec</c:v>
                  </c:pt>
                  <c:pt idx="96">
                    <c:v>Jan</c:v>
                  </c:pt>
                  <c:pt idx="97">
                    <c:v>Feb</c:v>
                  </c:pt>
                  <c:pt idx="98">
                    <c:v>Mar</c:v>
                  </c:pt>
                  <c:pt idx="99">
                    <c:v>Apr</c:v>
                  </c:pt>
                  <c:pt idx="100">
                    <c:v>May </c:v>
                  </c:pt>
                  <c:pt idx="101">
                    <c:v>June</c:v>
                  </c:pt>
                  <c:pt idx="102">
                    <c:v>July</c:v>
                  </c:pt>
                  <c:pt idx="103">
                    <c:v>August</c:v>
                  </c:pt>
                  <c:pt idx="104">
                    <c:v>September</c:v>
                  </c:pt>
                  <c:pt idx="105">
                    <c:v>Oct</c:v>
                  </c:pt>
                  <c:pt idx="106">
                    <c:v>Nov</c:v>
                  </c:pt>
                  <c:pt idx="107">
                    <c:v>Dec</c:v>
                  </c:pt>
                  <c:pt idx="108">
                    <c:v>Jan</c:v>
                  </c:pt>
                  <c:pt idx="109">
                    <c:v>Feb</c:v>
                  </c:pt>
                  <c:pt idx="110">
                    <c:v>Mar</c:v>
                  </c:pt>
                </c:lvl>
                <c:lvl>
                  <c:pt idx="0">
                    <c:v>Year 2017</c:v>
                  </c:pt>
                  <c:pt idx="12">
                    <c:v>2018</c:v>
                  </c:pt>
                  <c:pt idx="24">
                    <c:v>2019</c:v>
                  </c:pt>
                  <c:pt idx="36">
                    <c:v>2020</c:v>
                  </c:pt>
                  <c:pt idx="48">
                    <c:v>2021</c:v>
                  </c:pt>
                  <c:pt idx="60">
                    <c:v>2022</c:v>
                  </c:pt>
                  <c:pt idx="72">
                    <c:v>2023</c:v>
                  </c:pt>
                  <c:pt idx="84">
                    <c:v>2024</c:v>
                  </c:pt>
                  <c:pt idx="96">
                    <c:v>2025</c:v>
                  </c:pt>
                  <c:pt idx="108">
                    <c:v>2026</c:v>
                  </c:pt>
                </c:lvl>
              </c:multiLvlStrCache>
            </c:multiLvlStrRef>
          </c:cat>
          <c:val>
            <c:numRef>
              <c:f>charts!$G$26:$G$136</c:f>
              <c:numCache>
                <c:formatCode>0.0%</c:formatCode>
                <c:ptCount val="111"/>
                <c:pt idx="0">
                  <c:v>2.510393348257119E-2</c:v>
                </c:pt>
                <c:pt idx="1">
                  <c:v>2.810361681329418E-2</c:v>
                </c:pt>
                <c:pt idx="2">
                  <c:v>2.4411962365591327E-2</c:v>
                </c:pt>
                <c:pt idx="3">
                  <c:v>2.176223471915387E-2</c:v>
                </c:pt>
                <c:pt idx="4">
                  <c:v>1.8563431667619826E-2</c:v>
                </c:pt>
                <c:pt idx="5">
                  <c:v>1.6405658099591221E-2</c:v>
                </c:pt>
                <c:pt idx="6">
                  <c:v>1.7251073506565968E-2</c:v>
                </c:pt>
                <c:pt idx="7">
                  <c:v>1.9281215572969738E-2</c:v>
                </c:pt>
                <c:pt idx="8">
                  <c:v>2.1805652303711873E-2</c:v>
                </c:pt>
                <c:pt idx="9">
                  <c:v>2.0207577531324808E-2</c:v>
                </c:pt>
                <c:pt idx="10">
                  <c:v>2.1724938642955636E-2</c:v>
                </c:pt>
                <c:pt idx="11">
                  <c:v>2.1299307195522556E-2</c:v>
                </c:pt>
                <c:pt idx="12">
                  <c:v>2.103703338833748E-2</c:v>
                </c:pt>
                <c:pt idx="13">
                  <c:v>2.2265845921821566E-2</c:v>
                </c:pt>
                <c:pt idx="14">
                  <c:v>2.3325898348449284E-2</c:v>
                </c:pt>
                <c:pt idx="15">
                  <c:v>2.4378258181028834E-2</c:v>
                </c:pt>
                <c:pt idx="16">
                  <c:v>2.7765938263307182E-2</c:v>
                </c:pt>
                <c:pt idx="17">
                  <c:v>2.8485069400359529E-2</c:v>
                </c:pt>
                <c:pt idx="18">
                  <c:v>2.8987524719234586E-2</c:v>
                </c:pt>
                <c:pt idx="19">
                  <c:v>2.6779996981846223E-2</c:v>
                </c:pt>
                <c:pt idx="20">
                  <c:v>2.3551849372045373E-2</c:v>
                </c:pt>
                <c:pt idx="21">
                  <c:v>2.528524973036091E-2</c:v>
                </c:pt>
                <c:pt idx="22">
                  <c:v>2.1728053574028319E-2</c:v>
                </c:pt>
                <c:pt idx="23">
                  <c:v>1.9152155929057044E-2</c:v>
                </c:pt>
                <c:pt idx="24">
                  <c:v>1.4983336214486455E-2</c:v>
                </c:pt>
                <c:pt idx="25">
                  <c:v>1.4817249908795328E-2</c:v>
                </c:pt>
                <c:pt idx="26">
                  <c:v>1.8799507975366746E-2</c:v>
                </c:pt>
                <c:pt idx="27">
                  <c:v>2.0056287128317161E-2</c:v>
                </c:pt>
                <c:pt idx="28">
                  <c:v>1.8127514664305993E-2</c:v>
                </c:pt>
                <c:pt idx="29">
                  <c:v>1.6896439124236395E-2</c:v>
                </c:pt>
                <c:pt idx="30">
                  <c:v>1.8211624085340369E-2</c:v>
                </c:pt>
                <c:pt idx="31">
                  <c:v>1.759689214257049E-2</c:v>
                </c:pt>
                <c:pt idx="32">
                  <c:v>1.7273300322313358E-2</c:v>
                </c:pt>
                <c:pt idx="33">
                  <c:v>1.7570848921546187E-2</c:v>
                </c:pt>
                <c:pt idx="34">
                  <c:v>2.0308164824247892E-2</c:v>
                </c:pt>
                <c:pt idx="35">
                  <c:v>2.2617213948865733E-2</c:v>
                </c:pt>
                <c:pt idx="36">
                  <c:v>2.4604903552897444E-2</c:v>
                </c:pt>
                <c:pt idx="37">
                  <c:v>2.3197108262389691E-2</c:v>
                </c:pt>
                <c:pt idx="38">
                  <c:v>1.5306383296693021E-2</c:v>
                </c:pt>
                <c:pt idx="39">
                  <c:v>3.6486481190454068E-3</c:v>
                </c:pt>
                <c:pt idx="40">
                  <c:v>2.4243611083912655E-3</c:v>
                </c:pt>
                <c:pt idx="41">
                  <c:v>7.2681419637297571E-3</c:v>
                </c:pt>
                <c:pt idx="42">
                  <c:v>1.0328253223915595E-2</c:v>
                </c:pt>
                <c:pt idx="43">
                  <c:v>1.3275873510318999E-2</c:v>
                </c:pt>
                <c:pt idx="44">
                  <c:v>1.4006453724921644E-2</c:v>
                </c:pt>
                <c:pt idx="45">
                  <c:v>1.1841977419793507E-2</c:v>
                </c:pt>
                <c:pt idx="46">
                  <c:v>1.1377566062035441E-2</c:v>
                </c:pt>
                <c:pt idx="47">
                  <c:v>1.2781544394667626E-2</c:v>
                </c:pt>
                <c:pt idx="48">
                  <c:v>1.3599709295582886E-2</c:v>
                </c:pt>
                <c:pt idx="49">
                  <c:v>1.6752442984166446E-2</c:v>
                </c:pt>
                <c:pt idx="50">
                  <c:v>2.6583773943020934E-2</c:v>
                </c:pt>
                <c:pt idx="51">
                  <c:v>4.1519910657805262E-2</c:v>
                </c:pt>
                <c:pt idx="52">
                  <c:v>4.8838808489357163E-2</c:v>
                </c:pt>
                <c:pt idx="53">
                  <c:v>5.1870599532690458E-2</c:v>
                </c:pt>
                <c:pt idx="54">
                  <c:v>5.1136561423051501E-2</c:v>
                </c:pt>
                <c:pt idx="55">
                  <c:v>5.1198089221049473E-2</c:v>
                </c:pt>
                <c:pt idx="56">
                  <c:v>5.3184211537722521E-2</c:v>
                </c:pt>
                <c:pt idx="57">
                  <c:v>6.2108222713864375E-2</c:v>
                </c:pt>
                <c:pt idx="58">
                  <c:v>6.9000962714932848E-2</c:v>
                </c:pt>
                <c:pt idx="59">
                  <c:v>7.3874845162178196E-2</c:v>
                </c:pt>
                <c:pt idx="60">
                  <c:v>7.5952788882543365E-2</c:v>
                </c:pt>
                <c:pt idx="61">
                  <c:v>7.9548471768106407E-2</c:v>
                </c:pt>
                <c:pt idx="62">
                  <c:v>8.5152162588613634E-2</c:v>
                </c:pt>
                <c:pt idx="63">
                  <c:v>8.2277721528480785E-2</c:v>
                </c:pt>
                <c:pt idx="64">
                  <c:v>8.5023319575032244E-2</c:v>
                </c:pt>
                <c:pt idx="65">
                  <c:v>8.9329868901052933E-2</c:v>
                </c:pt>
                <c:pt idx="66">
                  <c:v>8.4131820255810091E-2</c:v>
                </c:pt>
                <c:pt idx="67">
                  <c:v>8.2273610144024581E-2</c:v>
                </c:pt>
                <c:pt idx="68">
                  <c:v>8.2148539565299772E-2</c:v>
                </c:pt>
                <c:pt idx="69">
                  <c:v>7.7624926768937133E-2</c:v>
                </c:pt>
                <c:pt idx="70">
                  <c:v>7.1353480845750619E-2</c:v>
                </c:pt>
                <c:pt idx="71">
                  <c:v>6.4449404920840087E-2</c:v>
                </c:pt>
                <c:pt idx="72">
                  <c:v>6.3471562178210164E-2</c:v>
                </c:pt>
                <c:pt idx="73">
                  <c:v>5.9864375812515407E-2</c:v>
                </c:pt>
                <c:pt idx="74">
                  <c:v>4.9869204652974945E-2</c:v>
                </c:pt>
                <c:pt idx="75">
                  <c:v>4.9571915138369699E-2</c:v>
                </c:pt>
                <c:pt idx="76">
                  <c:v>4.1288435392834132E-2</c:v>
                </c:pt>
                <c:pt idx="77">
                  <c:v>3.0920034743899458E-2</c:v>
                </c:pt>
                <c:pt idx="78">
                  <c:v>3.2990754442890791E-2</c:v>
                </c:pt>
                <c:pt idx="79">
                  <c:v>3.707503724773132E-2</c:v>
                </c:pt>
                <c:pt idx="80">
                  <c:v>3.6899025086076391E-2</c:v>
                </c:pt>
                <c:pt idx="81">
                  <c:v>3.2323557739096016E-2</c:v>
                </c:pt>
                <c:pt idx="82">
                  <c:v>3.12091842544155E-2</c:v>
                </c:pt>
                <c:pt idx="83">
                  <c:v>3.2616475467406966E-2</c:v>
                </c:pt>
                <c:pt idx="84">
                  <c:v>3.1059809026621768E-2</c:v>
                </c:pt>
                <c:pt idx="85">
                  <c:v>3.1657429794798693E-2</c:v>
                </c:pt>
                <c:pt idx="86">
                  <c:v>3.4751312370751332E-2</c:v>
                </c:pt>
                <c:pt idx="87">
                  <c:v>3.3577311967053027E-2</c:v>
                </c:pt>
                <c:pt idx="88">
                  <c:v>3.2502101428971746E-2</c:v>
                </c:pt>
                <c:pt idx="89">
                  <c:v>2.9756285299816096E-2</c:v>
                </c:pt>
                <c:pt idx="90">
                  <c:v>2.9235657917197389E-2</c:v>
                </c:pt>
                <c:pt idx="91">
                  <c:v>2.5912269299480283E-2</c:v>
                </c:pt>
                <c:pt idx="92">
                  <c:v>2.4075134727031215E-2</c:v>
                </c:pt>
                <c:pt idx="93">
                  <c:v>2.5763256387160975E-2</c:v>
                </c:pt>
                <c:pt idx="94">
                  <c:v>2.7325792795366507E-2</c:v>
                </c:pt>
                <c:pt idx="95">
                  <c:v>2.8965932720523876E-2</c:v>
                </c:pt>
                <c:pt idx="96">
                  <c:v>2.9994125128311171E-2</c:v>
                </c:pt>
                <c:pt idx="97">
                  <c:v>2.8142703731568783E-2</c:v>
                </c:pt>
                <c:pt idx="98">
                  <c:v>2.4055852640280356E-2</c:v>
                </c:pt>
                <c:pt idx="99">
                  <c:v>2.3337465177498934E-2</c:v>
                </c:pt>
                <c:pt idx="100">
                  <c:v>2.3759340869898442E-2</c:v>
                </c:pt>
                <c:pt idx="101">
                  <c:v>2.6726833178446173E-2</c:v>
                </c:pt>
                <c:pt idx="102">
                  <c:v>2.7318012794754633E-2</c:v>
                </c:pt>
                <c:pt idx="103">
                  <c:v>2.915980912421896E-2</c:v>
                </c:pt>
                <c:pt idx="104">
                  <c:v>2.9836335282403439E-2</c:v>
                </c:pt>
                <c:pt idx="106">
                  <c:v>2.7220815992466323E-2</c:v>
                </c:pt>
                <c:pt idx="107">
                  <c:v>2.6536273271977901E-2</c:v>
                </c:pt>
                <c:pt idx="108">
                  <c:v>2.3912014321500148E-2</c:v>
                </c:pt>
                <c:pt idx="109">
                  <c:v>2.4340041103732203E-2</c:v>
                </c:pt>
                <c:pt idx="110">
                  <c:v>3.2859577528652005E-2</c:v>
                </c:pt>
              </c:numCache>
            </c:numRef>
          </c:val>
          <c:extLst>
            <c:ext xmlns:c16="http://schemas.microsoft.com/office/drawing/2014/chart" uri="{C3380CC4-5D6E-409C-BE32-E72D297353CC}">
              <c16:uniqueId val="{00000000-5AB0-49A6-BA36-60E445D24BDF}"/>
            </c:ext>
          </c:extLst>
        </c:ser>
        <c:dLbls>
          <c:showLegendKey val="0"/>
          <c:showVal val="0"/>
          <c:showCatName val="0"/>
          <c:showSerName val="0"/>
          <c:showPercent val="0"/>
          <c:showBubbleSize val="0"/>
        </c:dLbls>
        <c:gapWidth val="150"/>
        <c:shape val="box"/>
        <c:axId val="521576896"/>
        <c:axId val="521571072"/>
        <c:axId val="0"/>
      </c:bar3DChart>
      <c:catAx>
        <c:axId val="521576896"/>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BLS, Systems Solutions Consulting</a:t>
                </a:r>
              </a:p>
            </c:rich>
          </c:tx>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521571072"/>
        <c:crosses val="autoZero"/>
        <c:auto val="1"/>
        <c:lblAlgn val="ctr"/>
        <c:lblOffset val="100"/>
        <c:noMultiLvlLbl val="0"/>
      </c:catAx>
      <c:valAx>
        <c:axId val="521571072"/>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Percentage Change</a:t>
                </a:r>
              </a:p>
            </c:rich>
          </c:tx>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215768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all" baseline="0">
                <a:solidFill>
                  <a:schemeClr val="dk1"/>
                </a:solidFill>
                <a:latin typeface="+mn-lt"/>
                <a:ea typeface="+mn-ea"/>
                <a:cs typeface="+mn-cs"/>
              </a:defRPr>
            </a:pPr>
            <a:r>
              <a:rPr lang="en-US" sz="1200"/>
              <a:t>Annual Income Tax Collection</a:t>
            </a:r>
          </a:p>
          <a:p>
            <a:pPr>
              <a:defRPr sz="1200"/>
            </a:pPr>
            <a:r>
              <a:rPr lang="en-US" sz="1200"/>
              <a:t>State of Louisiana</a:t>
            </a:r>
          </a:p>
        </c:rich>
      </c:tx>
      <c:overlay val="0"/>
      <c:spPr>
        <a:noFill/>
        <a:ln>
          <a:noFill/>
        </a:ln>
        <a:effectLst/>
      </c:spPr>
      <c:txPr>
        <a:bodyPr rot="0" spcFirstLastPara="1" vertOverflow="ellipsis" vert="horz" wrap="square" anchor="ctr" anchorCtr="1"/>
        <a:lstStyle/>
        <a:p>
          <a:pPr>
            <a:defRPr sz="1200" b="0" i="0" u="none" strike="noStrike" kern="1200" cap="all"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'monthly 2024-2014'!$I$166:$I$171</c:f>
              <c:strCache>
                <c:ptCount val="6"/>
                <c:pt idx="0">
                  <c:v>Year 2025</c:v>
                </c:pt>
                <c:pt idx="1">
                  <c:v>2024</c:v>
                </c:pt>
                <c:pt idx="2">
                  <c:v>2023</c:v>
                </c:pt>
                <c:pt idx="3">
                  <c:v>2022</c:v>
                </c:pt>
                <c:pt idx="4">
                  <c:v>2021</c:v>
                </c:pt>
                <c:pt idx="5">
                  <c:v>Year 2020</c:v>
                </c:pt>
              </c:strCache>
            </c:strRef>
          </c:cat>
          <c:val>
            <c:numRef>
              <c:f>'monthly 2024-2014'!$J$166:$J$171</c:f>
              <c:numCache>
                <c:formatCode>"$"#,##0</c:formatCode>
                <c:ptCount val="6"/>
                <c:pt idx="0">
                  <c:v>4587</c:v>
                </c:pt>
                <c:pt idx="1">
                  <c:v>4926</c:v>
                </c:pt>
                <c:pt idx="2">
                  <c:v>4404</c:v>
                </c:pt>
                <c:pt idx="3">
                  <c:v>4404</c:v>
                </c:pt>
                <c:pt idx="4">
                  <c:v>4160</c:v>
                </c:pt>
                <c:pt idx="5">
                  <c:v>3827</c:v>
                </c:pt>
              </c:numCache>
            </c:numRef>
          </c:val>
          <c:extLst>
            <c:ext xmlns:c16="http://schemas.microsoft.com/office/drawing/2014/chart" uri="{C3380CC4-5D6E-409C-BE32-E72D297353CC}">
              <c16:uniqueId val="{00000000-6AD1-4AB2-8A36-1F00D8708CF6}"/>
            </c:ext>
          </c:extLst>
        </c:ser>
        <c:dLbls>
          <c:showLegendKey val="0"/>
          <c:showVal val="1"/>
          <c:showCatName val="0"/>
          <c:showSerName val="0"/>
          <c:showPercent val="0"/>
          <c:showBubbleSize val="0"/>
        </c:dLbls>
        <c:gapWidth val="84"/>
        <c:gapDepth val="53"/>
        <c:shape val="box"/>
        <c:axId val="715970224"/>
        <c:axId val="715971184"/>
        <c:axId val="0"/>
      </c:bar3DChart>
      <c:catAx>
        <c:axId val="71597022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sz="1000"/>
                  <a:t>Source: Louisiana Department of Revenue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crossAx val="715971184"/>
        <c:crosses val="autoZero"/>
        <c:auto val="1"/>
        <c:lblAlgn val="ctr"/>
        <c:lblOffset val="100"/>
        <c:noMultiLvlLbl val="0"/>
      </c:catAx>
      <c:valAx>
        <c:axId val="715971184"/>
        <c:scaling>
          <c:orientation val="minMax"/>
        </c:scaling>
        <c:delete val="1"/>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sz="1000"/>
                  <a:t>Millions of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quot;$&quot;#,##0" sourceLinked="1"/>
        <c:majorTickMark val="out"/>
        <c:minorTickMark val="none"/>
        <c:tickLblPos val="nextTo"/>
        <c:crossAx val="715970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rotWithShape="1">
      <a:gsLst>
        <a:gs pos="0">
          <a:schemeClr val="dk1">
            <a:tint val="58000"/>
            <a:satMod val="108000"/>
            <a:lumMod val="110000"/>
          </a:schemeClr>
        </a:gs>
        <a:gs pos="100000">
          <a:schemeClr val="dk1">
            <a:tint val="81000"/>
            <a:satMod val="109000"/>
            <a:lumMod val="105000"/>
          </a:schemeClr>
        </a:gs>
      </a:gsLst>
      <a:lin ang="5040000" scaled="0"/>
    </a:gradFill>
    <a:ln w="9525" cap="flat" cmpd="sng" algn="ctr">
      <a:solidFill>
        <a:schemeClr val="dk1"/>
      </a:solidFill>
      <a:prstDash val="solid"/>
      <a:roun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000" dirty="0"/>
              <a:t>Non-Seasonally Adjusted  Total Non-Farm </a:t>
            </a:r>
          </a:p>
          <a:p>
            <a:pPr>
              <a:defRPr/>
            </a:pPr>
            <a:r>
              <a:rPr lang="en-US" sz="1000" dirty="0"/>
              <a:t>Job Recovery Trend</a:t>
            </a:r>
          </a:p>
          <a:p>
            <a:pPr>
              <a:defRPr/>
            </a:pPr>
            <a:r>
              <a:rPr lang="en-US" sz="1000" dirty="0"/>
              <a:t>State of Louisiana </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7669252539915503"/>
          <c:y val="0.22431084236017459"/>
          <c:w val="0.80108530183727034"/>
          <c:h val="0.57748468941382325"/>
        </c:manualLayout>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trendline>
            <c:spPr>
              <a:ln w="15875" cap="flat" cmpd="sng" algn="ctr">
                <a:solidFill>
                  <a:schemeClr val="accent2"/>
                </a:solidFill>
                <a:prstDash val="solid"/>
              </a:ln>
              <a:effectLst/>
            </c:spPr>
            <c:trendlineType val="movingAvg"/>
            <c:period val="2"/>
            <c:dispRSqr val="0"/>
            <c:dispEq val="0"/>
          </c:trendline>
          <c:cat>
            <c:strRef>
              <c:f>'REVISED NON-SEASONAL'!$P$78:$P$150</c:f>
              <c:strCache>
                <c:ptCount val="73"/>
                <c:pt idx="0">
                  <c:v>Jan. 2020</c:v>
                </c:pt>
                <c:pt idx="1">
                  <c:v>Feb</c:v>
                </c:pt>
                <c:pt idx="2">
                  <c:v>Mar</c:v>
                </c:pt>
                <c:pt idx="3">
                  <c:v>Apr</c:v>
                </c:pt>
                <c:pt idx="4">
                  <c:v>May</c:v>
                </c:pt>
                <c:pt idx="5">
                  <c:v>Jun</c:v>
                </c:pt>
                <c:pt idx="6">
                  <c:v>Jul</c:v>
                </c:pt>
                <c:pt idx="7">
                  <c:v>Aug</c:v>
                </c:pt>
                <c:pt idx="8">
                  <c:v>Sep</c:v>
                </c:pt>
                <c:pt idx="9">
                  <c:v>Oct</c:v>
                </c:pt>
                <c:pt idx="10">
                  <c:v>Nov</c:v>
                </c:pt>
                <c:pt idx="11">
                  <c:v>Dec</c:v>
                </c:pt>
                <c:pt idx="12">
                  <c:v>Jan. 2021</c:v>
                </c:pt>
                <c:pt idx="13">
                  <c:v>Feb</c:v>
                </c:pt>
                <c:pt idx="14">
                  <c:v>Mar</c:v>
                </c:pt>
                <c:pt idx="15">
                  <c:v>April</c:v>
                </c:pt>
                <c:pt idx="16">
                  <c:v>May</c:v>
                </c:pt>
                <c:pt idx="17">
                  <c:v>June</c:v>
                </c:pt>
                <c:pt idx="18">
                  <c:v>Jul</c:v>
                </c:pt>
                <c:pt idx="19">
                  <c:v>Aug</c:v>
                </c:pt>
                <c:pt idx="20">
                  <c:v>Sep</c:v>
                </c:pt>
                <c:pt idx="21">
                  <c:v>Oct</c:v>
                </c:pt>
                <c:pt idx="22">
                  <c:v>Nov</c:v>
                </c:pt>
                <c:pt idx="23">
                  <c:v>Dec.</c:v>
                </c:pt>
                <c:pt idx="24">
                  <c:v>Jan.2022</c:v>
                </c:pt>
                <c:pt idx="25">
                  <c:v>Feb</c:v>
                </c:pt>
                <c:pt idx="26">
                  <c:v>Mar</c:v>
                </c:pt>
                <c:pt idx="27">
                  <c:v>April</c:v>
                </c:pt>
                <c:pt idx="28">
                  <c:v>May</c:v>
                </c:pt>
                <c:pt idx="29">
                  <c:v>June</c:v>
                </c:pt>
                <c:pt idx="30">
                  <c:v>July </c:v>
                </c:pt>
                <c:pt idx="31">
                  <c:v>August</c:v>
                </c:pt>
                <c:pt idx="32">
                  <c:v>Sept</c:v>
                </c:pt>
                <c:pt idx="33">
                  <c:v>Oct</c:v>
                </c:pt>
                <c:pt idx="34">
                  <c:v>Nov</c:v>
                </c:pt>
                <c:pt idx="35">
                  <c:v>Dec.</c:v>
                </c:pt>
                <c:pt idx="36">
                  <c:v>Jan.2023</c:v>
                </c:pt>
                <c:pt idx="37">
                  <c:v>Feb</c:v>
                </c:pt>
                <c:pt idx="38">
                  <c:v>March</c:v>
                </c:pt>
                <c:pt idx="39">
                  <c:v>April</c:v>
                </c:pt>
                <c:pt idx="40">
                  <c:v>May</c:v>
                </c:pt>
                <c:pt idx="41">
                  <c:v>June</c:v>
                </c:pt>
                <c:pt idx="42">
                  <c:v>July </c:v>
                </c:pt>
                <c:pt idx="43">
                  <c:v>August</c:v>
                </c:pt>
                <c:pt idx="44">
                  <c:v>Sept</c:v>
                </c:pt>
                <c:pt idx="45">
                  <c:v>Oct</c:v>
                </c:pt>
                <c:pt idx="46">
                  <c:v>Nov</c:v>
                </c:pt>
                <c:pt idx="47">
                  <c:v>Dec</c:v>
                </c:pt>
                <c:pt idx="48">
                  <c:v>Jan.2024</c:v>
                </c:pt>
                <c:pt idx="49">
                  <c:v>Feb</c:v>
                </c:pt>
                <c:pt idx="50">
                  <c:v>March</c:v>
                </c:pt>
                <c:pt idx="51">
                  <c:v>April</c:v>
                </c:pt>
                <c:pt idx="52">
                  <c:v>May</c:v>
                </c:pt>
                <c:pt idx="53">
                  <c:v>June</c:v>
                </c:pt>
                <c:pt idx="54">
                  <c:v>July </c:v>
                </c:pt>
                <c:pt idx="55">
                  <c:v>August</c:v>
                </c:pt>
                <c:pt idx="56">
                  <c:v>Sept</c:v>
                </c:pt>
                <c:pt idx="57">
                  <c:v>Oct</c:v>
                </c:pt>
                <c:pt idx="58">
                  <c:v>Nov</c:v>
                </c:pt>
                <c:pt idx="59">
                  <c:v>Dec</c:v>
                </c:pt>
                <c:pt idx="60">
                  <c:v>Jan.2025</c:v>
                </c:pt>
                <c:pt idx="61">
                  <c:v>Feb</c:v>
                </c:pt>
                <c:pt idx="62">
                  <c:v>March</c:v>
                </c:pt>
                <c:pt idx="63">
                  <c:v>April</c:v>
                </c:pt>
                <c:pt idx="64">
                  <c:v>May</c:v>
                </c:pt>
                <c:pt idx="65">
                  <c:v>June</c:v>
                </c:pt>
                <c:pt idx="66">
                  <c:v>July </c:v>
                </c:pt>
                <c:pt idx="67">
                  <c:v>August</c:v>
                </c:pt>
                <c:pt idx="68">
                  <c:v>September</c:v>
                </c:pt>
                <c:pt idx="69">
                  <c:v>Oct</c:v>
                </c:pt>
                <c:pt idx="70">
                  <c:v>Nov</c:v>
                </c:pt>
                <c:pt idx="71">
                  <c:v>Dec</c:v>
                </c:pt>
                <c:pt idx="72">
                  <c:v>Jan.2026</c:v>
                </c:pt>
              </c:strCache>
            </c:strRef>
          </c:cat>
          <c:val>
            <c:numRef>
              <c:f>'REVISED NON-SEASONAL'!$Q$78:$Q$150</c:f>
              <c:numCache>
                <c:formatCode>#0.0</c:formatCode>
                <c:ptCount val="73"/>
                <c:pt idx="0">
                  <c:v>1977.7</c:v>
                </c:pt>
                <c:pt idx="1">
                  <c:v>1988.6</c:v>
                </c:pt>
                <c:pt idx="2">
                  <c:v>1968.5</c:v>
                </c:pt>
                <c:pt idx="3">
                  <c:v>1714.7</c:v>
                </c:pt>
                <c:pt idx="4">
                  <c:v>1738.9</c:v>
                </c:pt>
                <c:pt idx="5">
                  <c:v>1772.8</c:v>
                </c:pt>
                <c:pt idx="6">
                  <c:v>1777.1</c:v>
                </c:pt>
                <c:pt idx="7">
                  <c:v>1802.5</c:v>
                </c:pt>
                <c:pt idx="8">
                  <c:v>1804.5</c:v>
                </c:pt>
                <c:pt idx="9">
                  <c:v>1849.8</c:v>
                </c:pt>
                <c:pt idx="10">
                  <c:v>1864.4</c:v>
                </c:pt>
                <c:pt idx="11">
                  <c:v>1863.1</c:v>
                </c:pt>
                <c:pt idx="12">
                  <c:v>1836.8</c:v>
                </c:pt>
                <c:pt idx="13">
                  <c:v>1845</c:v>
                </c:pt>
                <c:pt idx="14">
                  <c:v>1859.7</c:v>
                </c:pt>
                <c:pt idx="15">
                  <c:v>1875.1</c:v>
                </c:pt>
                <c:pt idx="16">
                  <c:v>1882.4</c:v>
                </c:pt>
                <c:pt idx="17">
                  <c:v>1875</c:v>
                </c:pt>
                <c:pt idx="18">
                  <c:v>1878.1</c:v>
                </c:pt>
                <c:pt idx="19">
                  <c:v>1886.6</c:v>
                </c:pt>
                <c:pt idx="20">
                  <c:v>1849</c:v>
                </c:pt>
                <c:pt idx="21">
                  <c:v>1910.9</c:v>
                </c:pt>
                <c:pt idx="22">
                  <c:v>1923.6</c:v>
                </c:pt>
                <c:pt idx="23">
                  <c:v>1923.5</c:v>
                </c:pt>
                <c:pt idx="24">
                  <c:v>1893.2</c:v>
                </c:pt>
                <c:pt idx="25">
                  <c:v>1911.5</c:v>
                </c:pt>
                <c:pt idx="26">
                  <c:v>1909.7</c:v>
                </c:pt>
                <c:pt idx="27">
                  <c:v>1926.7</c:v>
                </c:pt>
                <c:pt idx="28">
                  <c:v>1930.3</c:v>
                </c:pt>
                <c:pt idx="29">
                  <c:v>1919.1</c:v>
                </c:pt>
                <c:pt idx="30">
                  <c:v>1921.3</c:v>
                </c:pt>
                <c:pt idx="31">
                  <c:v>1933.8</c:v>
                </c:pt>
                <c:pt idx="32">
                  <c:v>1941.2</c:v>
                </c:pt>
                <c:pt idx="33">
                  <c:v>1952.5</c:v>
                </c:pt>
                <c:pt idx="34">
                  <c:v>1959.3</c:v>
                </c:pt>
                <c:pt idx="35">
                  <c:v>1953.6</c:v>
                </c:pt>
                <c:pt idx="36">
                  <c:v>1936</c:v>
                </c:pt>
                <c:pt idx="37">
                  <c:v>1947.6</c:v>
                </c:pt>
                <c:pt idx="38">
                  <c:v>1953.6</c:v>
                </c:pt>
                <c:pt idx="39">
                  <c:v>1959.8</c:v>
                </c:pt>
                <c:pt idx="40">
                  <c:v>1966.6</c:v>
                </c:pt>
                <c:pt idx="41">
                  <c:v>1957.2</c:v>
                </c:pt>
                <c:pt idx="42">
                  <c:v>1935.8</c:v>
                </c:pt>
                <c:pt idx="43">
                  <c:v>1951.2</c:v>
                </c:pt>
                <c:pt idx="44">
                  <c:v>1961.1</c:v>
                </c:pt>
                <c:pt idx="45">
                  <c:v>1979.5</c:v>
                </c:pt>
                <c:pt idx="46">
                  <c:v>1983.4</c:v>
                </c:pt>
                <c:pt idx="47">
                  <c:v>1980.5</c:v>
                </c:pt>
                <c:pt idx="48">
                  <c:v>1959.8</c:v>
                </c:pt>
                <c:pt idx="49">
                  <c:v>1969</c:v>
                </c:pt>
                <c:pt idx="50">
                  <c:v>1975.5</c:v>
                </c:pt>
                <c:pt idx="51">
                  <c:v>1986.6</c:v>
                </c:pt>
                <c:pt idx="52">
                  <c:v>1993.8</c:v>
                </c:pt>
                <c:pt idx="53">
                  <c:v>1973.4</c:v>
                </c:pt>
                <c:pt idx="54">
                  <c:v>1973.1</c:v>
                </c:pt>
                <c:pt idx="55">
                  <c:v>1988</c:v>
                </c:pt>
                <c:pt idx="56">
                  <c:v>1981.4</c:v>
                </c:pt>
                <c:pt idx="57">
                  <c:v>2007.3</c:v>
                </c:pt>
                <c:pt idx="58">
                  <c:v>2012.8</c:v>
                </c:pt>
                <c:pt idx="59">
                  <c:v>2002.1</c:v>
                </c:pt>
                <c:pt idx="60">
                  <c:v>1984.2</c:v>
                </c:pt>
                <c:pt idx="61">
                  <c:v>2002</c:v>
                </c:pt>
                <c:pt idx="62">
                  <c:v>1993.4</c:v>
                </c:pt>
                <c:pt idx="63">
                  <c:v>2003.6</c:v>
                </c:pt>
                <c:pt idx="64">
                  <c:v>2003.2</c:v>
                </c:pt>
                <c:pt idx="65">
                  <c:v>1982.5</c:v>
                </c:pt>
                <c:pt idx="66">
                  <c:v>1971.8</c:v>
                </c:pt>
                <c:pt idx="67">
                  <c:v>1983</c:v>
                </c:pt>
                <c:pt idx="68">
                  <c:v>1980.7</c:v>
                </c:pt>
                <c:pt idx="69">
                  <c:v>2001.1</c:v>
                </c:pt>
                <c:pt idx="70">
                  <c:v>2009.7</c:v>
                </c:pt>
                <c:pt idx="71">
                  <c:v>2006.8</c:v>
                </c:pt>
                <c:pt idx="72">
                  <c:v>1988.2</c:v>
                </c:pt>
              </c:numCache>
            </c:numRef>
          </c:val>
          <c:extLst>
            <c:ext xmlns:c16="http://schemas.microsoft.com/office/drawing/2014/chart" uri="{C3380CC4-5D6E-409C-BE32-E72D297353CC}">
              <c16:uniqueId val="{00000001-666B-4577-9F4D-0D147A04ECA6}"/>
            </c:ext>
          </c:extLst>
        </c:ser>
        <c:dLbls>
          <c:showLegendKey val="0"/>
          <c:showVal val="0"/>
          <c:showCatName val="0"/>
          <c:showSerName val="0"/>
          <c:showPercent val="0"/>
          <c:showBubbleSize val="0"/>
        </c:dLbls>
        <c:gapWidth val="100"/>
        <c:overlap val="-24"/>
        <c:axId val="771157880"/>
        <c:axId val="771161816"/>
      </c:barChart>
      <c:catAx>
        <c:axId val="771157880"/>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Source: Bureau of Labor Statistics</a:t>
                </a:r>
              </a:p>
            </c:rich>
          </c:tx>
          <c:layout>
            <c:manualLayout>
              <c:xMode val="edge"/>
              <c:yMode val="edge"/>
              <c:x val="0.38537401574803148"/>
              <c:y val="0.93800176911587707"/>
            </c:manualLayout>
          </c:layout>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1161816"/>
        <c:crosses val="autoZero"/>
        <c:auto val="1"/>
        <c:lblAlgn val="ctr"/>
        <c:lblOffset val="100"/>
        <c:noMultiLvlLbl val="0"/>
      </c:catAx>
      <c:valAx>
        <c:axId val="77116181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Total  CES Jobs in THoudsands </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1157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000"/>
              <a:t>Louisiana Private Sector Job Recovery Relative to U.S. </a:t>
            </a:r>
          </a:p>
          <a:p>
            <a:pPr>
              <a:defRPr/>
            </a:pPr>
            <a:r>
              <a:rPr lang="en-US" sz="1000"/>
              <a:t>Up To January 2026</a:t>
            </a:r>
          </a:p>
        </c:rich>
      </c:tx>
      <c:layout>
        <c:manualLayout>
          <c:xMode val="edge"/>
          <c:yMode val="edge"/>
          <c:x val="0.11390060768516121"/>
          <c:y val="2.9962546816479401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4540048118985127"/>
          <c:y val="0.19171296296296297"/>
          <c:w val="0.81571062992125987"/>
          <c:h val="0.48857210557013708"/>
        </c:manualLayout>
      </c:layout>
      <c:lineChart>
        <c:grouping val="standard"/>
        <c:varyColors val="0"/>
        <c:ser>
          <c:idx val="0"/>
          <c:order val="0"/>
          <c:tx>
            <c:strRef>
              <c:f>Sheet1!$G$73</c:f>
              <c:strCache>
                <c:ptCount val="1"/>
                <c:pt idx="0">
                  <c:v>U.S.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trendline>
            <c:spPr>
              <a:ln w="19050" cap="rnd">
                <a:solidFill>
                  <a:schemeClr val="accent1"/>
                </a:solidFill>
              </a:ln>
              <a:effectLst/>
            </c:spPr>
            <c:trendlineType val="linear"/>
            <c:dispRSqr val="0"/>
            <c:dispEq val="0"/>
          </c:trendline>
          <c:cat>
            <c:strRef>
              <c:f>Sheet1!$F$74:$F$145</c:f>
              <c:strCache>
                <c:ptCount val="72"/>
                <c:pt idx="0">
                  <c:v>Feb-20</c:v>
                </c:pt>
                <c:pt idx="1">
                  <c:v>Mar</c:v>
                </c:pt>
                <c:pt idx="2">
                  <c:v>Apr</c:v>
                </c:pt>
                <c:pt idx="3">
                  <c:v>May</c:v>
                </c:pt>
                <c:pt idx="4">
                  <c:v>Jun</c:v>
                </c:pt>
                <c:pt idx="5">
                  <c:v>Jul</c:v>
                </c:pt>
                <c:pt idx="6">
                  <c:v>Aug</c:v>
                </c:pt>
                <c:pt idx="7">
                  <c:v>Sep</c:v>
                </c:pt>
                <c:pt idx="8">
                  <c:v>Oct</c:v>
                </c:pt>
                <c:pt idx="9">
                  <c:v>Nov</c:v>
                </c:pt>
                <c:pt idx="10">
                  <c:v>Dec</c:v>
                </c:pt>
                <c:pt idx="11">
                  <c:v>Jan-21</c:v>
                </c:pt>
                <c:pt idx="12">
                  <c:v>Feb</c:v>
                </c:pt>
                <c:pt idx="13">
                  <c:v>March</c:v>
                </c:pt>
                <c:pt idx="14">
                  <c:v>April</c:v>
                </c:pt>
                <c:pt idx="15">
                  <c:v>May</c:v>
                </c:pt>
                <c:pt idx="16">
                  <c:v>June</c:v>
                </c:pt>
                <c:pt idx="17">
                  <c:v>July</c:v>
                </c:pt>
                <c:pt idx="18">
                  <c:v>August </c:v>
                </c:pt>
                <c:pt idx="19">
                  <c:v>Sept</c:v>
                </c:pt>
                <c:pt idx="20">
                  <c:v>Oct</c:v>
                </c:pt>
                <c:pt idx="21">
                  <c:v>Nov</c:v>
                </c:pt>
                <c:pt idx="22">
                  <c:v>Dec</c:v>
                </c:pt>
                <c:pt idx="23">
                  <c:v>Jan-22</c:v>
                </c:pt>
                <c:pt idx="24">
                  <c:v>Feb</c:v>
                </c:pt>
                <c:pt idx="25">
                  <c:v>March</c:v>
                </c:pt>
                <c:pt idx="26">
                  <c:v>April</c:v>
                </c:pt>
                <c:pt idx="27">
                  <c:v>May</c:v>
                </c:pt>
                <c:pt idx="28">
                  <c:v>June</c:v>
                </c:pt>
                <c:pt idx="29">
                  <c:v>July</c:v>
                </c:pt>
                <c:pt idx="30">
                  <c:v>August </c:v>
                </c:pt>
                <c:pt idx="31">
                  <c:v>Sept</c:v>
                </c:pt>
                <c:pt idx="32">
                  <c:v>October</c:v>
                </c:pt>
                <c:pt idx="33">
                  <c:v>Nov</c:v>
                </c:pt>
                <c:pt idx="34">
                  <c:v>Dec</c:v>
                </c:pt>
                <c:pt idx="35">
                  <c:v>Jan-23</c:v>
                </c:pt>
                <c:pt idx="36">
                  <c:v>Feb</c:v>
                </c:pt>
                <c:pt idx="37">
                  <c:v>March</c:v>
                </c:pt>
                <c:pt idx="38">
                  <c:v>April</c:v>
                </c:pt>
                <c:pt idx="39">
                  <c:v>May</c:v>
                </c:pt>
                <c:pt idx="40">
                  <c:v>June</c:v>
                </c:pt>
                <c:pt idx="41">
                  <c:v>July</c:v>
                </c:pt>
                <c:pt idx="42">
                  <c:v>August </c:v>
                </c:pt>
                <c:pt idx="43">
                  <c:v>September</c:v>
                </c:pt>
                <c:pt idx="44">
                  <c:v>October</c:v>
                </c:pt>
                <c:pt idx="45">
                  <c:v>Nov</c:v>
                </c:pt>
                <c:pt idx="46">
                  <c:v>Dec</c:v>
                </c:pt>
                <c:pt idx="47">
                  <c:v>Jan-24</c:v>
                </c:pt>
                <c:pt idx="48">
                  <c:v>Feb</c:v>
                </c:pt>
                <c:pt idx="49">
                  <c:v>March</c:v>
                </c:pt>
                <c:pt idx="50">
                  <c:v>April</c:v>
                </c:pt>
                <c:pt idx="51">
                  <c:v>May</c:v>
                </c:pt>
                <c:pt idx="52">
                  <c:v>June</c:v>
                </c:pt>
                <c:pt idx="53">
                  <c:v>July</c:v>
                </c:pt>
                <c:pt idx="54">
                  <c:v>August </c:v>
                </c:pt>
                <c:pt idx="55">
                  <c:v>September</c:v>
                </c:pt>
                <c:pt idx="56">
                  <c:v>October</c:v>
                </c:pt>
                <c:pt idx="57">
                  <c:v>Nov</c:v>
                </c:pt>
                <c:pt idx="58">
                  <c:v>Dec</c:v>
                </c:pt>
                <c:pt idx="59">
                  <c:v>Jan-25</c:v>
                </c:pt>
                <c:pt idx="60">
                  <c:v>Feb</c:v>
                </c:pt>
                <c:pt idx="61">
                  <c:v>March</c:v>
                </c:pt>
                <c:pt idx="62">
                  <c:v>April</c:v>
                </c:pt>
                <c:pt idx="63">
                  <c:v>May</c:v>
                </c:pt>
                <c:pt idx="64">
                  <c:v>June</c:v>
                </c:pt>
                <c:pt idx="65">
                  <c:v>July</c:v>
                </c:pt>
                <c:pt idx="66">
                  <c:v>August </c:v>
                </c:pt>
                <c:pt idx="67">
                  <c:v>September</c:v>
                </c:pt>
                <c:pt idx="68">
                  <c:v>October</c:v>
                </c:pt>
                <c:pt idx="69">
                  <c:v>Nov</c:v>
                </c:pt>
                <c:pt idx="70">
                  <c:v>Dec</c:v>
                </c:pt>
                <c:pt idx="71">
                  <c:v>Jan-26</c:v>
                </c:pt>
              </c:strCache>
            </c:strRef>
          </c:cat>
          <c:val>
            <c:numRef>
              <c:f>Sheet1!$G$74:$G$145</c:f>
              <c:numCache>
                <c:formatCode>0.0</c:formatCode>
                <c:ptCount val="72"/>
                <c:pt idx="0">
                  <c:v>99.99843596039851</c:v>
                </c:pt>
                <c:pt idx="1">
                  <c:v>99.179661229022315</c:v>
                </c:pt>
                <c:pt idx="2">
                  <c:v>84.467522717675209</c:v>
                </c:pt>
                <c:pt idx="3">
                  <c:v>87.399314950654556</c:v>
                </c:pt>
                <c:pt idx="4">
                  <c:v>91.661322864694938</c:v>
                </c:pt>
                <c:pt idx="5">
                  <c:v>92.835916605408457</c:v>
                </c:pt>
                <c:pt idx="6">
                  <c:v>93.53035018846677</c:v>
                </c:pt>
                <c:pt idx="7">
                  <c:v>93.832209831552944</c:v>
                </c:pt>
                <c:pt idx="8">
                  <c:v>94.963010463424936</c:v>
                </c:pt>
                <c:pt idx="9">
                  <c:v>95.374352878614886</c:v>
                </c:pt>
                <c:pt idx="10">
                  <c:v>95.107684126562091</c:v>
                </c:pt>
                <c:pt idx="11">
                  <c:v>93.30669252545475</c:v>
                </c:pt>
                <c:pt idx="12">
                  <c:v>93.948730781863404</c:v>
                </c:pt>
                <c:pt idx="13">
                  <c:v>94.753429156826257</c:v>
                </c:pt>
                <c:pt idx="14">
                  <c:v>95.539359056571314</c:v>
                </c:pt>
                <c:pt idx="15">
                  <c:v>96.35578772854528</c:v>
                </c:pt>
                <c:pt idx="16">
                  <c:v>97.559316201886233</c:v>
                </c:pt>
                <c:pt idx="17">
                  <c:v>98.277210378966799</c:v>
                </c:pt>
                <c:pt idx="18">
                  <c:v>98.461767051941749</c:v>
                </c:pt>
                <c:pt idx="19">
                  <c:v>98.347592161033518</c:v>
                </c:pt>
                <c:pt idx="20">
                  <c:v>99.474482693901805</c:v>
                </c:pt>
                <c:pt idx="21">
                  <c:v>100.14467366313716</c:v>
                </c:pt>
                <c:pt idx="22">
                  <c:v>100.39961211817882</c:v>
                </c:pt>
                <c:pt idx="23">
                  <c:v>98.529020754805501</c:v>
                </c:pt>
                <c:pt idx="24">
                  <c:v>99.580837386802628</c:v>
                </c:pt>
                <c:pt idx="25">
                  <c:v>100.1665702175579</c:v>
                </c:pt>
                <c:pt idx="26">
                  <c:v>100.90870700846146</c:v>
                </c:pt>
                <c:pt idx="27">
                  <c:v>101.57811595789606</c:v>
                </c:pt>
                <c:pt idx="28">
                  <c:v>102.59943381766425</c:v>
                </c:pt>
                <c:pt idx="29">
                  <c:v>103.00921219325274</c:v>
                </c:pt>
                <c:pt idx="30">
                  <c:v>103.04518510408684</c:v>
                </c:pt>
                <c:pt idx="31">
                  <c:v>102.73863334219622</c:v>
                </c:pt>
                <c:pt idx="32">
                  <c:v>103.44557924206642</c:v>
                </c:pt>
                <c:pt idx="33">
                  <c:v>103.77480957817853</c:v>
                </c:pt>
                <c:pt idx="34">
                  <c:v>103.6684548852777</c:v>
                </c:pt>
                <c:pt idx="35">
                  <c:v>101.90812831380892</c:v>
                </c:pt>
                <c:pt idx="36">
                  <c:v>102.45554217432786</c:v>
                </c:pt>
                <c:pt idx="37">
                  <c:v>102.73159516398955</c:v>
                </c:pt>
                <c:pt idx="38">
                  <c:v>103.37441544019894</c:v>
                </c:pt>
                <c:pt idx="39">
                  <c:v>104.06415690445283</c:v>
                </c:pt>
                <c:pt idx="40">
                  <c:v>104.85556094280307</c:v>
                </c:pt>
                <c:pt idx="41">
                  <c:v>104.91421242785867</c:v>
                </c:pt>
                <c:pt idx="42">
                  <c:v>104.83992054678824</c:v>
                </c:pt>
                <c:pt idx="43">
                  <c:v>104.44578256721459</c:v>
                </c:pt>
                <c:pt idx="44">
                  <c:v>104.93219888327572</c:v>
                </c:pt>
                <c:pt idx="45">
                  <c:v>105.14881836808108</c:v>
                </c:pt>
                <c:pt idx="46">
                  <c:v>105.12848585326179</c:v>
                </c:pt>
                <c:pt idx="47">
                  <c:v>103.15544989599137</c:v>
                </c:pt>
                <c:pt idx="48">
                  <c:v>103.63326399424433</c:v>
                </c:pt>
                <c:pt idx="49">
                  <c:v>104.00472339959647</c:v>
                </c:pt>
                <c:pt idx="50">
                  <c:v>104.58576411154729</c:v>
                </c:pt>
                <c:pt idx="51">
                  <c:v>105.20512379373446</c:v>
                </c:pt>
                <c:pt idx="52">
                  <c:v>105.83230367392902</c:v>
                </c:pt>
                <c:pt idx="53">
                  <c:v>105.80806106010606</c:v>
                </c:pt>
                <c:pt idx="54">
                  <c:v>105.66886153557408</c:v>
                </c:pt>
                <c:pt idx="55">
                  <c:v>105.28176173420711</c:v>
                </c:pt>
                <c:pt idx="56">
                  <c:v>105.58753147629699</c:v>
                </c:pt>
                <c:pt idx="57">
                  <c:v>105.83073963432754</c:v>
                </c:pt>
                <c:pt idx="58">
                  <c:v>105.93083816882243</c:v>
                </c:pt>
                <c:pt idx="59">
                  <c:v>103.92730343932308</c:v>
                </c:pt>
                <c:pt idx="60">
                  <c:v>104.26904609224705</c:v>
                </c:pt>
                <c:pt idx="61">
                  <c:v>104.51381828987908</c:v>
                </c:pt>
                <c:pt idx="62">
                  <c:v>105.14803634828034</c:v>
                </c:pt>
                <c:pt idx="63">
                  <c:v>105.74158937704303</c:v>
                </c:pt>
                <c:pt idx="64">
                  <c:v>106.25381234652862</c:v>
                </c:pt>
                <c:pt idx="65">
                  <c:v>106.27727294055084</c:v>
                </c:pt>
                <c:pt idx="66">
                  <c:v>106.1513677526315</c:v>
                </c:pt>
                <c:pt idx="67">
                  <c:v>105.69857828800224</c:v>
                </c:pt>
                <c:pt idx="68">
                  <c:v>106.09349828737665</c:v>
                </c:pt>
                <c:pt idx="69">
                  <c:v>106.17873844565744</c:v>
                </c:pt>
                <c:pt idx="70">
                  <c:v>106.13416331701519</c:v>
                </c:pt>
                <c:pt idx="71">
                  <c:v>104.50208799286797</c:v>
                </c:pt>
              </c:numCache>
            </c:numRef>
          </c:val>
          <c:smooth val="0"/>
          <c:extLst>
            <c:ext xmlns:c16="http://schemas.microsoft.com/office/drawing/2014/chart" uri="{C3380CC4-5D6E-409C-BE32-E72D297353CC}">
              <c16:uniqueId val="{00000000-EAA7-42EB-BD19-A7A503B6C5D9}"/>
            </c:ext>
          </c:extLst>
        </c:ser>
        <c:ser>
          <c:idx val="1"/>
          <c:order val="1"/>
          <c:tx>
            <c:strRef>
              <c:f>Sheet1!$H$73</c:f>
              <c:strCache>
                <c:ptCount val="1"/>
                <c:pt idx="0">
                  <c:v>Louisiana</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trendline>
            <c:spPr>
              <a:ln w="19050" cap="rnd">
                <a:solidFill>
                  <a:schemeClr val="accent2"/>
                </a:solidFill>
              </a:ln>
              <a:effectLst/>
            </c:spPr>
            <c:trendlineType val="linear"/>
            <c:dispRSqr val="0"/>
            <c:dispEq val="0"/>
          </c:trendline>
          <c:cat>
            <c:strRef>
              <c:f>Sheet1!$F$74:$F$145</c:f>
              <c:strCache>
                <c:ptCount val="72"/>
                <c:pt idx="0">
                  <c:v>Feb-20</c:v>
                </c:pt>
                <c:pt idx="1">
                  <c:v>Mar</c:v>
                </c:pt>
                <c:pt idx="2">
                  <c:v>Apr</c:v>
                </c:pt>
                <c:pt idx="3">
                  <c:v>May</c:v>
                </c:pt>
                <c:pt idx="4">
                  <c:v>Jun</c:v>
                </c:pt>
                <c:pt idx="5">
                  <c:v>Jul</c:v>
                </c:pt>
                <c:pt idx="6">
                  <c:v>Aug</c:v>
                </c:pt>
                <c:pt idx="7">
                  <c:v>Sep</c:v>
                </c:pt>
                <c:pt idx="8">
                  <c:v>Oct</c:v>
                </c:pt>
                <c:pt idx="9">
                  <c:v>Nov</c:v>
                </c:pt>
                <c:pt idx="10">
                  <c:v>Dec</c:v>
                </c:pt>
                <c:pt idx="11">
                  <c:v>Jan-21</c:v>
                </c:pt>
                <c:pt idx="12">
                  <c:v>Feb</c:v>
                </c:pt>
                <c:pt idx="13">
                  <c:v>March</c:v>
                </c:pt>
                <c:pt idx="14">
                  <c:v>April</c:v>
                </c:pt>
                <c:pt idx="15">
                  <c:v>May</c:v>
                </c:pt>
                <c:pt idx="16">
                  <c:v>June</c:v>
                </c:pt>
                <c:pt idx="17">
                  <c:v>July</c:v>
                </c:pt>
                <c:pt idx="18">
                  <c:v>August </c:v>
                </c:pt>
                <c:pt idx="19">
                  <c:v>Sept</c:v>
                </c:pt>
                <c:pt idx="20">
                  <c:v>Oct</c:v>
                </c:pt>
                <c:pt idx="21">
                  <c:v>Nov</c:v>
                </c:pt>
                <c:pt idx="22">
                  <c:v>Dec</c:v>
                </c:pt>
                <c:pt idx="23">
                  <c:v>Jan-22</c:v>
                </c:pt>
                <c:pt idx="24">
                  <c:v>Feb</c:v>
                </c:pt>
                <c:pt idx="25">
                  <c:v>March</c:v>
                </c:pt>
                <c:pt idx="26">
                  <c:v>April</c:v>
                </c:pt>
                <c:pt idx="27">
                  <c:v>May</c:v>
                </c:pt>
                <c:pt idx="28">
                  <c:v>June</c:v>
                </c:pt>
                <c:pt idx="29">
                  <c:v>July</c:v>
                </c:pt>
                <c:pt idx="30">
                  <c:v>August </c:v>
                </c:pt>
                <c:pt idx="31">
                  <c:v>Sept</c:v>
                </c:pt>
                <c:pt idx="32">
                  <c:v>October</c:v>
                </c:pt>
                <c:pt idx="33">
                  <c:v>Nov</c:v>
                </c:pt>
                <c:pt idx="34">
                  <c:v>Dec</c:v>
                </c:pt>
                <c:pt idx="35">
                  <c:v>Jan-23</c:v>
                </c:pt>
                <c:pt idx="36">
                  <c:v>Feb</c:v>
                </c:pt>
                <c:pt idx="37">
                  <c:v>March</c:v>
                </c:pt>
                <c:pt idx="38">
                  <c:v>April</c:v>
                </c:pt>
                <c:pt idx="39">
                  <c:v>May</c:v>
                </c:pt>
                <c:pt idx="40">
                  <c:v>June</c:v>
                </c:pt>
                <c:pt idx="41">
                  <c:v>July</c:v>
                </c:pt>
                <c:pt idx="42">
                  <c:v>August </c:v>
                </c:pt>
                <c:pt idx="43">
                  <c:v>September</c:v>
                </c:pt>
                <c:pt idx="44">
                  <c:v>October</c:v>
                </c:pt>
                <c:pt idx="45">
                  <c:v>Nov</c:v>
                </c:pt>
                <c:pt idx="46">
                  <c:v>Dec</c:v>
                </c:pt>
                <c:pt idx="47">
                  <c:v>Jan-24</c:v>
                </c:pt>
                <c:pt idx="48">
                  <c:v>Feb</c:v>
                </c:pt>
                <c:pt idx="49">
                  <c:v>March</c:v>
                </c:pt>
                <c:pt idx="50">
                  <c:v>April</c:v>
                </c:pt>
                <c:pt idx="51">
                  <c:v>May</c:v>
                </c:pt>
                <c:pt idx="52">
                  <c:v>June</c:v>
                </c:pt>
                <c:pt idx="53">
                  <c:v>July</c:v>
                </c:pt>
                <c:pt idx="54">
                  <c:v>August </c:v>
                </c:pt>
                <c:pt idx="55">
                  <c:v>September</c:v>
                </c:pt>
                <c:pt idx="56">
                  <c:v>October</c:v>
                </c:pt>
                <c:pt idx="57">
                  <c:v>Nov</c:v>
                </c:pt>
                <c:pt idx="58">
                  <c:v>Dec</c:v>
                </c:pt>
                <c:pt idx="59">
                  <c:v>Jan-25</c:v>
                </c:pt>
                <c:pt idx="60">
                  <c:v>Feb</c:v>
                </c:pt>
                <c:pt idx="61">
                  <c:v>March</c:v>
                </c:pt>
                <c:pt idx="62">
                  <c:v>April</c:v>
                </c:pt>
                <c:pt idx="63">
                  <c:v>May</c:v>
                </c:pt>
                <c:pt idx="64">
                  <c:v>June</c:v>
                </c:pt>
                <c:pt idx="65">
                  <c:v>July</c:v>
                </c:pt>
                <c:pt idx="66">
                  <c:v>August </c:v>
                </c:pt>
                <c:pt idx="67">
                  <c:v>September</c:v>
                </c:pt>
                <c:pt idx="68">
                  <c:v>October</c:v>
                </c:pt>
                <c:pt idx="69">
                  <c:v>Nov</c:v>
                </c:pt>
                <c:pt idx="70">
                  <c:v>Dec</c:v>
                </c:pt>
                <c:pt idx="71">
                  <c:v>Jan-26</c:v>
                </c:pt>
              </c:strCache>
            </c:strRef>
          </c:cat>
          <c:val>
            <c:numRef>
              <c:f>Sheet1!$H$74:$H$145</c:f>
              <c:numCache>
                <c:formatCode>0.0</c:formatCode>
                <c:ptCount val="72"/>
                <c:pt idx="0">
                  <c:v>100</c:v>
                </c:pt>
                <c:pt idx="1">
                  <c:v>98.803336153753179</c:v>
                </c:pt>
                <c:pt idx="2">
                  <c:v>84.231838510818335</c:v>
                </c:pt>
                <c:pt idx="3">
                  <c:v>86.111446875377737</c:v>
                </c:pt>
                <c:pt idx="4">
                  <c:v>88.69213102864741</c:v>
                </c:pt>
                <c:pt idx="5">
                  <c:v>89.133325274990938</c:v>
                </c:pt>
                <c:pt idx="6">
                  <c:v>90.178895201257106</c:v>
                </c:pt>
                <c:pt idx="7">
                  <c:v>89.919013658890364</c:v>
                </c:pt>
                <c:pt idx="8">
                  <c:v>92.517829082557725</c:v>
                </c:pt>
                <c:pt idx="9">
                  <c:v>93.333736250453285</c:v>
                </c:pt>
                <c:pt idx="10">
                  <c:v>93.388130061646322</c:v>
                </c:pt>
                <c:pt idx="11">
                  <c:v>91.949715943430448</c:v>
                </c:pt>
                <c:pt idx="12">
                  <c:v>92.239816269793309</c:v>
                </c:pt>
                <c:pt idx="13">
                  <c:v>93.128248519279595</c:v>
                </c:pt>
                <c:pt idx="14">
                  <c:v>93.762842983198368</c:v>
                </c:pt>
                <c:pt idx="15">
                  <c:v>94.306781095128741</c:v>
                </c:pt>
                <c:pt idx="16">
                  <c:v>94.336999879124875</c:v>
                </c:pt>
                <c:pt idx="17">
                  <c:v>94.784237882267618</c:v>
                </c:pt>
                <c:pt idx="18">
                  <c:v>94.917200531850597</c:v>
                </c:pt>
                <c:pt idx="19">
                  <c:v>91.925540916233544</c:v>
                </c:pt>
                <c:pt idx="20">
                  <c:v>95.297957210201872</c:v>
                </c:pt>
                <c:pt idx="21">
                  <c:v>96.04738305330595</c:v>
                </c:pt>
                <c:pt idx="22">
                  <c:v>96.549014867641731</c:v>
                </c:pt>
                <c:pt idx="23">
                  <c:v>95.34630726459568</c:v>
                </c:pt>
                <c:pt idx="24">
                  <c:v>96.319352109271122</c:v>
                </c:pt>
                <c:pt idx="25">
                  <c:v>96.337483379668811</c:v>
                </c:pt>
                <c:pt idx="26">
                  <c:v>96.76659011241388</c:v>
                </c:pt>
                <c:pt idx="27">
                  <c:v>97.026471654780622</c:v>
                </c:pt>
                <c:pt idx="28">
                  <c:v>96.694065030823168</c:v>
                </c:pt>
                <c:pt idx="29">
                  <c:v>97.34679076513963</c:v>
                </c:pt>
                <c:pt idx="30">
                  <c:v>97.697328659494744</c:v>
                </c:pt>
                <c:pt idx="31">
                  <c:v>97.600628550707142</c:v>
                </c:pt>
                <c:pt idx="32">
                  <c:v>98.356098150610421</c:v>
                </c:pt>
                <c:pt idx="33">
                  <c:v>98.76707361295783</c:v>
                </c:pt>
                <c:pt idx="34">
                  <c:v>98.833554937749312</c:v>
                </c:pt>
                <c:pt idx="35">
                  <c:v>97.926991417865352</c:v>
                </c:pt>
                <c:pt idx="36">
                  <c:v>98.470929529795725</c:v>
                </c:pt>
                <c:pt idx="37">
                  <c:v>98.88794874894235</c:v>
                </c:pt>
                <c:pt idx="38">
                  <c:v>99.057173939320691</c:v>
                </c:pt>
                <c:pt idx="39">
                  <c:v>99.49232442886499</c:v>
                </c:pt>
                <c:pt idx="40">
                  <c:v>99.456061888069627</c:v>
                </c:pt>
                <c:pt idx="41">
                  <c:v>98.573673395382571</c:v>
                </c:pt>
                <c:pt idx="42">
                  <c:v>99.081348966517595</c:v>
                </c:pt>
                <c:pt idx="43">
                  <c:v>99.153874048108307</c:v>
                </c:pt>
                <c:pt idx="44">
                  <c:v>100.01208751359844</c:v>
                </c:pt>
                <c:pt idx="45">
                  <c:v>100.18735646077603</c:v>
                </c:pt>
                <c:pt idx="46">
                  <c:v>100.19944397437447</c:v>
                </c:pt>
                <c:pt idx="47">
                  <c:v>99.032998912123773</c:v>
                </c:pt>
                <c:pt idx="48">
                  <c:v>99.480236915266545</c:v>
                </c:pt>
                <c:pt idx="49">
                  <c:v>99.903299891212384</c:v>
                </c:pt>
                <c:pt idx="50">
                  <c:v>100.39284419194972</c:v>
                </c:pt>
                <c:pt idx="51">
                  <c:v>100.83403843829326</c:v>
                </c:pt>
                <c:pt idx="52">
                  <c:v>100.19340021757526</c:v>
                </c:pt>
                <c:pt idx="53">
                  <c:v>100.58020065272575</c:v>
                </c:pt>
                <c:pt idx="54">
                  <c:v>101.06974495346309</c:v>
                </c:pt>
                <c:pt idx="55">
                  <c:v>100.1148313791853</c:v>
                </c:pt>
                <c:pt idx="56">
                  <c:v>101.41423909101898</c:v>
                </c:pt>
                <c:pt idx="57">
                  <c:v>101.68016439018494</c:v>
                </c:pt>
                <c:pt idx="58">
                  <c:v>101.2329263870422</c:v>
                </c:pt>
                <c:pt idx="59">
                  <c:v>100.23570651516984</c:v>
                </c:pt>
                <c:pt idx="60">
                  <c:v>101.17853257584915</c:v>
                </c:pt>
                <c:pt idx="61">
                  <c:v>100.6829445183126</c:v>
                </c:pt>
                <c:pt idx="62">
                  <c:v>101.23897014384143</c:v>
                </c:pt>
                <c:pt idx="63">
                  <c:v>101.23897014384143</c:v>
                </c:pt>
                <c:pt idx="64">
                  <c:v>100.48954430073735</c:v>
                </c:pt>
                <c:pt idx="65">
                  <c:v>100.29010032636288</c:v>
                </c:pt>
                <c:pt idx="66">
                  <c:v>100.65876949111568</c:v>
                </c:pt>
                <c:pt idx="67">
                  <c:v>99.963737459204651</c:v>
                </c:pt>
                <c:pt idx="68">
                  <c:v>101.00930738547081</c:v>
                </c:pt>
                <c:pt idx="69">
                  <c:v>101.46258914541279</c:v>
                </c:pt>
                <c:pt idx="70">
                  <c:v>101.5109391998066</c:v>
                </c:pt>
                <c:pt idx="71">
                  <c:v>100.42306297594585</c:v>
                </c:pt>
              </c:numCache>
            </c:numRef>
          </c:val>
          <c:smooth val="0"/>
          <c:extLst>
            <c:ext xmlns:c16="http://schemas.microsoft.com/office/drawing/2014/chart" uri="{C3380CC4-5D6E-409C-BE32-E72D297353CC}">
              <c16:uniqueId val="{00000001-EAA7-42EB-BD19-A7A503B6C5D9}"/>
            </c:ext>
          </c:extLst>
        </c:ser>
        <c:dLbls>
          <c:showLegendKey val="0"/>
          <c:showVal val="0"/>
          <c:showCatName val="0"/>
          <c:showSerName val="0"/>
          <c:showPercent val="0"/>
          <c:showBubbleSize val="0"/>
        </c:dLbls>
        <c:smooth val="0"/>
        <c:axId val="746064824"/>
        <c:axId val="746065152"/>
      </c:lineChart>
      <c:catAx>
        <c:axId val="746064824"/>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Source: Bureau of Labor Statistics, Non-SEasonally Adjusted</a:t>
                </a:r>
              </a:p>
            </c:rich>
          </c:tx>
          <c:layout>
            <c:manualLayout>
              <c:xMode val="edge"/>
              <c:yMode val="edge"/>
              <c:x val="0.20763779527559056"/>
              <c:y val="0.83927262546725345"/>
            </c:manualLayout>
          </c:layout>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46065152"/>
        <c:crosses val="autoZero"/>
        <c:auto val="1"/>
        <c:lblAlgn val="ctr"/>
        <c:lblOffset val="100"/>
        <c:noMultiLvlLbl val="0"/>
      </c:catAx>
      <c:valAx>
        <c:axId val="746065152"/>
        <c:scaling>
          <c:orientation val="minMax"/>
          <c:min val="84"/>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February 2020 = 100</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46064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400"/>
              <a:t>Louisiana Employment Demand Index</a:t>
            </a:r>
          </a:p>
          <a:p>
            <a:pPr>
              <a:defRPr sz="1400"/>
            </a:pPr>
            <a:r>
              <a:rPr lang="en-US" sz="1400"/>
              <a:t>Data reflects Job Demand Up to January 2026</a:t>
            </a:r>
          </a:p>
        </c:rich>
      </c:tx>
      <c:overlay val="0"/>
      <c:spPr>
        <a:noFill/>
        <a:ln>
          <a:noFill/>
        </a:ln>
        <a:effectLst/>
      </c:spPr>
      <c:txPr>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1"/>
          <c:order val="0"/>
          <c:spPr>
            <a:ln w="34925" cap="rnd">
              <a:solidFill>
                <a:schemeClr val="accent2"/>
              </a:solidFill>
              <a:round/>
            </a:ln>
            <a:effectLst>
              <a:outerShdw blurRad="57150" dist="19050" dir="5400000" algn="ctr" rotWithShape="0">
                <a:srgbClr val="000000">
                  <a:alpha val="63000"/>
                </a:srgbClr>
              </a:outerShdw>
            </a:effectLst>
          </c:spPr>
          <c:marker>
            <c:symbol val="none"/>
          </c:marker>
          <c:cat>
            <c:strRef>
              <c:f>'seasonal adjusted state'!$AA$10:$AA$255</c:f>
              <c:strCache>
                <c:ptCount val="246"/>
                <c:pt idx="0">
                  <c:v>Aug.2005</c:v>
                </c:pt>
                <c:pt idx="1">
                  <c:v>Sep</c:v>
                </c:pt>
                <c:pt idx="2">
                  <c:v>Oct</c:v>
                </c:pt>
                <c:pt idx="3">
                  <c:v>Nov</c:v>
                </c:pt>
                <c:pt idx="4">
                  <c:v>Dec</c:v>
                </c:pt>
                <c:pt idx="5">
                  <c:v>Jan. 2006</c:v>
                </c:pt>
                <c:pt idx="6">
                  <c:v>Feb</c:v>
                </c:pt>
                <c:pt idx="7">
                  <c:v>Mar</c:v>
                </c:pt>
                <c:pt idx="8">
                  <c:v>Apr</c:v>
                </c:pt>
                <c:pt idx="9">
                  <c:v>May</c:v>
                </c:pt>
                <c:pt idx="10">
                  <c:v>Jun</c:v>
                </c:pt>
                <c:pt idx="11">
                  <c:v>Jul</c:v>
                </c:pt>
                <c:pt idx="12">
                  <c:v>Aug</c:v>
                </c:pt>
                <c:pt idx="13">
                  <c:v>Sep</c:v>
                </c:pt>
                <c:pt idx="14">
                  <c:v>Oct</c:v>
                </c:pt>
                <c:pt idx="15">
                  <c:v>Nov</c:v>
                </c:pt>
                <c:pt idx="16">
                  <c:v>Dec. 2006</c:v>
                </c:pt>
                <c:pt idx="17">
                  <c:v>Jan.2007</c:v>
                </c:pt>
                <c:pt idx="18">
                  <c:v>Feb</c:v>
                </c:pt>
                <c:pt idx="19">
                  <c:v>Mar</c:v>
                </c:pt>
                <c:pt idx="20">
                  <c:v>Apr</c:v>
                </c:pt>
                <c:pt idx="21">
                  <c:v>May</c:v>
                </c:pt>
                <c:pt idx="22">
                  <c:v>Jun</c:v>
                </c:pt>
                <c:pt idx="23">
                  <c:v>Jul</c:v>
                </c:pt>
                <c:pt idx="24">
                  <c:v>Aug</c:v>
                </c:pt>
                <c:pt idx="25">
                  <c:v>Sep</c:v>
                </c:pt>
                <c:pt idx="26">
                  <c:v>Oct</c:v>
                </c:pt>
                <c:pt idx="27">
                  <c:v>Nov</c:v>
                </c:pt>
                <c:pt idx="28">
                  <c:v>Dec. 2007</c:v>
                </c:pt>
                <c:pt idx="29">
                  <c:v>Jan</c:v>
                </c:pt>
                <c:pt idx="30">
                  <c:v>Feb</c:v>
                </c:pt>
                <c:pt idx="31">
                  <c:v>Mar</c:v>
                </c:pt>
                <c:pt idx="32">
                  <c:v>Apr</c:v>
                </c:pt>
                <c:pt idx="33">
                  <c:v>May</c:v>
                </c:pt>
                <c:pt idx="34">
                  <c:v>Jun</c:v>
                </c:pt>
                <c:pt idx="35">
                  <c:v>Jul</c:v>
                </c:pt>
                <c:pt idx="36">
                  <c:v>Aug</c:v>
                </c:pt>
                <c:pt idx="37">
                  <c:v>Sep</c:v>
                </c:pt>
                <c:pt idx="38">
                  <c:v>Oct</c:v>
                </c:pt>
                <c:pt idx="39">
                  <c:v>Nov</c:v>
                </c:pt>
                <c:pt idx="40">
                  <c:v>Dec. 2008</c:v>
                </c:pt>
                <c:pt idx="41">
                  <c:v>Jan</c:v>
                </c:pt>
                <c:pt idx="42">
                  <c:v>Feb</c:v>
                </c:pt>
                <c:pt idx="43">
                  <c:v>Mar</c:v>
                </c:pt>
                <c:pt idx="44">
                  <c:v>Apr</c:v>
                </c:pt>
                <c:pt idx="45">
                  <c:v>May</c:v>
                </c:pt>
                <c:pt idx="46">
                  <c:v>June</c:v>
                </c:pt>
                <c:pt idx="47">
                  <c:v>July</c:v>
                </c:pt>
                <c:pt idx="48">
                  <c:v>Aug.</c:v>
                </c:pt>
                <c:pt idx="49">
                  <c:v>Sept</c:v>
                </c:pt>
                <c:pt idx="50">
                  <c:v>Oct</c:v>
                </c:pt>
                <c:pt idx="51">
                  <c:v>Nov</c:v>
                </c:pt>
                <c:pt idx="52">
                  <c:v>Dec.2009</c:v>
                </c:pt>
                <c:pt idx="53">
                  <c:v>Jan</c:v>
                </c:pt>
                <c:pt idx="54">
                  <c:v>Feb</c:v>
                </c:pt>
                <c:pt idx="55">
                  <c:v>March</c:v>
                </c:pt>
                <c:pt idx="56">
                  <c:v>April</c:v>
                </c:pt>
                <c:pt idx="57">
                  <c:v>May</c:v>
                </c:pt>
                <c:pt idx="58">
                  <c:v>June</c:v>
                </c:pt>
                <c:pt idx="59">
                  <c:v>July</c:v>
                </c:pt>
                <c:pt idx="60">
                  <c:v>August</c:v>
                </c:pt>
                <c:pt idx="61">
                  <c:v>Sept</c:v>
                </c:pt>
                <c:pt idx="62">
                  <c:v>Oct</c:v>
                </c:pt>
                <c:pt idx="63">
                  <c:v>Nov</c:v>
                </c:pt>
                <c:pt idx="64">
                  <c:v>Dec. 2010</c:v>
                </c:pt>
                <c:pt idx="65">
                  <c:v>Jan</c:v>
                </c:pt>
                <c:pt idx="66">
                  <c:v>Feb</c:v>
                </c:pt>
                <c:pt idx="67">
                  <c:v>March</c:v>
                </c:pt>
                <c:pt idx="68">
                  <c:v>April</c:v>
                </c:pt>
                <c:pt idx="69">
                  <c:v>May</c:v>
                </c:pt>
                <c:pt idx="70">
                  <c:v>June</c:v>
                </c:pt>
                <c:pt idx="71">
                  <c:v>July</c:v>
                </c:pt>
                <c:pt idx="72">
                  <c:v>August</c:v>
                </c:pt>
                <c:pt idx="73">
                  <c:v>Sept</c:v>
                </c:pt>
                <c:pt idx="74">
                  <c:v>Oct</c:v>
                </c:pt>
                <c:pt idx="75">
                  <c:v>Nov</c:v>
                </c:pt>
                <c:pt idx="76">
                  <c:v>Dec-11</c:v>
                </c:pt>
                <c:pt idx="77">
                  <c:v>Jan</c:v>
                </c:pt>
                <c:pt idx="78">
                  <c:v>Feb</c:v>
                </c:pt>
                <c:pt idx="79">
                  <c:v>March</c:v>
                </c:pt>
                <c:pt idx="80">
                  <c:v>April</c:v>
                </c:pt>
                <c:pt idx="81">
                  <c:v>May</c:v>
                </c:pt>
                <c:pt idx="82">
                  <c:v>June</c:v>
                </c:pt>
                <c:pt idx="83">
                  <c:v>July</c:v>
                </c:pt>
                <c:pt idx="84">
                  <c:v>August</c:v>
                </c:pt>
                <c:pt idx="85">
                  <c:v>Sept</c:v>
                </c:pt>
                <c:pt idx="86">
                  <c:v>Oct</c:v>
                </c:pt>
                <c:pt idx="87">
                  <c:v>Nov</c:v>
                </c:pt>
                <c:pt idx="88">
                  <c:v>Dec-12</c:v>
                </c:pt>
                <c:pt idx="89">
                  <c:v>Jan</c:v>
                </c:pt>
                <c:pt idx="90">
                  <c:v>Feb</c:v>
                </c:pt>
                <c:pt idx="91">
                  <c:v>March</c:v>
                </c:pt>
                <c:pt idx="92">
                  <c:v>April</c:v>
                </c:pt>
                <c:pt idx="93">
                  <c:v>May</c:v>
                </c:pt>
                <c:pt idx="94">
                  <c:v>June</c:v>
                </c:pt>
                <c:pt idx="95">
                  <c:v>July</c:v>
                </c:pt>
                <c:pt idx="96">
                  <c:v>August</c:v>
                </c:pt>
                <c:pt idx="97">
                  <c:v>Sept</c:v>
                </c:pt>
                <c:pt idx="98">
                  <c:v>Oct</c:v>
                </c:pt>
                <c:pt idx="99">
                  <c:v>Nov</c:v>
                </c:pt>
                <c:pt idx="100">
                  <c:v>Dec-13</c:v>
                </c:pt>
                <c:pt idx="101">
                  <c:v>Jan</c:v>
                </c:pt>
                <c:pt idx="102">
                  <c:v>Feb</c:v>
                </c:pt>
                <c:pt idx="103">
                  <c:v>March</c:v>
                </c:pt>
                <c:pt idx="104">
                  <c:v>April</c:v>
                </c:pt>
                <c:pt idx="105">
                  <c:v>May</c:v>
                </c:pt>
                <c:pt idx="106">
                  <c:v>June</c:v>
                </c:pt>
                <c:pt idx="107">
                  <c:v>July</c:v>
                </c:pt>
                <c:pt idx="108">
                  <c:v>August</c:v>
                </c:pt>
                <c:pt idx="109">
                  <c:v>Sept</c:v>
                </c:pt>
                <c:pt idx="110">
                  <c:v>Oct</c:v>
                </c:pt>
                <c:pt idx="111">
                  <c:v>Nov</c:v>
                </c:pt>
                <c:pt idx="112">
                  <c:v>Dec-14</c:v>
                </c:pt>
                <c:pt idx="113">
                  <c:v>Jan</c:v>
                </c:pt>
                <c:pt idx="114">
                  <c:v>Feb</c:v>
                </c:pt>
                <c:pt idx="115">
                  <c:v>March</c:v>
                </c:pt>
                <c:pt idx="116">
                  <c:v>April</c:v>
                </c:pt>
                <c:pt idx="117">
                  <c:v>May</c:v>
                </c:pt>
                <c:pt idx="118">
                  <c:v>June</c:v>
                </c:pt>
                <c:pt idx="119">
                  <c:v>July</c:v>
                </c:pt>
                <c:pt idx="120">
                  <c:v>August</c:v>
                </c:pt>
                <c:pt idx="121">
                  <c:v>Sept</c:v>
                </c:pt>
                <c:pt idx="122">
                  <c:v>Oct.</c:v>
                </c:pt>
                <c:pt idx="123">
                  <c:v>Nov</c:v>
                </c:pt>
                <c:pt idx="124">
                  <c:v>Dec-15</c:v>
                </c:pt>
                <c:pt idx="125">
                  <c:v>Jan</c:v>
                </c:pt>
                <c:pt idx="126">
                  <c:v>Feb</c:v>
                </c:pt>
                <c:pt idx="127">
                  <c:v>March</c:v>
                </c:pt>
                <c:pt idx="128">
                  <c:v>April</c:v>
                </c:pt>
                <c:pt idx="129">
                  <c:v>May</c:v>
                </c:pt>
                <c:pt idx="130">
                  <c:v>June</c:v>
                </c:pt>
                <c:pt idx="131">
                  <c:v>July</c:v>
                </c:pt>
                <c:pt idx="132">
                  <c:v>August</c:v>
                </c:pt>
                <c:pt idx="133">
                  <c:v>Sept</c:v>
                </c:pt>
                <c:pt idx="134">
                  <c:v>Oct.</c:v>
                </c:pt>
                <c:pt idx="135">
                  <c:v>Nov</c:v>
                </c:pt>
                <c:pt idx="136">
                  <c:v>Dec-16</c:v>
                </c:pt>
                <c:pt idx="137">
                  <c:v>Jan</c:v>
                </c:pt>
                <c:pt idx="138">
                  <c:v>Feb</c:v>
                </c:pt>
                <c:pt idx="139">
                  <c:v>March</c:v>
                </c:pt>
                <c:pt idx="140">
                  <c:v>April</c:v>
                </c:pt>
                <c:pt idx="141">
                  <c:v>May</c:v>
                </c:pt>
                <c:pt idx="142">
                  <c:v>June</c:v>
                </c:pt>
                <c:pt idx="143">
                  <c:v>July</c:v>
                </c:pt>
                <c:pt idx="144">
                  <c:v>August</c:v>
                </c:pt>
                <c:pt idx="145">
                  <c:v>Sept</c:v>
                </c:pt>
                <c:pt idx="146">
                  <c:v>Oct.</c:v>
                </c:pt>
                <c:pt idx="147">
                  <c:v>Nov</c:v>
                </c:pt>
                <c:pt idx="148">
                  <c:v>Dec-17</c:v>
                </c:pt>
                <c:pt idx="149">
                  <c:v>Jan</c:v>
                </c:pt>
                <c:pt idx="150">
                  <c:v>Feb</c:v>
                </c:pt>
                <c:pt idx="151">
                  <c:v>March</c:v>
                </c:pt>
                <c:pt idx="152">
                  <c:v>April</c:v>
                </c:pt>
                <c:pt idx="153">
                  <c:v>May</c:v>
                </c:pt>
                <c:pt idx="154">
                  <c:v>June</c:v>
                </c:pt>
                <c:pt idx="155">
                  <c:v>July</c:v>
                </c:pt>
                <c:pt idx="156">
                  <c:v>August</c:v>
                </c:pt>
                <c:pt idx="157">
                  <c:v>Sept</c:v>
                </c:pt>
                <c:pt idx="158">
                  <c:v>Oct.</c:v>
                </c:pt>
                <c:pt idx="159">
                  <c:v>Nov</c:v>
                </c:pt>
                <c:pt idx="160">
                  <c:v>Dec-18</c:v>
                </c:pt>
                <c:pt idx="161">
                  <c:v>Jan</c:v>
                </c:pt>
                <c:pt idx="162">
                  <c:v>Feb</c:v>
                </c:pt>
                <c:pt idx="163">
                  <c:v>March</c:v>
                </c:pt>
                <c:pt idx="164">
                  <c:v>April</c:v>
                </c:pt>
                <c:pt idx="165">
                  <c:v>May</c:v>
                </c:pt>
                <c:pt idx="166">
                  <c:v>June</c:v>
                </c:pt>
                <c:pt idx="167">
                  <c:v>July</c:v>
                </c:pt>
                <c:pt idx="168">
                  <c:v>August</c:v>
                </c:pt>
                <c:pt idx="169">
                  <c:v>Sept</c:v>
                </c:pt>
                <c:pt idx="170">
                  <c:v>Oct.</c:v>
                </c:pt>
                <c:pt idx="171">
                  <c:v>Nov</c:v>
                </c:pt>
                <c:pt idx="172">
                  <c:v>Dec-19</c:v>
                </c:pt>
                <c:pt idx="173">
                  <c:v>Jan</c:v>
                </c:pt>
                <c:pt idx="174">
                  <c:v>Feb</c:v>
                </c:pt>
                <c:pt idx="175">
                  <c:v>March</c:v>
                </c:pt>
                <c:pt idx="176">
                  <c:v>April</c:v>
                </c:pt>
                <c:pt idx="177">
                  <c:v>May</c:v>
                </c:pt>
                <c:pt idx="178">
                  <c:v>June</c:v>
                </c:pt>
                <c:pt idx="179">
                  <c:v>July</c:v>
                </c:pt>
                <c:pt idx="180">
                  <c:v>August</c:v>
                </c:pt>
                <c:pt idx="181">
                  <c:v>September</c:v>
                </c:pt>
                <c:pt idx="182">
                  <c:v>Oct.</c:v>
                </c:pt>
                <c:pt idx="183">
                  <c:v>Nov</c:v>
                </c:pt>
                <c:pt idx="184">
                  <c:v>Dec-20</c:v>
                </c:pt>
                <c:pt idx="185">
                  <c:v>Jan</c:v>
                </c:pt>
                <c:pt idx="186">
                  <c:v>Feb</c:v>
                </c:pt>
                <c:pt idx="187">
                  <c:v>March</c:v>
                </c:pt>
                <c:pt idx="188">
                  <c:v>April</c:v>
                </c:pt>
                <c:pt idx="189">
                  <c:v>May</c:v>
                </c:pt>
                <c:pt idx="190">
                  <c:v>June</c:v>
                </c:pt>
                <c:pt idx="191">
                  <c:v>July</c:v>
                </c:pt>
                <c:pt idx="192">
                  <c:v>August</c:v>
                </c:pt>
                <c:pt idx="193">
                  <c:v>September</c:v>
                </c:pt>
                <c:pt idx="194">
                  <c:v>Oct.</c:v>
                </c:pt>
                <c:pt idx="195">
                  <c:v>Nov</c:v>
                </c:pt>
                <c:pt idx="196">
                  <c:v>Dec-21</c:v>
                </c:pt>
                <c:pt idx="197">
                  <c:v>Jan</c:v>
                </c:pt>
                <c:pt idx="198">
                  <c:v>Feb</c:v>
                </c:pt>
                <c:pt idx="199">
                  <c:v>March</c:v>
                </c:pt>
                <c:pt idx="200">
                  <c:v>April</c:v>
                </c:pt>
                <c:pt idx="201">
                  <c:v>May</c:v>
                </c:pt>
                <c:pt idx="202">
                  <c:v>June</c:v>
                </c:pt>
                <c:pt idx="203">
                  <c:v>July</c:v>
                </c:pt>
                <c:pt idx="204">
                  <c:v>August</c:v>
                </c:pt>
                <c:pt idx="205">
                  <c:v>September</c:v>
                </c:pt>
                <c:pt idx="206">
                  <c:v>Oct</c:v>
                </c:pt>
                <c:pt idx="207">
                  <c:v>Nov</c:v>
                </c:pt>
                <c:pt idx="208">
                  <c:v>Dec-22</c:v>
                </c:pt>
                <c:pt idx="209">
                  <c:v>Jan</c:v>
                </c:pt>
                <c:pt idx="210">
                  <c:v>Feb</c:v>
                </c:pt>
                <c:pt idx="211">
                  <c:v>March</c:v>
                </c:pt>
                <c:pt idx="212">
                  <c:v>April</c:v>
                </c:pt>
                <c:pt idx="213">
                  <c:v>May</c:v>
                </c:pt>
                <c:pt idx="214">
                  <c:v>June</c:v>
                </c:pt>
                <c:pt idx="215">
                  <c:v>July</c:v>
                </c:pt>
                <c:pt idx="216">
                  <c:v>August</c:v>
                </c:pt>
                <c:pt idx="217">
                  <c:v>September</c:v>
                </c:pt>
                <c:pt idx="218">
                  <c:v>October</c:v>
                </c:pt>
                <c:pt idx="219">
                  <c:v>November</c:v>
                </c:pt>
                <c:pt idx="220">
                  <c:v>Dec-23</c:v>
                </c:pt>
                <c:pt idx="221">
                  <c:v>Jan</c:v>
                </c:pt>
                <c:pt idx="222">
                  <c:v>Feb</c:v>
                </c:pt>
                <c:pt idx="223">
                  <c:v>March</c:v>
                </c:pt>
                <c:pt idx="224">
                  <c:v>April</c:v>
                </c:pt>
                <c:pt idx="225">
                  <c:v>May</c:v>
                </c:pt>
                <c:pt idx="226">
                  <c:v>June</c:v>
                </c:pt>
                <c:pt idx="227">
                  <c:v>July</c:v>
                </c:pt>
                <c:pt idx="228">
                  <c:v>August</c:v>
                </c:pt>
                <c:pt idx="229">
                  <c:v>September</c:v>
                </c:pt>
                <c:pt idx="230">
                  <c:v>October</c:v>
                </c:pt>
                <c:pt idx="231">
                  <c:v>November</c:v>
                </c:pt>
                <c:pt idx="232">
                  <c:v>Dec.24</c:v>
                </c:pt>
                <c:pt idx="233">
                  <c:v>Jan</c:v>
                </c:pt>
                <c:pt idx="234">
                  <c:v>Feb</c:v>
                </c:pt>
                <c:pt idx="235">
                  <c:v>March</c:v>
                </c:pt>
                <c:pt idx="236">
                  <c:v>April</c:v>
                </c:pt>
                <c:pt idx="237">
                  <c:v>May</c:v>
                </c:pt>
                <c:pt idx="238">
                  <c:v>June</c:v>
                </c:pt>
                <c:pt idx="239">
                  <c:v>July</c:v>
                </c:pt>
                <c:pt idx="240">
                  <c:v>August</c:v>
                </c:pt>
                <c:pt idx="241">
                  <c:v>September</c:v>
                </c:pt>
                <c:pt idx="242">
                  <c:v>October</c:v>
                </c:pt>
                <c:pt idx="243">
                  <c:v>November</c:v>
                </c:pt>
                <c:pt idx="244">
                  <c:v>Dec.25</c:v>
                </c:pt>
                <c:pt idx="245">
                  <c:v>Jan-26</c:v>
                </c:pt>
              </c:strCache>
            </c:strRef>
          </c:cat>
          <c:val>
            <c:numRef>
              <c:f>'seasonal adjusted state'!$AB$10:$AB$255</c:f>
              <c:numCache>
                <c:formatCode>0.0</c:formatCode>
                <c:ptCount val="246"/>
                <c:pt idx="0">
                  <c:v>100</c:v>
                </c:pt>
                <c:pt idx="1">
                  <c:v>93.406986854892338</c:v>
                </c:pt>
                <c:pt idx="2">
                  <c:v>90.767735665694843</c:v>
                </c:pt>
                <c:pt idx="3">
                  <c:v>91.708863996726521</c:v>
                </c:pt>
                <c:pt idx="4">
                  <c:v>92.271495064191086</c:v>
                </c:pt>
                <c:pt idx="5">
                  <c:v>92.71648509027672</c:v>
                </c:pt>
                <c:pt idx="6">
                  <c:v>93.325149608715662</c:v>
                </c:pt>
                <c:pt idx="7">
                  <c:v>94.061684824305672</c:v>
                </c:pt>
                <c:pt idx="8">
                  <c:v>94.143522070482334</c:v>
                </c:pt>
                <c:pt idx="9">
                  <c:v>94.573167612909828</c:v>
                </c:pt>
                <c:pt idx="10">
                  <c:v>94.880057286072329</c:v>
                </c:pt>
                <c:pt idx="11">
                  <c:v>94.772645900465463</c:v>
                </c:pt>
                <c:pt idx="12">
                  <c:v>95.432458697764815</c:v>
                </c:pt>
                <c:pt idx="13">
                  <c:v>96.01043424888752</c:v>
                </c:pt>
                <c:pt idx="14">
                  <c:v>96.036008388317725</c:v>
                </c:pt>
                <c:pt idx="15">
                  <c:v>96.225257020101267</c:v>
                </c:pt>
                <c:pt idx="16">
                  <c:v>96.629328423098571</c:v>
                </c:pt>
                <c:pt idx="17">
                  <c:v>97.19195949056315</c:v>
                </c:pt>
                <c:pt idx="18">
                  <c:v>97.514193647383777</c:v>
                </c:pt>
                <c:pt idx="19">
                  <c:v>97.954068845583336</c:v>
                </c:pt>
                <c:pt idx="20">
                  <c:v>97.406782261776897</c:v>
                </c:pt>
                <c:pt idx="21">
                  <c:v>97.544882614700015</c:v>
                </c:pt>
                <c:pt idx="22">
                  <c:v>97.938724361925225</c:v>
                </c:pt>
                <c:pt idx="23">
                  <c:v>97.892690910950847</c:v>
                </c:pt>
                <c:pt idx="24">
                  <c:v>98.2302695514296</c:v>
                </c:pt>
                <c:pt idx="25">
                  <c:v>98.526929568820009</c:v>
                </c:pt>
                <c:pt idx="26">
                  <c:v>98.854278553526669</c:v>
                </c:pt>
                <c:pt idx="27">
                  <c:v>98.925886143931251</c:v>
                </c:pt>
                <c:pt idx="28">
                  <c:v>99.140708915144998</c:v>
                </c:pt>
                <c:pt idx="29">
                  <c:v>98.925886143931251</c:v>
                </c:pt>
                <c:pt idx="30">
                  <c:v>99.202086849777501</c:v>
                </c:pt>
                <c:pt idx="31">
                  <c:v>99.135594087258966</c:v>
                </c:pt>
                <c:pt idx="32">
                  <c:v>99.243005472865846</c:v>
                </c:pt>
                <c:pt idx="33">
                  <c:v>99.258349956523958</c:v>
                </c:pt>
                <c:pt idx="34">
                  <c:v>99.299268579612317</c:v>
                </c:pt>
                <c:pt idx="35">
                  <c:v>99.212316505549595</c:v>
                </c:pt>
                <c:pt idx="36">
                  <c:v>99.549895146028334</c:v>
                </c:pt>
                <c:pt idx="37">
                  <c:v>98.593422331338559</c:v>
                </c:pt>
                <c:pt idx="38">
                  <c:v>99.483402383509798</c:v>
                </c:pt>
                <c:pt idx="39">
                  <c:v>99.498746867167924</c:v>
                </c:pt>
                <c:pt idx="40">
                  <c:v>99.422024448877295</c:v>
                </c:pt>
                <c:pt idx="41">
                  <c:v>98.88496752084292</c:v>
                </c:pt>
                <c:pt idx="42">
                  <c:v>98.736637512147723</c:v>
                </c:pt>
                <c:pt idx="43">
                  <c:v>98.204695411999381</c:v>
                </c:pt>
                <c:pt idx="44">
                  <c:v>97.529538131041889</c:v>
                </c:pt>
                <c:pt idx="45">
                  <c:v>97.524423303155857</c:v>
                </c:pt>
                <c:pt idx="46">
                  <c:v>97.156155695360852</c:v>
                </c:pt>
                <c:pt idx="47">
                  <c:v>97.058973965526064</c:v>
                </c:pt>
                <c:pt idx="48">
                  <c:v>97.084548104956269</c:v>
                </c:pt>
                <c:pt idx="49">
                  <c:v>97.018055342437719</c:v>
                </c:pt>
                <c:pt idx="50">
                  <c:v>96.62421359521251</c:v>
                </c:pt>
                <c:pt idx="51">
                  <c:v>96.608869111554398</c:v>
                </c:pt>
                <c:pt idx="52">
                  <c:v>96.220142192215235</c:v>
                </c:pt>
                <c:pt idx="53">
                  <c:v>96.02577873254566</c:v>
                </c:pt>
                <c:pt idx="54">
                  <c:v>95.964400797913157</c:v>
                </c:pt>
                <c:pt idx="55">
                  <c:v>96.3633573730244</c:v>
                </c:pt>
                <c:pt idx="56">
                  <c:v>96.429850135542935</c:v>
                </c:pt>
                <c:pt idx="57">
                  <c:v>96.84926602219835</c:v>
                </c:pt>
                <c:pt idx="58">
                  <c:v>97.171500179018977</c:v>
                </c:pt>
                <c:pt idx="59">
                  <c:v>96.654902562528775</c:v>
                </c:pt>
                <c:pt idx="60">
                  <c:v>96.654902562528775</c:v>
                </c:pt>
                <c:pt idx="61">
                  <c:v>96.578180144238161</c:v>
                </c:pt>
                <c:pt idx="62">
                  <c:v>96.649787734642729</c:v>
                </c:pt>
                <c:pt idx="63">
                  <c:v>96.583294972124193</c:v>
                </c:pt>
                <c:pt idx="64">
                  <c:v>96.803232571223973</c:v>
                </c:pt>
                <c:pt idx="65">
                  <c:v>96.97202189146337</c:v>
                </c:pt>
                <c:pt idx="66">
                  <c:v>97.161270523246884</c:v>
                </c:pt>
                <c:pt idx="67">
                  <c:v>97.278911564625858</c:v>
                </c:pt>
                <c:pt idx="68">
                  <c:v>97.376093294460645</c:v>
                </c:pt>
                <c:pt idx="69">
                  <c:v>97.340289499258347</c:v>
                </c:pt>
                <c:pt idx="70">
                  <c:v>97.089662932842316</c:v>
                </c:pt>
                <c:pt idx="71">
                  <c:v>97.580686409902313</c:v>
                </c:pt>
                <c:pt idx="72">
                  <c:v>97.601145721446485</c:v>
                </c:pt>
                <c:pt idx="73">
                  <c:v>97.754590558027729</c:v>
                </c:pt>
                <c:pt idx="74">
                  <c:v>97.764820213799823</c:v>
                </c:pt>
                <c:pt idx="75">
                  <c:v>97.785279525343967</c:v>
                </c:pt>
                <c:pt idx="76">
                  <c:v>97.877346427292721</c:v>
                </c:pt>
                <c:pt idx="77">
                  <c:v>98.107513682164594</c:v>
                </c:pt>
                <c:pt idx="78">
                  <c:v>98.2302695514296</c:v>
                </c:pt>
                <c:pt idx="79">
                  <c:v>98.424633011099189</c:v>
                </c:pt>
                <c:pt idx="80">
                  <c:v>98.95146028336147</c:v>
                </c:pt>
                <c:pt idx="81">
                  <c:v>99.007723390107927</c:v>
                </c:pt>
                <c:pt idx="82">
                  <c:v>98.88496752084292</c:v>
                </c:pt>
                <c:pt idx="83">
                  <c:v>98.593422331338559</c:v>
                </c:pt>
                <c:pt idx="84">
                  <c:v>98.501355429389804</c:v>
                </c:pt>
                <c:pt idx="85">
                  <c:v>98.552503708250214</c:v>
                </c:pt>
                <c:pt idx="86">
                  <c:v>98.818474758324385</c:v>
                </c:pt>
                <c:pt idx="87">
                  <c:v>99.01795304588002</c:v>
                </c:pt>
                <c:pt idx="88">
                  <c:v>99.115134775714793</c:v>
                </c:pt>
                <c:pt idx="89">
                  <c:v>99.304383407498335</c:v>
                </c:pt>
                <c:pt idx="90">
                  <c:v>99.677765843179372</c:v>
                </c:pt>
                <c:pt idx="91">
                  <c:v>99.754488261470016</c:v>
                </c:pt>
                <c:pt idx="92">
                  <c:v>99.923277581709385</c:v>
                </c:pt>
                <c:pt idx="93">
                  <c:v>99.867014474962929</c:v>
                </c:pt>
                <c:pt idx="94">
                  <c:v>100.0613779346325</c:v>
                </c:pt>
                <c:pt idx="95">
                  <c:v>100</c:v>
                </c:pt>
                <c:pt idx="96">
                  <c:v>100.17390414812542</c:v>
                </c:pt>
                <c:pt idx="97">
                  <c:v>100.41941588665541</c:v>
                </c:pt>
                <c:pt idx="98">
                  <c:v>100.5524014116925</c:v>
                </c:pt>
                <c:pt idx="99">
                  <c:v>100.7109610761598</c:v>
                </c:pt>
                <c:pt idx="100">
                  <c:v>100.45010485397168</c:v>
                </c:pt>
                <c:pt idx="101">
                  <c:v>100.75187969924812</c:v>
                </c:pt>
                <c:pt idx="102">
                  <c:v>100.859291084855</c:v>
                </c:pt>
                <c:pt idx="103">
                  <c:v>101.04853971663854</c:v>
                </c:pt>
                <c:pt idx="104">
                  <c:v>101.1661807580175</c:v>
                </c:pt>
                <c:pt idx="105">
                  <c:v>101.37588870134519</c:v>
                </c:pt>
                <c:pt idx="106">
                  <c:v>101.45772594752187</c:v>
                </c:pt>
                <c:pt idx="107">
                  <c:v>101.69812285816582</c:v>
                </c:pt>
                <c:pt idx="108">
                  <c:v>101.89760114572147</c:v>
                </c:pt>
                <c:pt idx="109">
                  <c:v>102.20960564677</c:v>
                </c:pt>
                <c:pt idx="110">
                  <c:v>102.22495013042811</c:v>
                </c:pt>
                <c:pt idx="111">
                  <c:v>102.49092118050227</c:v>
                </c:pt>
                <c:pt idx="112">
                  <c:v>102.6648253286277</c:v>
                </c:pt>
                <c:pt idx="113">
                  <c:v>102.52672497570457</c:v>
                </c:pt>
                <c:pt idx="114">
                  <c:v>102.34770599969312</c:v>
                </c:pt>
                <c:pt idx="115">
                  <c:v>102.01012735921438</c:v>
                </c:pt>
                <c:pt idx="116">
                  <c:v>101.91806045726561</c:v>
                </c:pt>
                <c:pt idx="117">
                  <c:v>102.03570149864458</c:v>
                </c:pt>
                <c:pt idx="118">
                  <c:v>101.97943839189811</c:v>
                </c:pt>
                <c:pt idx="119">
                  <c:v>102.1840315073398</c:v>
                </c:pt>
                <c:pt idx="120">
                  <c:v>102.25563909774438</c:v>
                </c:pt>
                <c:pt idx="121">
                  <c:v>102.13288322847936</c:v>
                </c:pt>
                <c:pt idx="122">
                  <c:v>102.10219426116312</c:v>
                </c:pt>
                <c:pt idx="123">
                  <c:v>102.01012735921438</c:v>
                </c:pt>
                <c:pt idx="124">
                  <c:v>101.89248631783541</c:v>
                </c:pt>
                <c:pt idx="125">
                  <c:v>101.55490767735667</c:v>
                </c:pt>
                <c:pt idx="126">
                  <c:v>101.28382179939646</c:v>
                </c:pt>
                <c:pt idx="127">
                  <c:v>101.20198455321979</c:v>
                </c:pt>
                <c:pt idx="128">
                  <c:v>101.23778834842207</c:v>
                </c:pt>
                <c:pt idx="129">
                  <c:v>101.18152524167563</c:v>
                </c:pt>
                <c:pt idx="130">
                  <c:v>101.00762109355021</c:v>
                </c:pt>
                <c:pt idx="131">
                  <c:v>101.21732903687793</c:v>
                </c:pt>
                <c:pt idx="132">
                  <c:v>100.63423865786916</c:v>
                </c:pt>
                <c:pt idx="133">
                  <c:v>100.96158764257584</c:v>
                </c:pt>
                <c:pt idx="134">
                  <c:v>100.75187969924812</c:v>
                </c:pt>
                <c:pt idx="135">
                  <c:v>100.78256866656439</c:v>
                </c:pt>
                <c:pt idx="136">
                  <c:v>100.77745383867833</c:v>
                </c:pt>
                <c:pt idx="137">
                  <c:v>100.82348728965272</c:v>
                </c:pt>
                <c:pt idx="138">
                  <c:v>101.22244386476396</c:v>
                </c:pt>
                <c:pt idx="139">
                  <c:v>101.03831006086645</c:v>
                </c:pt>
                <c:pt idx="140">
                  <c:v>100.94112833103166</c:v>
                </c:pt>
                <c:pt idx="141">
                  <c:v>101.15595110224542</c:v>
                </c:pt>
                <c:pt idx="142">
                  <c:v>101.17641041378957</c:v>
                </c:pt>
                <c:pt idx="143">
                  <c:v>100.98204695411998</c:v>
                </c:pt>
                <c:pt idx="144">
                  <c:v>100.97181729834791</c:v>
                </c:pt>
                <c:pt idx="145">
                  <c:v>101.12526213492916</c:v>
                </c:pt>
                <c:pt idx="146">
                  <c:v>100.96670247046187</c:v>
                </c:pt>
                <c:pt idx="147">
                  <c:v>100.99227660989207</c:v>
                </c:pt>
                <c:pt idx="148">
                  <c:v>101.15595110224542</c:v>
                </c:pt>
                <c:pt idx="149">
                  <c:v>101.20709938110583</c:v>
                </c:pt>
                <c:pt idx="150">
                  <c:v>101.19686972533376</c:v>
                </c:pt>
                <c:pt idx="151">
                  <c:v>101.88225666206334</c:v>
                </c:pt>
                <c:pt idx="152">
                  <c:v>101.93851976880978</c:v>
                </c:pt>
                <c:pt idx="153">
                  <c:v>101.84645286686104</c:v>
                </c:pt>
                <c:pt idx="154">
                  <c:v>102.01524218710041</c:v>
                </c:pt>
                <c:pt idx="155">
                  <c:v>101.81064907165876</c:v>
                </c:pt>
                <c:pt idx="156">
                  <c:v>101.88737148994937</c:v>
                </c:pt>
                <c:pt idx="157">
                  <c:v>102.02035701498644</c:v>
                </c:pt>
                <c:pt idx="158">
                  <c:v>102.17891667945374</c:v>
                </c:pt>
                <c:pt idx="159">
                  <c:v>102.03570149864458</c:v>
                </c:pt>
                <c:pt idx="160">
                  <c:v>101.94874942458188</c:v>
                </c:pt>
                <c:pt idx="161">
                  <c:v>102.10219426116312</c:v>
                </c:pt>
                <c:pt idx="162">
                  <c:v>102.21472047465603</c:v>
                </c:pt>
                <c:pt idx="163">
                  <c:v>102.1124239169352</c:v>
                </c:pt>
                <c:pt idx="164">
                  <c:v>102.20449081888394</c:v>
                </c:pt>
                <c:pt idx="165">
                  <c:v>102.05616081018873</c:v>
                </c:pt>
                <c:pt idx="166">
                  <c:v>101.99478287555624</c:v>
                </c:pt>
                <c:pt idx="167">
                  <c:v>101.61628561198917</c:v>
                </c:pt>
                <c:pt idx="168">
                  <c:v>101.94874942458188</c:v>
                </c:pt>
                <c:pt idx="169">
                  <c:v>102.01524218710041</c:v>
                </c:pt>
                <c:pt idx="170">
                  <c:v>101.841338038975</c:v>
                </c:pt>
                <c:pt idx="171">
                  <c:v>101.95897908035396</c:v>
                </c:pt>
                <c:pt idx="172">
                  <c:v>101.72881182548208</c:v>
                </c:pt>
                <c:pt idx="173">
                  <c:v>101.87714183417728</c:v>
                </c:pt>
                <c:pt idx="174">
                  <c:v>101.9282901130377</c:v>
                </c:pt>
                <c:pt idx="175">
                  <c:v>100.84394660119686</c:v>
                </c:pt>
                <c:pt idx="176">
                  <c:v>87.289652703186533</c:v>
                </c:pt>
                <c:pt idx="177">
                  <c:v>88.680885888189863</c:v>
                </c:pt>
                <c:pt idx="178">
                  <c:v>90.987673264794637</c:v>
                </c:pt>
                <c:pt idx="179">
                  <c:v>91.591222955347561</c:v>
                </c:pt>
                <c:pt idx="180">
                  <c:v>92.634647844100044</c:v>
                </c:pt>
                <c:pt idx="181">
                  <c:v>92.639762671986091</c:v>
                </c:pt>
                <c:pt idx="182">
                  <c:v>93.80594343000358</c:v>
                </c:pt>
                <c:pt idx="183">
                  <c:v>94.394148636898365</c:v>
                </c:pt>
                <c:pt idx="184">
                  <c:v>94.624315891770252</c:v>
                </c:pt>
                <c:pt idx="185">
                  <c:v>94.624315891770252</c:v>
                </c:pt>
                <c:pt idx="186">
                  <c:v>94.583397268681907</c:v>
                </c:pt>
                <c:pt idx="187">
                  <c:v>95.31481765638587</c:v>
                </c:pt>
                <c:pt idx="188">
                  <c:v>95.529640427599617</c:v>
                </c:pt>
                <c:pt idx="189">
                  <c:v>96.015549076773581</c:v>
                </c:pt>
                <c:pt idx="190">
                  <c:v>96.291749782619817</c:v>
                </c:pt>
                <c:pt idx="191">
                  <c:v>96.73162498081939</c:v>
                </c:pt>
                <c:pt idx="192">
                  <c:v>96.86461050585649</c:v>
                </c:pt>
                <c:pt idx="193">
                  <c:v>94.639660375428363</c:v>
                </c:pt>
                <c:pt idx="194">
                  <c:v>97.125466728044614</c:v>
                </c:pt>
                <c:pt idx="195">
                  <c:v>97.447700884865228</c:v>
                </c:pt>
                <c:pt idx="196">
                  <c:v>97.831312976318358</c:v>
                </c:pt>
                <c:pt idx="197">
                  <c:v>97.601145721446485</c:v>
                </c:pt>
                <c:pt idx="198">
                  <c:v>97.984757812899602</c:v>
                </c:pt>
                <c:pt idx="199">
                  <c:v>97.856887115748563</c:v>
                </c:pt>
                <c:pt idx="200">
                  <c:v>98.214925067771475</c:v>
                </c:pt>
                <c:pt idx="201">
                  <c:v>98.450207150529394</c:v>
                </c:pt>
                <c:pt idx="202">
                  <c:v>98.480896117845646</c:v>
                </c:pt>
                <c:pt idx="203">
                  <c:v>99.104905119942714</c:v>
                </c:pt>
                <c:pt idx="204">
                  <c:v>99.248120300751879</c:v>
                </c:pt>
                <c:pt idx="205">
                  <c:v>99.350416858472727</c:v>
                </c:pt>
                <c:pt idx="206">
                  <c:v>99.248120300751879</c:v>
                </c:pt>
                <c:pt idx="207">
                  <c:v>99.319727891156461</c:v>
                </c:pt>
                <c:pt idx="208">
                  <c:v>99.39645030944709</c:v>
                </c:pt>
                <c:pt idx="209">
                  <c:v>99.764717917242081</c:v>
                </c:pt>
                <c:pt idx="210">
                  <c:v>99.913047925937306</c:v>
                </c:pt>
                <c:pt idx="211">
                  <c:v>100.07160759040458</c:v>
                </c:pt>
                <c:pt idx="212">
                  <c:v>100.13810035292312</c:v>
                </c:pt>
                <c:pt idx="213">
                  <c:v>100.3068896731625</c:v>
                </c:pt>
                <c:pt idx="214">
                  <c:v>100.48079382128792</c:v>
                </c:pt>
                <c:pt idx="215">
                  <c:v>99.892588614393134</c:v>
                </c:pt>
                <c:pt idx="216">
                  <c:v>100.17901897601145</c:v>
                </c:pt>
                <c:pt idx="217">
                  <c:v>100.42964554242751</c:v>
                </c:pt>
                <c:pt idx="218">
                  <c:v>100.68027210884354</c:v>
                </c:pt>
                <c:pt idx="219">
                  <c:v>100.60354969055292</c:v>
                </c:pt>
                <c:pt idx="220">
                  <c:v>100.79279832233645</c:v>
                </c:pt>
                <c:pt idx="221">
                  <c:v>101.08945833972686</c:v>
                </c:pt>
                <c:pt idx="222">
                  <c:v>101.13549179070125</c:v>
                </c:pt>
                <c:pt idx="223">
                  <c:v>101.29916628305457</c:v>
                </c:pt>
                <c:pt idx="224">
                  <c:v>101.36054421768708</c:v>
                </c:pt>
                <c:pt idx="225">
                  <c:v>101.30939593882667</c:v>
                </c:pt>
                <c:pt idx="226">
                  <c:v>101.21221420899187</c:v>
                </c:pt>
                <c:pt idx="227">
                  <c:v>101.39123318500334</c:v>
                </c:pt>
                <c:pt idx="228">
                  <c:v>101.44749629174979</c:v>
                </c:pt>
                <c:pt idx="229">
                  <c:v>101.37588870134519</c:v>
                </c:pt>
                <c:pt idx="230">
                  <c:v>101.74415630914019</c:v>
                </c:pt>
                <c:pt idx="231">
                  <c:v>101.81064907165876</c:v>
                </c:pt>
                <c:pt idx="232">
                  <c:v>101.75950079279832</c:v>
                </c:pt>
                <c:pt idx="233">
                  <c:v>102.1124239169352</c:v>
                </c:pt>
                <c:pt idx="234">
                  <c:v>102.42442841798373</c:v>
                </c:pt>
                <c:pt idx="235">
                  <c:v>102.06639046596082</c:v>
                </c:pt>
                <c:pt idx="236">
                  <c:v>102.21983530254208</c:v>
                </c:pt>
                <c:pt idx="237">
                  <c:v>101.96409390823999</c:v>
                </c:pt>
                <c:pt idx="238">
                  <c:v>101.77996010434249</c:v>
                </c:pt>
                <c:pt idx="239">
                  <c:v>101.73904148125416</c:v>
                </c:pt>
                <c:pt idx="240">
                  <c:v>101.77996010434249</c:v>
                </c:pt>
                <c:pt idx="241">
                  <c:v>101.69300803027978</c:v>
                </c:pt>
                <c:pt idx="242">
                  <c:v>101.84645286686104</c:v>
                </c:pt>
                <c:pt idx="243">
                  <c:v>101.91294562937958</c:v>
                </c:pt>
                <c:pt idx="244">
                  <c:v>102.15334254002353</c:v>
                </c:pt>
                <c:pt idx="245">
                  <c:v>102.22495013042811</c:v>
                </c:pt>
              </c:numCache>
            </c:numRef>
          </c:val>
          <c:smooth val="0"/>
          <c:extLst>
            <c:ext xmlns:c16="http://schemas.microsoft.com/office/drawing/2014/chart" uri="{C3380CC4-5D6E-409C-BE32-E72D297353CC}">
              <c16:uniqueId val="{00000000-3416-4F00-88F1-26AA6E002B65}"/>
            </c:ext>
          </c:extLst>
        </c:ser>
        <c:dLbls>
          <c:showLegendKey val="0"/>
          <c:showVal val="0"/>
          <c:showCatName val="0"/>
          <c:showSerName val="0"/>
          <c:showPercent val="0"/>
          <c:showBubbleSize val="0"/>
        </c:dLbls>
        <c:smooth val="0"/>
        <c:axId val="575646064"/>
        <c:axId val="575652952"/>
      </c:lineChart>
      <c:catAx>
        <c:axId val="575646064"/>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dirty="0"/>
                  <a:t>Seasonally Adjusted, Non-Farm, Revised March 2026 with New Benchmarks</a:t>
                </a:r>
              </a:p>
              <a:p>
                <a:pPr>
                  <a:defRPr sz="1000"/>
                </a:pPr>
                <a:r>
                  <a:rPr lang="en-US" sz="1000" dirty="0"/>
                  <a:t>Bureau of Labor Statistics  </a:t>
                </a:r>
              </a:p>
            </c:rich>
          </c:tx>
          <c:layout>
            <c:manualLayout>
              <c:xMode val="edge"/>
              <c:yMode val="edge"/>
              <c:x val="0.28963759926741944"/>
              <c:y val="0.88914862914862902"/>
            </c:manualLayout>
          </c:layout>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75652952"/>
        <c:crosses val="autoZero"/>
        <c:auto val="1"/>
        <c:lblAlgn val="ctr"/>
        <c:lblOffset val="100"/>
        <c:noMultiLvlLbl val="0"/>
      </c:catAx>
      <c:valAx>
        <c:axId val="575652952"/>
        <c:scaling>
          <c:orientation val="minMax"/>
          <c:min val="85"/>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August 2005=100</a:t>
                </a:r>
              </a:p>
            </c:rich>
          </c:tx>
          <c:layout>
            <c:manualLayout>
              <c:xMode val="edge"/>
              <c:yMode val="edge"/>
              <c:x val="1.5558148580318941E-2"/>
              <c:y val="0.29005192714668698"/>
            </c:manualLayout>
          </c:layout>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575646064"/>
        <c:crosses val="autoZero"/>
        <c:crossBetween val="between"/>
      </c:valAx>
      <c:spPr>
        <a:noFill/>
        <a:ln>
          <a:noFill/>
        </a:ln>
        <a:effectLst/>
      </c:spPr>
    </c:plotArea>
    <c:plotVisOnly val="1"/>
    <c:dispBlanksAs val="gap"/>
    <c:showDLblsOverMax val="0"/>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cap="all" baseline="0">
                <a:solidFill>
                  <a:schemeClr val="lt1"/>
                </a:solidFill>
                <a:latin typeface="+mn-lt"/>
                <a:ea typeface="+mn-ea"/>
                <a:cs typeface="+mn-cs"/>
              </a:defRPr>
            </a:pPr>
            <a:r>
              <a:rPr lang="en-US" sz="1100"/>
              <a:t>State of Louisiana</a:t>
            </a:r>
          </a:p>
          <a:p>
            <a:pPr>
              <a:defRPr sz="1100"/>
            </a:pPr>
            <a:r>
              <a:rPr lang="en-US" sz="1100"/>
              <a:t>Leisure and Hospitality</a:t>
            </a:r>
          </a:p>
          <a:p>
            <a:pPr>
              <a:defRPr sz="1100"/>
            </a:pPr>
            <a:r>
              <a:rPr lang="en-US" sz="1100"/>
              <a:t>Average Weekly Hours Worked</a:t>
            </a:r>
          </a:p>
        </c:rich>
      </c:tx>
      <c:overlay val="0"/>
      <c:spPr>
        <a:noFill/>
        <a:ln>
          <a:noFill/>
        </a:ln>
        <a:effectLst/>
      </c:spPr>
      <c:txPr>
        <a:bodyPr rot="0" spcFirstLastPara="1" vertOverflow="ellipsis" vert="horz" wrap="square" anchor="ctr" anchorCtr="1"/>
        <a:lstStyle/>
        <a:p>
          <a:pPr>
            <a:defRPr sz="11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'BLS Data Series'!$P$13</c:f>
              <c:strCache>
                <c:ptCount val="1"/>
                <c:pt idx="0">
                  <c:v>Annualized</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'BLS Data Series'!$O$14:$O$33</c:f>
              <c:strCache>
                <c:ptCount val="20"/>
                <c:pt idx="0">
                  <c:v>Year 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pt idx="19">
                  <c:v>Year 2026</c:v>
                </c:pt>
              </c:strCache>
            </c:strRef>
          </c:cat>
          <c:val>
            <c:numRef>
              <c:f>'BLS Data Series'!$P$14:$P$33</c:f>
              <c:numCache>
                <c:formatCode>#0.0</c:formatCode>
                <c:ptCount val="20"/>
                <c:pt idx="0">
                  <c:v>28.191666666666666</c:v>
                </c:pt>
                <c:pt idx="1">
                  <c:v>27.866666666666664</c:v>
                </c:pt>
                <c:pt idx="2">
                  <c:v>26.933333333333326</c:v>
                </c:pt>
                <c:pt idx="3">
                  <c:v>27.083333333333332</c:v>
                </c:pt>
                <c:pt idx="4">
                  <c:v>26.524999999999995</c:v>
                </c:pt>
                <c:pt idx="5">
                  <c:v>27.058333333333334</c:v>
                </c:pt>
                <c:pt idx="6">
                  <c:v>27.266666666666669</c:v>
                </c:pt>
                <c:pt idx="7">
                  <c:v>27.708333333333332</c:v>
                </c:pt>
                <c:pt idx="8">
                  <c:v>27.983333333333331</c:v>
                </c:pt>
                <c:pt idx="9">
                  <c:v>27.041666666666661</c:v>
                </c:pt>
                <c:pt idx="10">
                  <c:v>27.166666666666661</c:v>
                </c:pt>
                <c:pt idx="11">
                  <c:v>26.991666666666671</c:v>
                </c:pt>
                <c:pt idx="12">
                  <c:v>26.108333333333334</c:v>
                </c:pt>
                <c:pt idx="13">
                  <c:v>26.208333333333332</c:v>
                </c:pt>
                <c:pt idx="14">
                  <c:v>26.116666666666671</c:v>
                </c:pt>
                <c:pt idx="15">
                  <c:v>26.508333333333329</c:v>
                </c:pt>
                <c:pt idx="16" formatCode="0.0">
                  <c:v>26.074999999999999</c:v>
                </c:pt>
                <c:pt idx="17" formatCode="0.0">
                  <c:v>26.816666666666666</c:v>
                </c:pt>
                <c:pt idx="18">
                  <c:v>26.557142857142853</c:v>
                </c:pt>
                <c:pt idx="19">
                  <c:v>26.8</c:v>
                </c:pt>
              </c:numCache>
            </c:numRef>
          </c:val>
          <c:extLst>
            <c:ext xmlns:c16="http://schemas.microsoft.com/office/drawing/2014/chart" uri="{C3380CC4-5D6E-409C-BE32-E72D297353CC}">
              <c16:uniqueId val="{00000000-A975-44D5-9BBE-9ED478647468}"/>
            </c:ext>
          </c:extLst>
        </c:ser>
        <c:dLbls>
          <c:showLegendKey val="0"/>
          <c:showVal val="1"/>
          <c:showCatName val="0"/>
          <c:showSerName val="0"/>
          <c:showPercent val="0"/>
          <c:showBubbleSize val="0"/>
        </c:dLbls>
        <c:gapWidth val="84"/>
        <c:gapDepth val="53"/>
        <c:shape val="box"/>
        <c:axId val="1960863216"/>
        <c:axId val="1960866128"/>
        <c:axId val="0"/>
      </c:bar3DChart>
      <c:catAx>
        <c:axId val="1960863216"/>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b="1"/>
                  <a:t>Source: Bureau of Labor Statistics</a:t>
                </a:r>
              </a:p>
              <a:p>
                <a:pPr>
                  <a:defRPr b="1"/>
                </a:pPr>
                <a:r>
                  <a:rPr lang="en-US" b="1"/>
                  <a:t>Non -Seasonally Adjusted,  Average for Each Year</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960866128"/>
        <c:crosses val="autoZero"/>
        <c:auto val="1"/>
        <c:lblAlgn val="ctr"/>
        <c:lblOffset val="100"/>
        <c:noMultiLvlLbl val="0"/>
      </c:catAx>
      <c:valAx>
        <c:axId val="1960866128"/>
        <c:scaling>
          <c:orientation val="minMax"/>
        </c:scaling>
        <c:delete val="1"/>
        <c:axPos val="l"/>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b="1"/>
                  <a:t>Average Weekly Hours Worked</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0.0" sourceLinked="1"/>
        <c:majorTickMark val="out"/>
        <c:minorTickMark val="none"/>
        <c:tickLblPos val="nextTo"/>
        <c:crossAx val="19608632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cap="all" baseline="0">
                <a:solidFill>
                  <a:schemeClr val="lt1"/>
                </a:solidFill>
                <a:latin typeface="+mn-lt"/>
                <a:ea typeface="+mn-ea"/>
                <a:cs typeface="+mn-cs"/>
              </a:defRPr>
            </a:pPr>
            <a:r>
              <a:rPr lang="en-US" sz="1100"/>
              <a:t>State of Louisiana</a:t>
            </a:r>
          </a:p>
          <a:p>
            <a:pPr>
              <a:defRPr sz="1100"/>
            </a:pPr>
            <a:r>
              <a:rPr lang="en-US" sz="1100"/>
              <a:t>Leisure and Hospitality</a:t>
            </a:r>
          </a:p>
          <a:p>
            <a:pPr>
              <a:defRPr sz="1100"/>
            </a:pPr>
            <a:r>
              <a:rPr lang="en-US" sz="1100"/>
              <a:t>Weekly Average Pay</a:t>
            </a:r>
          </a:p>
        </c:rich>
      </c:tx>
      <c:overlay val="0"/>
      <c:spPr>
        <a:noFill/>
        <a:ln>
          <a:noFill/>
        </a:ln>
        <a:effectLst/>
      </c:spPr>
      <c:txPr>
        <a:bodyPr rot="0" spcFirstLastPara="1" vertOverflow="ellipsis" vert="horz" wrap="square" anchor="ctr" anchorCtr="1"/>
        <a:lstStyle/>
        <a:p>
          <a:pPr>
            <a:defRPr sz="11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610582156193196E-2"/>
          <c:y val="0.2428600201409869"/>
          <c:w val="0.92584228020424897"/>
          <c:h val="0.44767831513507944"/>
        </c:manualLayout>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dLbl>
              <c:idx val="1"/>
              <c:layout>
                <c:manualLayout>
                  <c:x val="-3.4904013961605605E-2"/>
                  <c:y val="-0.153071500503524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99-4F01-8617-AC0F18393AD8}"/>
                </c:ext>
              </c:extLst>
            </c:dLbl>
            <c:dLbl>
              <c:idx val="3"/>
              <c:layout>
                <c:manualLayout>
                  <c:x val="-1.3961605584642276E-2"/>
                  <c:y val="-0.1047331319234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99-4F01-8617-AC0F18393AD8}"/>
                </c:ext>
              </c:extLst>
            </c:dLbl>
            <c:dLbl>
              <c:idx val="5"/>
              <c:layout>
                <c:manualLayout>
                  <c:x val="-1.3961605584642276E-2"/>
                  <c:y val="-7.25075528700906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99-4F01-8617-AC0F18393AD8}"/>
                </c:ext>
              </c:extLst>
            </c:dLbl>
            <c:dLbl>
              <c:idx val="7"/>
              <c:layout>
                <c:manualLayout>
                  <c:x val="-9.3077370564281555E-3"/>
                  <c:y val="-7.6535750251762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99-4F01-8617-AC0F18393AD8}"/>
                </c:ext>
              </c:extLst>
            </c:dLbl>
            <c:dLbl>
              <c:idx val="8"/>
              <c:layout>
                <c:manualLayout>
                  <c:x val="1.2364758426371844E-2"/>
                  <c:y val="-4.8338368580060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C99-4F01-8617-AC0F18393AD8}"/>
                </c:ext>
              </c:extLst>
            </c:dLbl>
            <c:dLbl>
              <c:idx val="10"/>
              <c:layout>
                <c:manualLayout>
                  <c:x val="-1.3961605584642234E-2"/>
                  <c:y val="-9.6676737160120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C99-4F01-8617-AC0F18393AD8}"/>
                </c:ext>
              </c:extLst>
            </c:dLbl>
            <c:dLbl>
              <c:idx val="11"/>
              <c:layout>
                <c:manualLayout>
                  <c:x val="-1.2364758426371995E-2"/>
                  <c:y val="-4.43101711983887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C99-4F01-8617-AC0F18393AD8}"/>
                </c:ext>
              </c:extLst>
            </c:dLbl>
            <c:dLbl>
              <c:idx val="13"/>
              <c:layout>
                <c:manualLayout>
                  <c:x val="-4.8865619546247907E-2"/>
                  <c:y val="-0.10876132930513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C99-4F01-8617-AC0F18393AD8}"/>
                </c:ext>
              </c:extLst>
            </c:dLbl>
            <c:dLbl>
              <c:idx val="15"/>
              <c:layout>
                <c:manualLayout>
                  <c:x val="-2.0942408376963522E-2"/>
                  <c:y val="-0.108761329305135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C99-4F01-8617-AC0F18393AD8}"/>
                </c:ext>
              </c:extLst>
            </c:dLbl>
            <c:dLbl>
              <c:idx val="17"/>
              <c:layout>
                <c:manualLayout>
                  <c:x val="1.1695904637548837E-2"/>
                  <c:y val="-0.116817724068479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C99-4F01-8617-AC0F18393AD8}"/>
                </c:ext>
              </c:extLst>
            </c:dLbl>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'BLS Data Series'!$O$54:$O$73</c:f>
              <c:strCache>
                <c:ptCount val="20"/>
                <c:pt idx="0">
                  <c:v>Year 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pt idx="19">
                  <c:v>Year 2026</c:v>
                </c:pt>
              </c:strCache>
            </c:strRef>
          </c:cat>
          <c:val>
            <c:numRef>
              <c:f>'BLS Data Series'!$P$54:$P$73</c:f>
              <c:numCache>
                <c:formatCode>"$"#,##0</c:formatCode>
                <c:ptCount val="20"/>
                <c:pt idx="0">
                  <c:v>341.55333333333334</c:v>
                </c:pt>
                <c:pt idx="1">
                  <c:v>330.17916666666667</c:v>
                </c:pt>
                <c:pt idx="2">
                  <c:v>318.38666666666671</c:v>
                </c:pt>
                <c:pt idx="3">
                  <c:v>326.23249999999996</c:v>
                </c:pt>
                <c:pt idx="4">
                  <c:v>322.02833333333331</c:v>
                </c:pt>
                <c:pt idx="5">
                  <c:v>330.76666666666665</c:v>
                </c:pt>
                <c:pt idx="6">
                  <c:v>339.94166666666666</c:v>
                </c:pt>
                <c:pt idx="7">
                  <c:v>354.27916666666664</c:v>
                </c:pt>
                <c:pt idx="8">
                  <c:v>365.45083333333326</c:v>
                </c:pt>
                <c:pt idx="9">
                  <c:v>362.22583333333336</c:v>
                </c:pt>
                <c:pt idx="10">
                  <c:v>363.79583333333335</c:v>
                </c:pt>
                <c:pt idx="11">
                  <c:v>366.17083333333335</c:v>
                </c:pt>
                <c:pt idx="12">
                  <c:v>358.24</c:v>
                </c:pt>
                <c:pt idx="13">
                  <c:v>358.58166666666671</c:v>
                </c:pt>
                <c:pt idx="14">
                  <c:v>394.36416666666668</c:v>
                </c:pt>
                <c:pt idx="15">
                  <c:v>432.25166666666661</c:v>
                </c:pt>
                <c:pt idx="16">
                  <c:v>437.30833333333339</c:v>
                </c:pt>
                <c:pt idx="17">
                  <c:v>448.83500000000004</c:v>
                </c:pt>
                <c:pt idx="18">
                  <c:v>460</c:v>
                </c:pt>
                <c:pt idx="19">
                  <c:v>482</c:v>
                </c:pt>
              </c:numCache>
            </c:numRef>
          </c:val>
          <c:extLst>
            <c:ext xmlns:c16="http://schemas.microsoft.com/office/drawing/2014/chart" uri="{C3380CC4-5D6E-409C-BE32-E72D297353CC}">
              <c16:uniqueId val="{0000000A-FC99-4F01-8617-AC0F18393AD8}"/>
            </c:ext>
          </c:extLst>
        </c:ser>
        <c:dLbls>
          <c:showLegendKey val="0"/>
          <c:showVal val="1"/>
          <c:showCatName val="0"/>
          <c:showSerName val="0"/>
          <c:showPercent val="0"/>
          <c:showBubbleSize val="0"/>
        </c:dLbls>
        <c:gapWidth val="84"/>
        <c:gapDepth val="53"/>
        <c:shape val="box"/>
        <c:axId val="1960078208"/>
        <c:axId val="1978606416"/>
        <c:axId val="0"/>
      </c:bar3DChart>
      <c:catAx>
        <c:axId val="196007820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b="1"/>
                  <a:t>Source: Bureau of Labor Statistics</a:t>
                </a:r>
              </a:p>
              <a:p>
                <a:pPr>
                  <a:defRPr b="1"/>
                </a:pPr>
                <a:r>
                  <a:rPr lang="en-US" b="1"/>
                  <a:t>Annual</a:t>
                </a:r>
                <a:r>
                  <a:rPr lang="en-US" b="1" baseline="0"/>
                  <a:t> </a:t>
                </a:r>
                <a:r>
                  <a:rPr lang="en-US" b="1"/>
                  <a:t>Non-Seasonally Adjusted, Current $</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978606416"/>
        <c:crosses val="autoZero"/>
        <c:auto val="1"/>
        <c:lblAlgn val="ctr"/>
        <c:lblOffset val="100"/>
        <c:noMultiLvlLbl val="0"/>
      </c:catAx>
      <c:valAx>
        <c:axId val="1978606416"/>
        <c:scaling>
          <c:orientation val="minMax"/>
        </c:scaling>
        <c:delete val="1"/>
        <c:axPos val="l"/>
        <c:title>
          <c:tx>
            <c:rich>
              <a:bodyPr rot="-54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r>
                  <a:rPr lang="en-US"/>
                  <a:t>Weekly Pay</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title>
        <c:numFmt formatCode="&quot;$&quot;#,##0" sourceLinked="1"/>
        <c:majorTickMark val="out"/>
        <c:minorTickMark val="none"/>
        <c:tickLblPos val="nextTo"/>
        <c:crossAx val="1960078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dirty="0"/>
              <a:t>Indices of Output Per Worker </a:t>
            </a:r>
          </a:p>
          <a:p>
            <a:pPr>
              <a:defRPr sz="1200"/>
            </a:pPr>
            <a:r>
              <a:rPr lang="en-US" sz="1200" dirty="0"/>
              <a:t>2007</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245603674540684"/>
          <c:y val="0.21379629629629629"/>
          <c:w val="0.78698840769903766"/>
          <c:h val="0.36342519685039376"/>
        </c:manualLayout>
      </c:layout>
      <c:bar3D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a:sp3d/>
          </c:spPr>
          <c:invertIfNegative val="0"/>
          <c:cat>
            <c:strRef>
              <c:f>indices!$D$40:$D$51</c:f>
              <c:strCache>
                <c:ptCount val="12"/>
                <c:pt idx="0">
                  <c:v>Louisiana</c:v>
                </c:pt>
                <c:pt idx="1">
                  <c:v>Florida</c:v>
                </c:pt>
                <c:pt idx="2">
                  <c:v>Georgia</c:v>
                </c:pt>
                <c:pt idx="3">
                  <c:v>South Carolina</c:v>
                </c:pt>
                <c:pt idx="4">
                  <c:v>Texas</c:v>
                </c:pt>
                <c:pt idx="5">
                  <c:v>North Carolina</c:v>
                </c:pt>
                <c:pt idx="6">
                  <c:v>Arkansas</c:v>
                </c:pt>
                <c:pt idx="7">
                  <c:v>South</c:v>
                </c:pt>
                <c:pt idx="8">
                  <c:v>Virginia</c:v>
                </c:pt>
                <c:pt idx="9">
                  <c:v>Alabama</c:v>
                </c:pt>
                <c:pt idx="10">
                  <c:v>Mississippi</c:v>
                </c:pt>
                <c:pt idx="11">
                  <c:v>Tennessee</c:v>
                </c:pt>
              </c:strCache>
            </c:strRef>
          </c:cat>
          <c:val>
            <c:numRef>
              <c:f>indices!$E$40:$E$51</c:f>
              <c:numCache>
                <c:formatCode>###,###,##0.0</c:formatCode>
                <c:ptCount val="12"/>
                <c:pt idx="0">
                  <c:v>98.498999999999995</c:v>
                </c:pt>
                <c:pt idx="1">
                  <c:v>97.683999999999997</c:v>
                </c:pt>
                <c:pt idx="2">
                  <c:v>95.631</c:v>
                </c:pt>
                <c:pt idx="3">
                  <c:v>94.802999999999997</c:v>
                </c:pt>
                <c:pt idx="4">
                  <c:v>94.460999999999999</c:v>
                </c:pt>
                <c:pt idx="5">
                  <c:v>94.236999999999995</c:v>
                </c:pt>
                <c:pt idx="6">
                  <c:v>93.825999999999993</c:v>
                </c:pt>
                <c:pt idx="7">
                  <c:v>93.597999999999999</c:v>
                </c:pt>
                <c:pt idx="8">
                  <c:v>92.593000000000004</c:v>
                </c:pt>
                <c:pt idx="9">
                  <c:v>91.429000000000002</c:v>
                </c:pt>
                <c:pt idx="10">
                  <c:v>91.18</c:v>
                </c:pt>
                <c:pt idx="11">
                  <c:v>89.825999999999993</c:v>
                </c:pt>
              </c:numCache>
            </c:numRef>
          </c:val>
          <c:extLst>
            <c:ext xmlns:c16="http://schemas.microsoft.com/office/drawing/2014/chart" uri="{C3380CC4-5D6E-409C-BE32-E72D297353CC}">
              <c16:uniqueId val="{00000000-1D8B-4802-8A2E-72D1365890E6}"/>
            </c:ext>
          </c:extLst>
        </c:ser>
        <c:dLbls>
          <c:showLegendKey val="0"/>
          <c:showVal val="0"/>
          <c:showCatName val="0"/>
          <c:showSerName val="0"/>
          <c:showPercent val="0"/>
          <c:showBubbleSize val="0"/>
        </c:dLbls>
        <c:gapWidth val="150"/>
        <c:shape val="box"/>
        <c:axId val="728874928"/>
        <c:axId val="728877008"/>
        <c:axId val="0"/>
      </c:bar3DChart>
      <c:catAx>
        <c:axId val="728874928"/>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a:p>
                <a:pPr>
                  <a:defRPr sz="1000"/>
                </a:pPr>
                <a:r>
                  <a:rPr lang="en-US" sz="1000"/>
                  <a:t>Year 2017 =100</a:t>
                </a:r>
              </a:p>
            </c:rich>
          </c:tx>
          <c:layout>
            <c:manualLayout>
              <c:xMode val="edge"/>
              <c:yMode val="edge"/>
              <c:x val="0.29292340662859245"/>
              <c:y val="0.779057155099808"/>
            </c:manualLayout>
          </c:layout>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728877008"/>
        <c:crosses val="autoZero"/>
        <c:auto val="1"/>
        <c:lblAlgn val="ctr"/>
        <c:lblOffset val="100"/>
        <c:noMultiLvlLbl val="0"/>
      </c:catAx>
      <c:valAx>
        <c:axId val="728877008"/>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Relative Level of Output per Worker</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728874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Indices of Labor Productivity by State</a:t>
            </a:r>
          </a:p>
          <a:p>
            <a:pPr>
              <a:defRPr sz="1200"/>
            </a:pPr>
            <a:r>
              <a:rPr lang="en-US" sz="1200"/>
              <a:t>2024</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a:sp3d/>
          </c:spPr>
          <c:invertIfNegative val="0"/>
          <c:cat>
            <c:strRef>
              <c:f>indices!$B$24:$B$35</c:f>
              <c:strCache>
                <c:ptCount val="12"/>
                <c:pt idx="0">
                  <c:v>Virginia</c:v>
                </c:pt>
                <c:pt idx="1">
                  <c:v>Florida </c:v>
                </c:pt>
                <c:pt idx="2">
                  <c:v>Tennessee</c:v>
                </c:pt>
                <c:pt idx="3">
                  <c:v>Arkansas</c:v>
                </c:pt>
                <c:pt idx="4">
                  <c:v>Texas</c:v>
                </c:pt>
                <c:pt idx="5">
                  <c:v>South</c:v>
                </c:pt>
                <c:pt idx="6">
                  <c:v>North Carolina</c:v>
                </c:pt>
                <c:pt idx="7">
                  <c:v>Alabama</c:v>
                </c:pt>
                <c:pt idx="8">
                  <c:v>Georgia</c:v>
                </c:pt>
                <c:pt idx="9">
                  <c:v>South Carolina</c:v>
                </c:pt>
                <c:pt idx="10">
                  <c:v>Mississippi</c:v>
                </c:pt>
                <c:pt idx="11">
                  <c:v>Louisiana</c:v>
                </c:pt>
              </c:strCache>
            </c:strRef>
          </c:cat>
          <c:val>
            <c:numRef>
              <c:f>indices!$C$24:$C$35</c:f>
              <c:numCache>
                <c:formatCode>###,###,##0.0</c:formatCode>
                <c:ptCount val="12"/>
                <c:pt idx="0">
                  <c:v>118.86199999999999</c:v>
                </c:pt>
                <c:pt idx="1">
                  <c:v>113.931</c:v>
                </c:pt>
                <c:pt idx="2">
                  <c:v>113.33799999999999</c:v>
                </c:pt>
                <c:pt idx="3">
                  <c:v>111.991</c:v>
                </c:pt>
                <c:pt idx="4">
                  <c:v>111.943</c:v>
                </c:pt>
                <c:pt idx="5">
                  <c:v>111.902</c:v>
                </c:pt>
                <c:pt idx="6">
                  <c:v>111.24299999999999</c:v>
                </c:pt>
                <c:pt idx="7">
                  <c:v>110.607</c:v>
                </c:pt>
                <c:pt idx="8">
                  <c:v>109.935</c:v>
                </c:pt>
                <c:pt idx="9">
                  <c:v>108.866</c:v>
                </c:pt>
                <c:pt idx="10">
                  <c:v>107.7</c:v>
                </c:pt>
                <c:pt idx="11">
                  <c:v>105.19199999999999</c:v>
                </c:pt>
              </c:numCache>
            </c:numRef>
          </c:val>
          <c:extLst>
            <c:ext xmlns:c16="http://schemas.microsoft.com/office/drawing/2014/chart" uri="{C3380CC4-5D6E-409C-BE32-E72D297353CC}">
              <c16:uniqueId val="{00000000-53C4-4B89-BC74-E524D7119123}"/>
            </c:ext>
          </c:extLst>
        </c:ser>
        <c:dLbls>
          <c:showLegendKey val="0"/>
          <c:showVal val="0"/>
          <c:showCatName val="0"/>
          <c:showSerName val="0"/>
          <c:showPercent val="0"/>
          <c:showBubbleSize val="0"/>
        </c:dLbls>
        <c:gapWidth val="150"/>
        <c:shape val="box"/>
        <c:axId val="280950464"/>
        <c:axId val="280939232"/>
        <c:axId val="0"/>
      </c:bar3DChart>
      <c:catAx>
        <c:axId val="280950464"/>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a:p>
                <a:pPr>
                  <a:defRPr sz="1000"/>
                </a:pPr>
                <a:r>
                  <a:rPr lang="en-US" sz="1000"/>
                  <a:t>Year 2017 = 100</a:t>
                </a:r>
              </a:p>
            </c:rich>
          </c:tx>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0939232"/>
        <c:crosses val="autoZero"/>
        <c:auto val="1"/>
        <c:lblAlgn val="ctr"/>
        <c:lblOffset val="100"/>
        <c:noMultiLvlLbl val="0"/>
      </c:catAx>
      <c:valAx>
        <c:axId val="280939232"/>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Relative Level of Productivity  </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280950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Indices of Value-Added Output</a:t>
            </a:r>
          </a:p>
          <a:p>
            <a:pPr>
              <a:defRPr sz="1200"/>
            </a:pPr>
            <a:r>
              <a:rPr lang="en-US" sz="1200"/>
              <a:t>2007</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712270341207349"/>
          <c:y val="0.21958255351547448"/>
          <c:w val="0.81232174103237098"/>
          <c:h val="0.39809486831821222"/>
        </c:manualLayout>
      </c:layout>
      <c:bar3D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a:sp3d/>
          </c:spPr>
          <c:invertIfNegative val="0"/>
          <c:cat>
            <c:strRef>
              <c:f>indices!$D$56:$D$67</c:f>
              <c:strCache>
                <c:ptCount val="12"/>
                <c:pt idx="0">
                  <c:v>Louisiana</c:v>
                </c:pt>
                <c:pt idx="1">
                  <c:v>Mississippi</c:v>
                </c:pt>
                <c:pt idx="2">
                  <c:v>Alabama</c:v>
                </c:pt>
                <c:pt idx="3">
                  <c:v>Arkansas</c:v>
                </c:pt>
                <c:pt idx="4">
                  <c:v>Texas</c:v>
                </c:pt>
                <c:pt idx="5">
                  <c:v>Florida</c:v>
                </c:pt>
                <c:pt idx="6">
                  <c:v>North Carolina</c:v>
                </c:pt>
                <c:pt idx="7">
                  <c:v>South</c:v>
                </c:pt>
                <c:pt idx="8">
                  <c:v>Virginia</c:v>
                </c:pt>
                <c:pt idx="9">
                  <c:v>South Carolina</c:v>
                </c:pt>
                <c:pt idx="10">
                  <c:v>Georgia</c:v>
                </c:pt>
                <c:pt idx="11">
                  <c:v>Tennessee</c:v>
                </c:pt>
              </c:strCache>
            </c:strRef>
          </c:cat>
          <c:val>
            <c:numRef>
              <c:f>indices!$E$56:$E$67</c:f>
              <c:numCache>
                <c:formatCode>###,###,##0.0</c:formatCode>
                <c:ptCount val="12"/>
                <c:pt idx="0">
                  <c:v>98.983999999999995</c:v>
                </c:pt>
                <c:pt idx="1">
                  <c:v>98.808000000000007</c:v>
                </c:pt>
                <c:pt idx="2">
                  <c:v>94.855000000000004</c:v>
                </c:pt>
                <c:pt idx="3">
                  <c:v>92.716999999999999</c:v>
                </c:pt>
                <c:pt idx="4">
                  <c:v>89.682000000000002</c:v>
                </c:pt>
                <c:pt idx="5">
                  <c:v>89.424000000000007</c:v>
                </c:pt>
                <c:pt idx="6">
                  <c:v>87.674000000000007</c:v>
                </c:pt>
                <c:pt idx="7">
                  <c:v>86.266000000000005</c:v>
                </c:pt>
                <c:pt idx="8">
                  <c:v>84.870999999999995</c:v>
                </c:pt>
                <c:pt idx="9">
                  <c:v>84.394999999999996</c:v>
                </c:pt>
                <c:pt idx="10">
                  <c:v>84.35</c:v>
                </c:pt>
                <c:pt idx="11">
                  <c:v>76.546999999999997</c:v>
                </c:pt>
              </c:numCache>
            </c:numRef>
          </c:val>
          <c:extLst>
            <c:ext xmlns:c16="http://schemas.microsoft.com/office/drawing/2014/chart" uri="{C3380CC4-5D6E-409C-BE32-E72D297353CC}">
              <c16:uniqueId val="{00000000-1E28-440A-B125-56B2C131E02F}"/>
            </c:ext>
          </c:extLst>
        </c:ser>
        <c:dLbls>
          <c:showLegendKey val="0"/>
          <c:showVal val="0"/>
          <c:showCatName val="0"/>
          <c:showSerName val="0"/>
          <c:showPercent val="0"/>
          <c:showBubbleSize val="0"/>
        </c:dLbls>
        <c:gapWidth val="150"/>
        <c:shape val="box"/>
        <c:axId val="1083440544"/>
        <c:axId val="1083437216"/>
        <c:axId val="0"/>
      </c:bar3DChart>
      <c:catAx>
        <c:axId val="1083440544"/>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a:p>
                <a:pPr>
                  <a:defRPr sz="1000"/>
                </a:pPr>
                <a:r>
                  <a:rPr lang="en-US" sz="1000"/>
                  <a:t>Year 2017= 100</a:t>
                </a:r>
              </a:p>
            </c:rich>
          </c:tx>
          <c:layout>
            <c:manualLayout>
              <c:xMode val="edge"/>
              <c:yMode val="edge"/>
              <c:x val="0.3540113735783027"/>
              <c:y val="0.82825576010663404"/>
            </c:manualLayout>
          </c:layout>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083437216"/>
        <c:crosses val="autoZero"/>
        <c:auto val="1"/>
        <c:lblAlgn val="ctr"/>
        <c:lblOffset val="100"/>
        <c:noMultiLvlLbl val="0"/>
      </c:catAx>
      <c:valAx>
        <c:axId val="1083437216"/>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Relative Level of Real-alue Added Output </a:t>
                </a:r>
              </a:p>
            </c:rich>
          </c:tx>
          <c:layout>
            <c:manualLayout>
              <c:xMode val="edge"/>
              <c:yMode val="edge"/>
              <c:x val="6.9979506536432354E-2"/>
              <c:y val="0.1419620542355462"/>
            </c:manualLayout>
          </c:layout>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083440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Indices of Value-Added Output </a:t>
            </a:r>
          </a:p>
          <a:p>
            <a:pPr>
              <a:defRPr sz="1200"/>
            </a:pPr>
            <a:r>
              <a:rPr lang="en-US" sz="1200"/>
              <a:t>2024</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a:sp3d/>
          </c:spPr>
          <c:invertIfNegative val="0"/>
          <c:cat>
            <c:strRef>
              <c:f>indices!$B$57:$B$68</c:f>
              <c:strCache>
                <c:ptCount val="12"/>
                <c:pt idx="0">
                  <c:v>Florida</c:v>
                </c:pt>
                <c:pt idx="1">
                  <c:v>Texas</c:v>
                </c:pt>
                <c:pt idx="2">
                  <c:v>Virginia</c:v>
                </c:pt>
                <c:pt idx="3">
                  <c:v>Tennessee</c:v>
                </c:pt>
                <c:pt idx="4">
                  <c:v>South</c:v>
                </c:pt>
                <c:pt idx="5">
                  <c:v>North Carolina</c:v>
                </c:pt>
                <c:pt idx="6">
                  <c:v>South Carolina</c:v>
                </c:pt>
                <c:pt idx="7">
                  <c:v>Georgia</c:v>
                </c:pt>
                <c:pt idx="8">
                  <c:v>Arkansas</c:v>
                </c:pt>
                <c:pt idx="9">
                  <c:v>Alabama</c:v>
                </c:pt>
                <c:pt idx="10">
                  <c:v>Mississippi</c:v>
                </c:pt>
                <c:pt idx="11">
                  <c:v>Louisiana</c:v>
                </c:pt>
              </c:strCache>
            </c:strRef>
          </c:cat>
          <c:val>
            <c:numRef>
              <c:f>indices!$C$57:$C$68</c:f>
              <c:numCache>
                <c:formatCode>###,###,##0.0</c:formatCode>
                <c:ptCount val="12"/>
                <c:pt idx="0">
                  <c:v>133.958</c:v>
                </c:pt>
                <c:pt idx="1">
                  <c:v>130.08099999999999</c:v>
                </c:pt>
                <c:pt idx="2">
                  <c:v>124.65900000000001</c:v>
                </c:pt>
                <c:pt idx="3">
                  <c:v>124.38500000000001</c:v>
                </c:pt>
                <c:pt idx="4">
                  <c:v>124.188</c:v>
                </c:pt>
                <c:pt idx="5">
                  <c:v>124.035</c:v>
                </c:pt>
                <c:pt idx="6">
                  <c:v>122.44199999999999</c:v>
                </c:pt>
                <c:pt idx="7">
                  <c:v>122.202</c:v>
                </c:pt>
                <c:pt idx="8">
                  <c:v>121.92100000000001</c:v>
                </c:pt>
                <c:pt idx="9">
                  <c:v>118.661</c:v>
                </c:pt>
                <c:pt idx="10">
                  <c:v>112.101</c:v>
                </c:pt>
                <c:pt idx="11">
                  <c:v>107.866</c:v>
                </c:pt>
              </c:numCache>
            </c:numRef>
          </c:val>
          <c:extLst>
            <c:ext xmlns:c16="http://schemas.microsoft.com/office/drawing/2014/chart" uri="{C3380CC4-5D6E-409C-BE32-E72D297353CC}">
              <c16:uniqueId val="{00000000-A4C9-4E46-8F8B-03454825A99B}"/>
            </c:ext>
          </c:extLst>
        </c:ser>
        <c:dLbls>
          <c:showLegendKey val="0"/>
          <c:showVal val="0"/>
          <c:showCatName val="0"/>
          <c:showSerName val="0"/>
          <c:showPercent val="0"/>
          <c:showBubbleSize val="0"/>
        </c:dLbls>
        <c:gapWidth val="150"/>
        <c:shape val="box"/>
        <c:axId val="1163084368"/>
        <c:axId val="1163083952"/>
        <c:axId val="0"/>
      </c:bar3DChart>
      <c:catAx>
        <c:axId val="1163084368"/>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a:p>
                <a:pPr>
                  <a:defRPr sz="1000"/>
                </a:pPr>
                <a:r>
                  <a:rPr lang="en-US" sz="1000"/>
                  <a:t>Year 2017 = 100</a:t>
                </a:r>
              </a:p>
            </c:rich>
          </c:tx>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163083952"/>
        <c:crosses val="autoZero"/>
        <c:auto val="1"/>
        <c:lblAlgn val="ctr"/>
        <c:lblOffset val="100"/>
        <c:noMultiLvlLbl val="0"/>
      </c:catAx>
      <c:valAx>
        <c:axId val="1163083952"/>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Relative Level of Real Value -Added Output</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163084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200"/>
              <a:t>CPI All Items City Average All Urban Consumers</a:t>
            </a:r>
          </a:p>
          <a:p>
            <a:pPr>
              <a:defRPr/>
            </a:pPr>
            <a:r>
              <a:rPr lang="en-US" sz="1200"/>
              <a:t>Seasonally Adjusted, March</a:t>
            </a:r>
            <a:r>
              <a:rPr lang="en-US" sz="1200" baseline="0"/>
              <a:t> </a:t>
            </a:r>
            <a:r>
              <a:rPr lang="en-US" sz="1200"/>
              <a:t>2026</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'seasonally adjusted'!$P$11:$P$36</c:f>
              <c:strCache>
                <c:ptCount val="26"/>
                <c:pt idx="0">
                  <c:v>Year 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pt idx="24">
                  <c:v>2025</c:v>
                </c:pt>
                <c:pt idx="25">
                  <c:v>Year 2026</c:v>
                </c:pt>
              </c:strCache>
            </c:strRef>
          </c:cat>
          <c:val>
            <c:numRef>
              <c:f>'seasonally adjusted'!$Q$11:$Q$36</c:f>
              <c:numCache>
                <c:formatCode>0.0%</c:formatCode>
                <c:ptCount val="26"/>
                <c:pt idx="0">
                  <c:v>2.982456140350874E-2</c:v>
                </c:pt>
                <c:pt idx="1">
                  <c:v>1.3628620102214684E-2</c:v>
                </c:pt>
                <c:pt idx="2">
                  <c:v>3.0252100840336166E-2</c:v>
                </c:pt>
                <c:pt idx="3">
                  <c:v>1.7400761283306081E-2</c:v>
                </c:pt>
                <c:pt idx="4">
                  <c:v>3.2068412613575632E-2</c:v>
                </c:pt>
                <c:pt idx="5">
                  <c:v>3.4179181771103025E-2</c:v>
                </c:pt>
                <c:pt idx="6">
                  <c:v>2.7981972959439272E-2</c:v>
                </c:pt>
                <c:pt idx="7">
                  <c:v>3.9749035501344433E-2</c:v>
                </c:pt>
                <c:pt idx="8">
                  <c:v>-4.4647876766238286E-3</c:v>
                </c:pt>
                <c:pt idx="9">
                  <c:v>2.2861714393279862E-2</c:v>
                </c:pt>
                <c:pt idx="10">
                  <c:v>2.6192415103541169E-2</c:v>
                </c:pt>
                <c:pt idx="11">
                  <c:v>2.5828752813321001E-2</c:v>
                </c:pt>
                <c:pt idx="12">
                  <c:v>1.518747241124626E-2</c:v>
                </c:pt>
                <c:pt idx="13">
                  <c:v>1.6126949139408049E-2</c:v>
                </c:pt>
                <c:pt idx="14">
                  <c:v>-2.2031284423878735E-4</c:v>
                </c:pt>
                <c:pt idx="15">
                  <c:v>8.9161609655219742E-3</c:v>
                </c:pt>
                <c:pt idx="16">
                  <c:v>2.4411962365591327E-2</c:v>
                </c:pt>
                <c:pt idx="17">
                  <c:v>2.330949764649928E-2</c:v>
                </c:pt>
                <c:pt idx="18">
                  <c:v>1.8831863513064061E-2</c:v>
                </c:pt>
                <c:pt idx="19">
                  <c:v>1.494039964290925E-2</c:v>
                </c:pt>
                <c:pt idx="20">
                  <c:v>2.6678187820641942E-2</c:v>
                </c:pt>
                <c:pt idx="21">
                  <c:v>8.5722049660138522E-2</c:v>
                </c:pt>
                <c:pt idx="22">
                  <c:v>4.9177193628899551E-2</c:v>
                </c:pt>
                <c:pt idx="23">
                  <c:v>3.4868349120836521E-2</c:v>
                </c:pt>
                <c:pt idx="24">
                  <c:v>2.3819814628055505E-2</c:v>
                </c:pt>
                <c:pt idx="25">
                  <c:v>3.2859577528652005E-2</c:v>
                </c:pt>
              </c:numCache>
            </c:numRef>
          </c:val>
          <c:extLst>
            <c:ext xmlns:c16="http://schemas.microsoft.com/office/drawing/2014/chart" uri="{C3380CC4-5D6E-409C-BE32-E72D297353CC}">
              <c16:uniqueId val="{00000000-426F-4482-957B-EF9A7EC1ED49}"/>
            </c:ext>
          </c:extLst>
        </c:ser>
        <c:dLbls>
          <c:showLegendKey val="0"/>
          <c:showVal val="1"/>
          <c:showCatName val="0"/>
          <c:showSerName val="0"/>
          <c:showPercent val="0"/>
          <c:showBubbleSize val="0"/>
        </c:dLbls>
        <c:gapWidth val="84"/>
        <c:gapDepth val="53"/>
        <c:shape val="box"/>
        <c:axId val="515336911"/>
        <c:axId val="515337327"/>
        <c:axId val="0"/>
      </c:bar3DChart>
      <c:catAx>
        <c:axId val="515336911"/>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r>
                  <a:rPr lang="en-US"/>
                  <a:t>Source; Bureau of Labor Statistics</a:t>
                </a:r>
              </a:p>
              <a:p>
                <a:pPr>
                  <a:defRPr/>
                </a:pPr>
                <a:r>
                  <a:rPr lang="en-US"/>
                  <a:t>Year Over  Year for Specific</a:t>
                </a:r>
                <a:r>
                  <a:rPr lang="en-US" baseline="0"/>
                  <a:t> Month</a:t>
                </a:r>
                <a:endParaRPr lang="en-US"/>
              </a:p>
            </c:rich>
          </c:tx>
          <c:layout>
            <c:manualLayout>
              <c:xMode val="edge"/>
              <c:yMode val="edge"/>
              <c:x val="0.5142569978153928"/>
              <c:y val="0.8836370162127811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515337327"/>
        <c:crosses val="autoZero"/>
        <c:auto val="1"/>
        <c:lblAlgn val="ctr"/>
        <c:lblOffset val="100"/>
        <c:noMultiLvlLbl val="0"/>
      </c:catAx>
      <c:valAx>
        <c:axId val="515337327"/>
        <c:scaling>
          <c:orientation val="minMax"/>
        </c:scaling>
        <c:delete val="1"/>
        <c:axPos val="l"/>
        <c:title>
          <c:tx>
            <c:rich>
              <a:bodyPr rot="-54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r>
                  <a:rPr lang="en-US"/>
                  <a:t>Percentage Change</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title>
        <c:numFmt formatCode="0.0%" sourceLinked="1"/>
        <c:majorTickMark val="out"/>
        <c:minorTickMark val="none"/>
        <c:tickLblPos val="nextTo"/>
        <c:crossAx val="51533691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400"/>
              <a:t>Labor Productivity Indices Comparing South and Louisiana</a:t>
            </a:r>
          </a:p>
        </c:rich>
      </c:tx>
      <c:overlay val="0"/>
      <c:spPr>
        <a:noFill/>
        <a:ln>
          <a:noFill/>
        </a:ln>
        <a:effectLst/>
      </c:spPr>
      <c:txPr>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5.570402884864363E-2"/>
          <c:y val="7.0617911559225949E-2"/>
          <c:w val="0.90209277205733895"/>
          <c:h val="0.67874325156659543"/>
        </c:manualLayout>
      </c:layout>
      <c:lineChart>
        <c:grouping val="standard"/>
        <c:varyColors val="0"/>
        <c:ser>
          <c:idx val="0"/>
          <c:order val="0"/>
          <c:tx>
            <c:strRef>
              <c:f>indices!$J$75</c:f>
              <c:strCache>
                <c:ptCount val="1"/>
                <c:pt idx="0">
                  <c:v>Louisiana</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indices!$I$76:$I$93</c:f>
              <c:strCache>
                <c:ptCount val="18"/>
                <c:pt idx="0">
                  <c:v>Year 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Year 2024</c:v>
                </c:pt>
              </c:strCache>
            </c:strRef>
          </c:cat>
          <c:val>
            <c:numRef>
              <c:f>indices!$J$76:$J$93</c:f>
              <c:numCache>
                <c:formatCode>###,###,##0.0</c:formatCode>
                <c:ptCount val="18"/>
                <c:pt idx="0">
                  <c:v>101.595</c:v>
                </c:pt>
                <c:pt idx="1">
                  <c:v>102.572</c:v>
                </c:pt>
                <c:pt idx="2">
                  <c:v>106.259</c:v>
                </c:pt>
                <c:pt idx="3">
                  <c:v>111.128</c:v>
                </c:pt>
                <c:pt idx="4">
                  <c:v>105.251</c:v>
                </c:pt>
                <c:pt idx="5">
                  <c:v>102.161</c:v>
                </c:pt>
                <c:pt idx="6">
                  <c:v>98.105999999999995</c:v>
                </c:pt>
                <c:pt idx="7">
                  <c:v>98.73</c:v>
                </c:pt>
                <c:pt idx="8">
                  <c:v>98.754000000000005</c:v>
                </c:pt>
                <c:pt idx="9">
                  <c:v>99.849000000000004</c:v>
                </c:pt>
                <c:pt idx="10">
                  <c:v>100</c:v>
                </c:pt>
                <c:pt idx="11">
                  <c:v>100.37</c:v>
                </c:pt>
                <c:pt idx="12">
                  <c:v>100.274</c:v>
                </c:pt>
                <c:pt idx="13">
                  <c:v>102.401</c:v>
                </c:pt>
                <c:pt idx="14">
                  <c:v>104.741</c:v>
                </c:pt>
                <c:pt idx="15">
                  <c:v>99.153000000000006</c:v>
                </c:pt>
                <c:pt idx="16">
                  <c:v>103.349</c:v>
                </c:pt>
                <c:pt idx="17">
                  <c:v>105.19199999999999</c:v>
                </c:pt>
              </c:numCache>
            </c:numRef>
          </c:val>
          <c:smooth val="0"/>
          <c:extLst>
            <c:ext xmlns:c16="http://schemas.microsoft.com/office/drawing/2014/chart" uri="{C3380CC4-5D6E-409C-BE32-E72D297353CC}">
              <c16:uniqueId val="{00000000-6ED5-4AE6-A300-BCB69F4BF696}"/>
            </c:ext>
          </c:extLst>
        </c:ser>
        <c:ser>
          <c:idx val="1"/>
          <c:order val="1"/>
          <c:tx>
            <c:strRef>
              <c:f>indices!$K$75</c:f>
              <c:strCache>
                <c:ptCount val="1"/>
                <c:pt idx="0">
                  <c:v>South</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indices!$I$76:$I$93</c:f>
              <c:strCache>
                <c:ptCount val="18"/>
                <c:pt idx="0">
                  <c:v>Year 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Year 2024</c:v>
                </c:pt>
              </c:strCache>
            </c:strRef>
          </c:cat>
          <c:val>
            <c:numRef>
              <c:f>indices!$K$76:$K$93</c:f>
              <c:numCache>
                <c:formatCode>###,###,##0.0</c:formatCode>
                <c:ptCount val="18"/>
                <c:pt idx="0">
                  <c:v>89.492000000000004</c:v>
                </c:pt>
                <c:pt idx="1">
                  <c:v>90.787000000000006</c:v>
                </c:pt>
                <c:pt idx="2">
                  <c:v>94.085999999999999</c:v>
                </c:pt>
                <c:pt idx="3">
                  <c:v>96.430999999999997</c:v>
                </c:pt>
                <c:pt idx="4">
                  <c:v>96.42</c:v>
                </c:pt>
                <c:pt idx="5">
                  <c:v>96.472999999999999</c:v>
                </c:pt>
                <c:pt idx="6">
                  <c:v>97.078999999999994</c:v>
                </c:pt>
                <c:pt idx="7">
                  <c:v>97.200999999999993</c:v>
                </c:pt>
                <c:pt idx="8">
                  <c:v>98.841999999999999</c:v>
                </c:pt>
                <c:pt idx="9">
                  <c:v>99.287000000000006</c:v>
                </c:pt>
                <c:pt idx="10">
                  <c:v>100</c:v>
                </c:pt>
                <c:pt idx="11">
                  <c:v>100.833</c:v>
                </c:pt>
                <c:pt idx="12">
                  <c:v>102.262</c:v>
                </c:pt>
                <c:pt idx="13">
                  <c:v>106.372</c:v>
                </c:pt>
                <c:pt idx="14">
                  <c:v>107.807</c:v>
                </c:pt>
                <c:pt idx="15">
                  <c:v>106.732</c:v>
                </c:pt>
                <c:pt idx="16">
                  <c:v>109.688</c:v>
                </c:pt>
                <c:pt idx="17" formatCode="0.0">
                  <c:v>111.902</c:v>
                </c:pt>
              </c:numCache>
            </c:numRef>
          </c:val>
          <c:smooth val="0"/>
          <c:extLst>
            <c:ext xmlns:c16="http://schemas.microsoft.com/office/drawing/2014/chart" uri="{C3380CC4-5D6E-409C-BE32-E72D297353CC}">
              <c16:uniqueId val="{00000001-6ED5-4AE6-A300-BCB69F4BF696}"/>
            </c:ext>
          </c:extLst>
        </c:ser>
        <c:dLbls>
          <c:dLblPos val="ctr"/>
          <c:showLegendKey val="0"/>
          <c:showVal val="1"/>
          <c:showCatName val="0"/>
          <c:showSerName val="0"/>
          <c:showPercent val="0"/>
          <c:showBubbleSize val="0"/>
        </c:dLbls>
        <c:smooth val="0"/>
        <c:axId val="734716288"/>
        <c:axId val="734717728"/>
      </c:lineChart>
      <c:catAx>
        <c:axId val="734716288"/>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a:p>
                <a:pPr>
                  <a:defRPr sz="1000"/>
                </a:pPr>
                <a:r>
                  <a:rPr lang="en-US" sz="1000"/>
                  <a:t>Year 2017 = 100</a:t>
                </a:r>
              </a:p>
            </c:rich>
          </c:tx>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734717728"/>
        <c:crosses val="autoZero"/>
        <c:auto val="1"/>
        <c:lblAlgn val="ctr"/>
        <c:lblOffset val="100"/>
        <c:noMultiLvlLbl val="0"/>
      </c:catAx>
      <c:valAx>
        <c:axId val="734717728"/>
        <c:scaling>
          <c:orientation val="minMax"/>
          <c:min val="85"/>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Comparative Productivity Level: 2017=100</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734716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000"/>
              <a:t>Private Sector Job Growth Recovery:</a:t>
            </a:r>
          </a:p>
          <a:p>
            <a:pPr>
              <a:defRPr/>
            </a:pPr>
            <a:r>
              <a:rPr lang="en-US" sz="1000"/>
              <a:t>Continued Job</a:t>
            </a:r>
            <a:r>
              <a:rPr lang="en-US" sz="1000" baseline="0"/>
              <a:t> Growth Weakness</a:t>
            </a:r>
            <a:r>
              <a:rPr lang="en-US" sz="1000"/>
              <a:t> Relative to U.S.</a:t>
            </a:r>
          </a:p>
          <a:p>
            <a:pPr>
              <a:defRPr/>
            </a:pPr>
            <a:r>
              <a:rPr lang="en-US" sz="1000"/>
              <a:t> Up to January 2026</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2657327218284065"/>
          <c:y val="0.17044905203468477"/>
          <c:w val="0.84826949964308074"/>
          <c:h val="0.46304296490159352"/>
        </c:manualLayout>
      </c:layout>
      <c:lineChart>
        <c:grouping val="standard"/>
        <c:varyColors val="0"/>
        <c:ser>
          <c:idx val="0"/>
          <c:order val="0"/>
          <c:tx>
            <c:strRef>
              <c:f>Sheet1!$G$73</c:f>
              <c:strCache>
                <c:ptCount val="1"/>
                <c:pt idx="0">
                  <c:v>U.S.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Sheet1!$F$74:$F$145</c:f>
              <c:strCache>
                <c:ptCount val="72"/>
                <c:pt idx="0">
                  <c:v>Feb-20</c:v>
                </c:pt>
                <c:pt idx="1">
                  <c:v>Mar</c:v>
                </c:pt>
                <c:pt idx="2">
                  <c:v>Apr</c:v>
                </c:pt>
                <c:pt idx="3">
                  <c:v>May</c:v>
                </c:pt>
                <c:pt idx="4">
                  <c:v>Jun</c:v>
                </c:pt>
                <c:pt idx="5">
                  <c:v>Jul</c:v>
                </c:pt>
                <c:pt idx="6">
                  <c:v>Aug</c:v>
                </c:pt>
                <c:pt idx="7">
                  <c:v>Sep</c:v>
                </c:pt>
                <c:pt idx="8">
                  <c:v>Oct</c:v>
                </c:pt>
                <c:pt idx="9">
                  <c:v>Nov</c:v>
                </c:pt>
                <c:pt idx="10">
                  <c:v>Dec</c:v>
                </c:pt>
                <c:pt idx="11">
                  <c:v>Jan-21</c:v>
                </c:pt>
                <c:pt idx="12">
                  <c:v>Feb</c:v>
                </c:pt>
                <c:pt idx="13">
                  <c:v>March</c:v>
                </c:pt>
                <c:pt idx="14">
                  <c:v>April</c:v>
                </c:pt>
                <c:pt idx="15">
                  <c:v>May</c:v>
                </c:pt>
                <c:pt idx="16">
                  <c:v>June</c:v>
                </c:pt>
                <c:pt idx="17">
                  <c:v>July</c:v>
                </c:pt>
                <c:pt idx="18">
                  <c:v>August </c:v>
                </c:pt>
                <c:pt idx="19">
                  <c:v>Sept</c:v>
                </c:pt>
                <c:pt idx="20">
                  <c:v>Oct</c:v>
                </c:pt>
                <c:pt idx="21">
                  <c:v>Nov</c:v>
                </c:pt>
                <c:pt idx="22">
                  <c:v>Dec</c:v>
                </c:pt>
                <c:pt idx="23">
                  <c:v>Jan-22</c:v>
                </c:pt>
                <c:pt idx="24">
                  <c:v>Feb</c:v>
                </c:pt>
                <c:pt idx="25">
                  <c:v>March</c:v>
                </c:pt>
                <c:pt idx="26">
                  <c:v>April</c:v>
                </c:pt>
                <c:pt idx="27">
                  <c:v>May</c:v>
                </c:pt>
                <c:pt idx="28">
                  <c:v>June</c:v>
                </c:pt>
                <c:pt idx="29">
                  <c:v>July</c:v>
                </c:pt>
                <c:pt idx="30">
                  <c:v>August </c:v>
                </c:pt>
                <c:pt idx="31">
                  <c:v>Sept</c:v>
                </c:pt>
                <c:pt idx="32">
                  <c:v>October</c:v>
                </c:pt>
                <c:pt idx="33">
                  <c:v>Nov</c:v>
                </c:pt>
                <c:pt idx="34">
                  <c:v>Dec</c:v>
                </c:pt>
                <c:pt idx="35">
                  <c:v>Jan-23</c:v>
                </c:pt>
                <c:pt idx="36">
                  <c:v>Feb</c:v>
                </c:pt>
                <c:pt idx="37">
                  <c:v>March</c:v>
                </c:pt>
                <c:pt idx="38">
                  <c:v>April</c:v>
                </c:pt>
                <c:pt idx="39">
                  <c:v>May</c:v>
                </c:pt>
                <c:pt idx="40">
                  <c:v>June</c:v>
                </c:pt>
                <c:pt idx="41">
                  <c:v>July</c:v>
                </c:pt>
                <c:pt idx="42">
                  <c:v>August </c:v>
                </c:pt>
                <c:pt idx="43">
                  <c:v>September</c:v>
                </c:pt>
                <c:pt idx="44">
                  <c:v>October</c:v>
                </c:pt>
                <c:pt idx="45">
                  <c:v>Nov</c:v>
                </c:pt>
                <c:pt idx="46">
                  <c:v>Dec</c:v>
                </c:pt>
                <c:pt idx="47">
                  <c:v>Jan-24</c:v>
                </c:pt>
                <c:pt idx="48">
                  <c:v>Feb</c:v>
                </c:pt>
                <c:pt idx="49">
                  <c:v>March</c:v>
                </c:pt>
                <c:pt idx="50">
                  <c:v>April</c:v>
                </c:pt>
                <c:pt idx="51">
                  <c:v>May</c:v>
                </c:pt>
                <c:pt idx="52">
                  <c:v>June</c:v>
                </c:pt>
                <c:pt idx="53">
                  <c:v>July</c:v>
                </c:pt>
                <c:pt idx="54">
                  <c:v>August </c:v>
                </c:pt>
                <c:pt idx="55">
                  <c:v>September</c:v>
                </c:pt>
                <c:pt idx="56">
                  <c:v>October</c:v>
                </c:pt>
                <c:pt idx="57">
                  <c:v>Nov</c:v>
                </c:pt>
                <c:pt idx="58">
                  <c:v>Dec</c:v>
                </c:pt>
                <c:pt idx="59">
                  <c:v>Jan-25</c:v>
                </c:pt>
                <c:pt idx="60">
                  <c:v>Feb</c:v>
                </c:pt>
                <c:pt idx="61">
                  <c:v>March</c:v>
                </c:pt>
                <c:pt idx="62">
                  <c:v>April</c:v>
                </c:pt>
                <c:pt idx="63">
                  <c:v>May</c:v>
                </c:pt>
                <c:pt idx="64">
                  <c:v>June</c:v>
                </c:pt>
                <c:pt idx="65">
                  <c:v>July</c:v>
                </c:pt>
                <c:pt idx="66">
                  <c:v>August </c:v>
                </c:pt>
                <c:pt idx="67">
                  <c:v>September</c:v>
                </c:pt>
                <c:pt idx="68">
                  <c:v>October</c:v>
                </c:pt>
                <c:pt idx="69">
                  <c:v>Nov</c:v>
                </c:pt>
                <c:pt idx="70">
                  <c:v>Dec</c:v>
                </c:pt>
                <c:pt idx="71">
                  <c:v>Jan-26</c:v>
                </c:pt>
              </c:strCache>
            </c:strRef>
          </c:cat>
          <c:val>
            <c:numRef>
              <c:f>Sheet1!$G$74:$G$145</c:f>
              <c:numCache>
                <c:formatCode>0.0</c:formatCode>
                <c:ptCount val="72"/>
                <c:pt idx="0">
                  <c:v>99.99843596039851</c:v>
                </c:pt>
                <c:pt idx="1">
                  <c:v>99.179661229022315</c:v>
                </c:pt>
                <c:pt idx="2">
                  <c:v>84.467522717675209</c:v>
                </c:pt>
                <c:pt idx="3">
                  <c:v>87.399314950654556</c:v>
                </c:pt>
                <c:pt idx="4">
                  <c:v>91.661322864694938</c:v>
                </c:pt>
                <c:pt idx="5">
                  <c:v>92.835916605408457</c:v>
                </c:pt>
                <c:pt idx="6">
                  <c:v>93.53035018846677</c:v>
                </c:pt>
                <c:pt idx="7">
                  <c:v>93.832209831552944</c:v>
                </c:pt>
                <c:pt idx="8">
                  <c:v>94.963010463424936</c:v>
                </c:pt>
                <c:pt idx="9">
                  <c:v>95.374352878614886</c:v>
                </c:pt>
                <c:pt idx="10">
                  <c:v>95.107684126562091</c:v>
                </c:pt>
                <c:pt idx="11">
                  <c:v>93.30669252545475</c:v>
                </c:pt>
                <c:pt idx="12">
                  <c:v>93.948730781863404</c:v>
                </c:pt>
                <c:pt idx="13">
                  <c:v>94.753429156826257</c:v>
                </c:pt>
                <c:pt idx="14">
                  <c:v>95.539359056571314</c:v>
                </c:pt>
                <c:pt idx="15">
                  <c:v>96.35578772854528</c:v>
                </c:pt>
                <c:pt idx="16">
                  <c:v>97.559316201886233</c:v>
                </c:pt>
                <c:pt idx="17">
                  <c:v>98.277210378966799</c:v>
                </c:pt>
                <c:pt idx="18">
                  <c:v>98.461767051941749</c:v>
                </c:pt>
                <c:pt idx="19">
                  <c:v>98.347592161033518</c:v>
                </c:pt>
                <c:pt idx="20">
                  <c:v>99.474482693901805</c:v>
                </c:pt>
                <c:pt idx="21">
                  <c:v>100.14467366313716</c:v>
                </c:pt>
                <c:pt idx="22">
                  <c:v>100.39961211817882</c:v>
                </c:pt>
                <c:pt idx="23">
                  <c:v>98.529020754805501</c:v>
                </c:pt>
                <c:pt idx="24">
                  <c:v>99.580837386802628</c:v>
                </c:pt>
                <c:pt idx="25">
                  <c:v>100.1665702175579</c:v>
                </c:pt>
                <c:pt idx="26">
                  <c:v>100.90870700846146</c:v>
                </c:pt>
                <c:pt idx="27">
                  <c:v>101.57811595789606</c:v>
                </c:pt>
                <c:pt idx="28">
                  <c:v>102.59943381766425</c:v>
                </c:pt>
                <c:pt idx="29">
                  <c:v>103.00921219325274</c:v>
                </c:pt>
                <c:pt idx="30">
                  <c:v>103.04518510408684</c:v>
                </c:pt>
                <c:pt idx="31">
                  <c:v>102.73863334219622</c:v>
                </c:pt>
                <c:pt idx="32">
                  <c:v>103.44557924206642</c:v>
                </c:pt>
                <c:pt idx="33">
                  <c:v>103.77480957817853</c:v>
                </c:pt>
                <c:pt idx="34">
                  <c:v>103.6684548852777</c:v>
                </c:pt>
                <c:pt idx="35">
                  <c:v>101.90812831380892</c:v>
                </c:pt>
                <c:pt idx="36">
                  <c:v>102.45554217432786</c:v>
                </c:pt>
                <c:pt idx="37">
                  <c:v>102.73159516398955</c:v>
                </c:pt>
                <c:pt idx="38">
                  <c:v>103.37441544019894</c:v>
                </c:pt>
                <c:pt idx="39">
                  <c:v>104.06415690445283</c:v>
                </c:pt>
                <c:pt idx="40">
                  <c:v>104.85556094280307</c:v>
                </c:pt>
                <c:pt idx="41">
                  <c:v>104.91421242785867</c:v>
                </c:pt>
                <c:pt idx="42">
                  <c:v>104.83992054678824</c:v>
                </c:pt>
                <c:pt idx="43">
                  <c:v>104.44578256721459</c:v>
                </c:pt>
                <c:pt idx="44">
                  <c:v>104.93219888327572</c:v>
                </c:pt>
                <c:pt idx="45">
                  <c:v>105.14881836808108</c:v>
                </c:pt>
                <c:pt idx="46">
                  <c:v>105.12848585326179</c:v>
                </c:pt>
                <c:pt idx="47">
                  <c:v>103.15544989599137</c:v>
                </c:pt>
                <c:pt idx="48">
                  <c:v>103.63326399424433</c:v>
                </c:pt>
                <c:pt idx="49">
                  <c:v>104.00472339959647</c:v>
                </c:pt>
                <c:pt idx="50">
                  <c:v>104.58576411154729</c:v>
                </c:pt>
                <c:pt idx="51">
                  <c:v>105.20512379373446</c:v>
                </c:pt>
                <c:pt idx="52">
                  <c:v>105.83230367392902</c:v>
                </c:pt>
                <c:pt idx="53">
                  <c:v>105.80806106010606</c:v>
                </c:pt>
                <c:pt idx="54">
                  <c:v>105.66886153557408</c:v>
                </c:pt>
                <c:pt idx="55">
                  <c:v>105.28176173420711</c:v>
                </c:pt>
                <c:pt idx="56">
                  <c:v>105.58753147629699</c:v>
                </c:pt>
                <c:pt idx="57">
                  <c:v>105.83073963432754</c:v>
                </c:pt>
                <c:pt idx="58">
                  <c:v>105.93083816882243</c:v>
                </c:pt>
                <c:pt idx="59">
                  <c:v>103.92730343932308</c:v>
                </c:pt>
                <c:pt idx="60">
                  <c:v>104.26904609224705</c:v>
                </c:pt>
                <c:pt idx="61">
                  <c:v>104.51381828987908</c:v>
                </c:pt>
                <c:pt idx="62">
                  <c:v>105.14803634828034</c:v>
                </c:pt>
                <c:pt idx="63">
                  <c:v>105.74158937704303</c:v>
                </c:pt>
                <c:pt idx="64">
                  <c:v>106.25381234652862</c:v>
                </c:pt>
                <c:pt idx="65">
                  <c:v>106.27727294055084</c:v>
                </c:pt>
                <c:pt idx="66">
                  <c:v>106.1513677526315</c:v>
                </c:pt>
                <c:pt idx="67">
                  <c:v>105.69857828800224</c:v>
                </c:pt>
                <c:pt idx="68">
                  <c:v>106.09349828737665</c:v>
                </c:pt>
                <c:pt idx="69">
                  <c:v>106.17873844565744</c:v>
                </c:pt>
                <c:pt idx="70">
                  <c:v>106.13416331701519</c:v>
                </c:pt>
                <c:pt idx="71">
                  <c:v>104.50208799286797</c:v>
                </c:pt>
              </c:numCache>
            </c:numRef>
          </c:val>
          <c:smooth val="0"/>
          <c:extLst>
            <c:ext xmlns:c16="http://schemas.microsoft.com/office/drawing/2014/chart" uri="{C3380CC4-5D6E-409C-BE32-E72D297353CC}">
              <c16:uniqueId val="{00000000-EDB8-47CB-9A72-00E750ECA793}"/>
            </c:ext>
          </c:extLst>
        </c:ser>
        <c:ser>
          <c:idx val="2"/>
          <c:order val="1"/>
          <c:tx>
            <c:strRef>
              <c:f>Sheet1!$I$73</c:f>
              <c:strCache>
                <c:ptCount val="1"/>
                <c:pt idx="0">
                  <c:v>New Orleans MSA</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f>Sheet1!$F$74:$F$145</c:f>
              <c:strCache>
                <c:ptCount val="72"/>
                <c:pt idx="0">
                  <c:v>Feb-20</c:v>
                </c:pt>
                <c:pt idx="1">
                  <c:v>Mar</c:v>
                </c:pt>
                <c:pt idx="2">
                  <c:v>Apr</c:v>
                </c:pt>
                <c:pt idx="3">
                  <c:v>May</c:v>
                </c:pt>
                <c:pt idx="4">
                  <c:v>Jun</c:v>
                </c:pt>
                <c:pt idx="5">
                  <c:v>Jul</c:v>
                </c:pt>
                <c:pt idx="6">
                  <c:v>Aug</c:v>
                </c:pt>
                <c:pt idx="7">
                  <c:v>Sep</c:v>
                </c:pt>
                <c:pt idx="8">
                  <c:v>Oct</c:v>
                </c:pt>
                <c:pt idx="9">
                  <c:v>Nov</c:v>
                </c:pt>
                <c:pt idx="10">
                  <c:v>Dec</c:v>
                </c:pt>
                <c:pt idx="11">
                  <c:v>Jan-21</c:v>
                </c:pt>
                <c:pt idx="12">
                  <c:v>Feb</c:v>
                </c:pt>
                <c:pt idx="13">
                  <c:v>March</c:v>
                </c:pt>
                <c:pt idx="14">
                  <c:v>April</c:v>
                </c:pt>
                <c:pt idx="15">
                  <c:v>May</c:v>
                </c:pt>
                <c:pt idx="16">
                  <c:v>June</c:v>
                </c:pt>
                <c:pt idx="17">
                  <c:v>July</c:v>
                </c:pt>
                <c:pt idx="18">
                  <c:v>August </c:v>
                </c:pt>
                <c:pt idx="19">
                  <c:v>Sept</c:v>
                </c:pt>
                <c:pt idx="20">
                  <c:v>Oct</c:v>
                </c:pt>
                <c:pt idx="21">
                  <c:v>Nov</c:v>
                </c:pt>
                <c:pt idx="22">
                  <c:v>Dec</c:v>
                </c:pt>
                <c:pt idx="23">
                  <c:v>Jan-22</c:v>
                </c:pt>
                <c:pt idx="24">
                  <c:v>Feb</c:v>
                </c:pt>
                <c:pt idx="25">
                  <c:v>March</c:v>
                </c:pt>
                <c:pt idx="26">
                  <c:v>April</c:v>
                </c:pt>
                <c:pt idx="27">
                  <c:v>May</c:v>
                </c:pt>
                <c:pt idx="28">
                  <c:v>June</c:v>
                </c:pt>
                <c:pt idx="29">
                  <c:v>July</c:v>
                </c:pt>
                <c:pt idx="30">
                  <c:v>August </c:v>
                </c:pt>
                <c:pt idx="31">
                  <c:v>Sept</c:v>
                </c:pt>
                <c:pt idx="32">
                  <c:v>October</c:v>
                </c:pt>
                <c:pt idx="33">
                  <c:v>Nov</c:v>
                </c:pt>
                <c:pt idx="34">
                  <c:v>Dec</c:v>
                </c:pt>
                <c:pt idx="35">
                  <c:v>Jan-23</c:v>
                </c:pt>
                <c:pt idx="36">
                  <c:v>Feb</c:v>
                </c:pt>
                <c:pt idx="37">
                  <c:v>March</c:v>
                </c:pt>
                <c:pt idx="38">
                  <c:v>April</c:v>
                </c:pt>
                <c:pt idx="39">
                  <c:v>May</c:v>
                </c:pt>
                <c:pt idx="40">
                  <c:v>June</c:v>
                </c:pt>
                <c:pt idx="41">
                  <c:v>July</c:v>
                </c:pt>
                <c:pt idx="42">
                  <c:v>August </c:v>
                </c:pt>
                <c:pt idx="43">
                  <c:v>September</c:v>
                </c:pt>
                <c:pt idx="44">
                  <c:v>October</c:v>
                </c:pt>
                <c:pt idx="45">
                  <c:v>Nov</c:v>
                </c:pt>
                <c:pt idx="46">
                  <c:v>Dec</c:v>
                </c:pt>
                <c:pt idx="47">
                  <c:v>Jan-24</c:v>
                </c:pt>
                <c:pt idx="48">
                  <c:v>Feb</c:v>
                </c:pt>
                <c:pt idx="49">
                  <c:v>March</c:v>
                </c:pt>
                <c:pt idx="50">
                  <c:v>April</c:v>
                </c:pt>
                <c:pt idx="51">
                  <c:v>May</c:v>
                </c:pt>
                <c:pt idx="52">
                  <c:v>June</c:v>
                </c:pt>
                <c:pt idx="53">
                  <c:v>July</c:v>
                </c:pt>
                <c:pt idx="54">
                  <c:v>August </c:v>
                </c:pt>
                <c:pt idx="55">
                  <c:v>September</c:v>
                </c:pt>
                <c:pt idx="56">
                  <c:v>October</c:v>
                </c:pt>
                <c:pt idx="57">
                  <c:v>Nov</c:v>
                </c:pt>
                <c:pt idx="58">
                  <c:v>Dec</c:v>
                </c:pt>
                <c:pt idx="59">
                  <c:v>Jan-25</c:v>
                </c:pt>
                <c:pt idx="60">
                  <c:v>Feb</c:v>
                </c:pt>
                <c:pt idx="61">
                  <c:v>March</c:v>
                </c:pt>
                <c:pt idx="62">
                  <c:v>April</c:v>
                </c:pt>
                <c:pt idx="63">
                  <c:v>May</c:v>
                </c:pt>
                <c:pt idx="64">
                  <c:v>June</c:v>
                </c:pt>
                <c:pt idx="65">
                  <c:v>July</c:v>
                </c:pt>
                <c:pt idx="66">
                  <c:v>August </c:v>
                </c:pt>
                <c:pt idx="67">
                  <c:v>September</c:v>
                </c:pt>
                <c:pt idx="68">
                  <c:v>October</c:v>
                </c:pt>
                <c:pt idx="69">
                  <c:v>Nov</c:v>
                </c:pt>
                <c:pt idx="70">
                  <c:v>Dec</c:v>
                </c:pt>
                <c:pt idx="71">
                  <c:v>Jan-26</c:v>
                </c:pt>
              </c:strCache>
            </c:strRef>
          </c:cat>
          <c:val>
            <c:numRef>
              <c:f>Sheet1!$I$74:$I$145</c:f>
              <c:numCache>
                <c:formatCode>0.0</c:formatCode>
                <c:ptCount val="72"/>
                <c:pt idx="0">
                  <c:v>100</c:v>
                </c:pt>
                <c:pt idx="1">
                  <c:v>97.483989021043001</c:v>
                </c:pt>
                <c:pt idx="2">
                  <c:v>78.68252516010979</c:v>
                </c:pt>
                <c:pt idx="3">
                  <c:v>80.077767612076855</c:v>
                </c:pt>
                <c:pt idx="4">
                  <c:v>82.845379688929555</c:v>
                </c:pt>
                <c:pt idx="5">
                  <c:v>82.731015553522411</c:v>
                </c:pt>
                <c:pt idx="6">
                  <c:v>84.377859103385177</c:v>
                </c:pt>
                <c:pt idx="7">
                  <c:v>84.446477584629463</c:v>
                </c:pt>
                <c:pt idx="8">
                  <c:v>87.488563586459293</c:v>
                </c:pt>
                <c:pt idx="9">
                  <c:v>88.609332113449227</c:v>
                </c:pt>
                <c:pt idx="10">
                  <c:v>88.677950594693499</c:v>
                </c:pt>
                <c:pt idx="11">
                  <c:v>87.557182067703579</c:v>
                </c:pt>
                <c:pt idx="12">
                  <c:v>88.311985361390683</c:v>
                </c:pt>
                <c:pt idx="13">
                  <c:v>88.723696248856356</c:v>
                </c:pt>
                <c:pt idx="14">
                  <c:v>89.752973467520576</c:v>
                </c:pt>
                <c:pt idx="15">
                  <c:v>90.484903934126265</c:v>
                </c:pt>
                <c:pt idx="16">
                  <c:v>90.347666971637693</c:v>
                </c:pt>
                <c:pt idx="17">
                  <c:v>91.148215919487654</c:v>
                </c:pt>
                <c:pt idx="18">
                  <c:v>91.880146386093315</c:v>
                </c:pt>
                <c:pt idx="19">
                  <c:v>85.041171088746566</c:v>
                </c:pt>
                <c:pt idx="20">
                  <c:v>91.010978956999082</c:v>
                </c:pt>
                <c:pt idx="21">
                  <c:v>92.589204025617562</c:v>
                </c:pt>
                <c:pt idx="22">
                  <c:v>92.932296431838978</c:v>
                </c:pt>
                <c:pt idx="23">
                  <c:v>91.537053979871914</c:v>
                </c:pt>
                <c:pt idx="24">
                  <c:v>92.840805123513263</c:v>
                </c:pt>
                <c:pt idx="25">
                  <c:v>92.817932296431849</c:v>
                </c:pt>
                <c:pt idx="26">
                  <c:v>93.366880146386094</c:v>
                </c:pt>
                <c:pt idx="27">
                  <c:v>93.847209515096068</c:v>
                </c:pt>
                <c:pt idx="28">
                  <c:v>93.595608417200367</c:v>
                </c:pt>
                <c:pt idx="29">
                  <c:v>93.389752973467523</c:v>
                </c:pt>
                <c:pt idx="30">
                  <c:v>93.847209515096068</c:v>
                </c:pt>
                <c:pt idx="31">
                  <c:v>94.007319304666055</c:v>
                </c:pt>
                <c:pt idx="32">
                  <c:v>94.830741079597445</c:v>
                </c:pt>
                <c:pt idx="33">
                  <c:v>95.28819762122599</c:v>
                </c:pt>
                <c:pt idx="34">
                  <c:v>95.173833485818861</c:v>
                </c:pt>
                <c:pt idx="35">
                  <c:v>94.213174748398899</c:v>
                </c:pt>
                <c:pt idx="36">
                  <c:v>94.899359560841717</c:v>
                </c:pt>
                <c:pt idx="37">
                  <c:v>94.716376944190301</c:v>
                </c:pt>
                <c:pt idx="38">
                  <c:v>94.807868252516016</c:v>
                </c:pt>
                <c:pt idx="39">
                  <c:v>95.242451967063118</c:v>
                </c:pt>
                <c:pt idx="40">
                  <c:v>94.64775846294603</c:v>
                </c:pt>
                <c:pt idx="41">
                  <c:v>93.252516010978965</c:v>
                </c:pt>
                <c:pt idx="42">
                  <c:v>94.121683440073198</c:v>
                </c:pt>
                <c:pt idx="43">
                  <c:v>93.82433668801464</c:v>
                </c:pt>
                <c:pt idx="44">
                  <c:v>94.579139981701744</c:v>
                </c:pt>
                <c:pt idx="45">
                  <c:v>95.105215004574575</c:v>
                </c:pt>
                <c:pt idx="46">
                  <c:v>95.196706312900275</c:v>
                </c:pt>
                <c:pt idx="47">
                  <c:v>94.236047575480328</c:v>
                </c:pt>
                <c:pt idx="48">
                  <c:v>94.350411710887471</c:v>
                </c:pt>
                <c:pt idx="49">
                  <c:v>94.716376944190301</c:v>
                </c:pt>
                <c:pt idx="50">
                  <c:v>95.425434583714548</c:v>
                </c:pt>
                <c:pt idx="51">
                  <c:v>95.860018298261679</c:v>
                </c:pt>
                <c:pt idx="52">
                  <c:v>94.716376944190301</c:v>
                </c:pt>
                <c:pt idx="53">
                  <c:v>95.311070448307404</c:v>
                </c:pt>
                <c:pt idx="54">
                  <c:v>96.088746569075951</c:v>
                </c:pt>
                <c:pt idx="55">
                  <c:v>94.967978042086003</c:v>
                </c:pt>
                <c:pt idx="56">
                  <c:v>96.729185727355897</c:v>
                </c:pt>
                <c:pt idx="57">
                  <c:v>97.369624885635858</c:v>
                </c:pt>
                <c:pt idx="58">
                  <c:v>97.049405306495885</c:v>
                </c:pt>
                <c:pt idx="59">
                  <c:v>95.631290027447406</c:v>
                </c:pt>
                <c:pt idx="60">
                  <c:v>97.003659652333042</c:v>
                </c:pt>
                <c:pt idx="61">
                  <c:v>95.699908508691664</c:v>
                </c:pt>
                <c:pt idx="62">
                  <c:v>96.340347666971638</c:v>
                </c:pt>
                <c:pt idx="63">
                  <c:v>95.974382433668808</c:v>
                </c:pt>
                <c:pt idx="64">
                  <c:v>94.533394327538886</c:v>
                </c:pt>
                <c:pt idx="65">
                  <c:v>94.281793229643185</c:v>
                </c:pt>
                <c:pt idx="66">
                  <c:v>94.807868252516016</c:v>
                </c:pt>
                <c:pt idx="67">
                  <c:v>94.281793229643185</c:v>
                </c:pt>
                <c:pt idx="68">
                  <c:v>95.311070448307404</c:v>
                </c:pt>
                <c:pt idx="69">
                  <c:v>95.837145471180236</c:v>
                </c:pt>
                <c:pt idx="70">
                  <c:v>95.402561756633133</c:v>
                </c:pt>
                <c:pt idx="71">
                  <c:v>93.755718206770354</c:v>
                </c:pt>
              </c:numCache>
            </c:numRef>
          </c:val>
          <c:smooth val="0"/>
          <c:extLst>
            <c:ext xmlns:c16="http://schemas.microsoft.com/office/drawing/2014/chart" uri="{C3380CC4-5D6E-409C-BE32-E72D297353CC}">
              <c16:uniqueId val="{00000001-EDB8-47CB-9A72-00E750ECA793}"/>
            </c:ext>
          </c:extLst>
        </c:ser>
        <c:dLbls>
          <c:showLegendKey val="0"/>
          <c:showVal val="0"/>
          <c:showCatName val="0"/>
          <c:showSerName val="0"/>
          <c:showPercent val="0"/>
          <c:showBubbleSize val="0"/>
        </c:dLbls>
        <c:smooth val="0"/>
        <c:axId val="574438528"/>
        <c:axId val="574434208"/>
      </c:lineChart>
      <c:catAx>
        <c:axId val="574438528"/>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sz="800"/>
                  <a:t>Source: Bureau of Labor Statistic for Primary Data; </a:t>
                </a:r>
              </a:p>
              <a:p>
                <a:pPr>
                  <a:defRPr/>
                </a:pPr>
                <a:r>
                  <a:rPr lang="en-US" sz="800"/>
                  <a:t>Chart Developed by Systems Solutions Consulting, Dr. Raymond Brady</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74434208"/>
        <c:crosses val="autoZero"/>
        <c:auto val="1"/>
        <c:lblAlgn val="ctr"/>
        <c:lblOffset val="100"/>
        <c:noMultiLvlLbl val="0"/>
      </c:catAx>
      <c:valAx>
        <c:axId val="574434208"/>
        <c:scaling>
          <c:orientation val="minMax"/>
          <c:min val="78"/>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800" b="1" i="0" u="none" strike="noStrike" kern="1200" cap="all" baseline="0">
                    <a:solidFill>
                      <a:schemeClr val="lt1">
                        <a:lumMod val="85000"/>
                      </a:schemeClr>
                    </a:solidFill>
                    <a:latin typeface="+mn-lt"/>
                    <a:ea typeface="+mn-ea"/>
                    <a:cs typeface="+mn-cs"/>
                  </a:defRPr>
                </a:pPr>
                <a:r>
                  <a:rPr lang="en-US" sz="800"/>
                  <a:t>February 2000 =100</a:t>
                </a:r>
              </a:p>
            </c:rich>
          </c:tx>
          <c:overlay val="0"/>
          <c:spPr>
            <a:noFill/>
            <a:ln>
              <a:noFill/>
            </a:ln>
            <a:effectLst/>
          </c:spPr>
          <c:txPr>
            <a:bodyPr rot="-5400000" spcFirstLastPara="1" vertOverflow="ellipsis" vert="horz" wrap="square" anchor="ctr" anchorCtr="1"/>
            <a:lstStyle/>
            <a:p>
              <a:pPr>
                <a:defRPr sz="8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74438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000"/>
              <a:t>New Orleans-Metarie-Kenner  MSA Non-Seasonally Adjusted Private Sector </a:t>
            </a:r>
          </a:p>
          <a:p>
            <a:pPr>
              <a:defRPr sz="1200"/>
            </a:pPr>
            <a:r>
              <a:rPr lang="en-US" sz="1000"/>
              <a:t>January 2020 thru January 2026</a:t>
            </a:r>
          </a:p>
        </c:rich>
      </c:tx>
      <c:layout>
        <c:manualLayout>
          <c:xMode val="edge"/>
          <c:yMode val="edge"/>
          <c:x val="0.14369077968856175"/>
          <c:y val="5.0387596899224806E-2"/>
        </c:manualLayout>
      </c:layout>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9.1493005231820496E-2"/>
          <c:y val="0.16007751937984496"/>
          <c:w val="0.8877620662127037"/>
          <c:h val="0.55957669535494114"/>
        </c:manualLayout>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960628420003659E-2"/>
                  <c:y val="2.055515412173973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0C4-48DE-8549-596181A10A17}"/>
                </c:ext>
              </c:extLst>
            </c:dLbl>
            <c:dLbl>
              <c:idx val="1"/>
              <c:layout>
                <c:manualLayout>
                  <c:x val="0"/>
                  <c:y val="-8.591194465117077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0C4-48DE-8549-596181A10A17}"/>
                </c:ext>
              </c:extLst>
            </c:dLbl>
            <c:dLbl>
              <c:idx val="2"/>
              <c:layout>
                <c:manualLayout>
                  <c:x val="-4.2013466142935543E-3"/>
                  <c:y val="-0.1546003954724035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0C4-48DE-8549-596181A10A17}"/>
                </c:ext>
              </c:extLst>
            </c:dLbl>
            <c:dLbl>
              <c:idx val="3"/>
              <c:layout>
                <c:manualLayout>
                  <c:x val="-2.800897742862421E-3"/>
                  <c:y val="-3.096118399418470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0C4-48DE-8549-596181A10A17}"/>
                </c:ext>
              </c:extLst>
            </c:dLbl>
            <c:dLbl>
              <c:idx val="4"/>
              <c:layout>
                <c:manualLayout>
                  <c:x val="-1.5404937585743085E-2"/>
                  <c:y val="-7.21742544869243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0C4-48DE-8549-596181A10A17}"/>
                </c:ext>
              </c:extLst>
            </c:dLbl>
            <c:dLbl>
              <c:idx val="5"/>
              <c:layout>
                <c:manualLayout>
                  <c:x val="7.8895451257908773E-3"/>
                  <c:y val="-5.7986937679337242E-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C4-48DE-8549-596181A10A17}"/>
                </c:ext>
              </c:extLst>
            </c:dLbl>
            <c:dLbl>
              <c:idx val="7"/>
              <c:layout>
                <c:manualLayout>
                  <c:x val="0"/>
                  <c:y val="3.817982054568760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0C4-48DE-8549-596181A10A17}"/>
                </c:ext>
              </c:extLst>
            </c:dLbl>
            <c:dLbl>
              <c:idx val="9"/>
              <c:layout>
                <c:manualLayout>
                  <c:x val="0"/>
                  <c:y val="-3.933955929927363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C4-48DE-8549-596181A10A17}"/>
                </c:ext>
              </c:extLst>
            </c:dLbl>
            <c:dLbl>
              <c:idx val="10"/>
              <c:layout>
                <c:manualLayout>
                  <c:x val="9.941048130887262E-3"/>
                  <c:y val="-4.46988620706533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0C4-48DE-8549-596181A10A17}"/>
                </c:ext>
              </c:extLst>
            </c:dLbl>
            <c:dLbl>
              <c:idx val="11"/>
              <c:layout>
                <c:manualLayout>
                  <c:x val="1.9724274774242756E-3"/>
                  <c:y val="7.72655830838193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C4-48DE-8549-596181A10A17}"/>
                </c:ext>
              </c:extLst>
            </c:dLbl>
            <c:dLbl>
              <c:idx val="12"/>
              <c:layout>
                <c:manualLayout>
                  <c:x val="-7.0022443571560273E-3"/>
                  <c:y val="-3.096118399418476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0C4-48DE-8549-596181A10A17}"/>
                </c:ext>
              </c:extLst>
            </c:dLbl>
            <c:dLbl>
              <c:idx val="13"/>
              <c:layout>
                <c:manualLayout>
                  <c:x val="-1.1438469404217071E-3"/>
                  <c:y val="8.025839838003426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C4-48DE-8549-596181A10A17}"/>
                </c:ext>
              </c:extLst>
            </c:dLbl>
            <c:dLbl>
              <c:idx val="14"/>
              <c:layout>
                <c:manualLayout>
                  <c:x val="-2.8008977428623698E-3"/>
                  <c:y val="-5.156771924055452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0C4-48DE-8549-596181A10A17}"/>
                </c:ext>
              </c:extLst>
            </c:dLbl>
            <c:dLbl>
              <c:idx val="15"/>
              <c:layout>
                <c:manualLayout>
                  <c:x val="-3.9447725628954386E-3"/>
                  <c:y val="3.817982054568724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0C4-48DE-8549-596181A10A17}"/>
                </c:ext>
              </c:extLst>
            </c:dLbl>
            <c:dLbl>
              <c:idx val="16"/>
              <c:layout>
                <c:manualLayout>
                  <c:x val="5.5911406810389548E-8"/>
                  <c:y val="-6.873981335676313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3.783994554676267E-2"/>
                      <c:h val="6.5202629522991287E-2"/>
                    </c:manualLayout>
                  </c15:layout>
                </c:ext>
                <c:ext xmlns:c16="http://schemas.microsoft.com/office/drawing/2014/chart" uri="{C3380CC4-5D6E-409C-BE32-E72D297353CC}">
                  <c16:uniqueId val="{0000000E-80C4-48DE-8549-596181A10A17}"/>
                </c:ext>
              </c:extLst>
            </c:dLbl>
            <c:dLbl>
              <c:idx val="17"/>
              <c:layout>
                <c:manualLayout>
                  <c:x val="1.9723862814477193E-3"/>
                  <c:y val="-5.7986937679301714E-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0C4-48DE-8549-596181A10A17}"/>
                </c:ext>
              </c:extLst>
            </c:dLbl>
            <c:dLbl>
              <c:idx val="19"/>
              <c:layout>
                <c:manualLayout>
                  <c:x val="-1.4463998974599524E-16"/>
                  <c:y val="-5.7986937679301714E-5"/>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2554154816171268E-2"/>
                      <c:h val="6.970945492278581E-2"/>
                    </c:manualLayout>
                  </c15:layout>
                </c:ext>
                <c:ext xmlns:c16="http://schemas.microsoft.com/office/drawing/2014/chart" uri="{C3380CC4-5D6E-409C-BE32-E72D297353CC}">
                  <c16:uniqueId val="{00000010-80C4-48DE-8549-596181A10A17}"/>
                </c:ext>
              </c:extLst>
            </c:dLbl>
            <c:dLbl>
              <c:idx val="21"/>
              <c:layout>
                <c:manualLayout>
                  <c:x val="1.9723862814477193E-3"/>
                  <c:y val="3.817982054568724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0C4-48DE-8549-596181A10A17}"/>
                </c:ext>
              </c:extLst>
            </c:dLbl>
            <c:dLbl>
              <c:idx val="23"/>
              <c:layout>
                <c:manualLayout>
                  <c:x val="1.8859025959522097E-3"/>
                  <c:y val="-2.331380089116770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0C4-48DE-8549-596181A10A17}"/>
                </c:ext>
              </c:extLst>
            </c:dLbl>
            <c:dLbl>
              <c:idx val="25"/>
              <c:layout>
                <c:manualLayout>
                  <c:x val="-1.8859025959523481E-3"/>
                  <c:y val="-3.106573887566379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0C4-48DE-8549-596181A10A17}"/>
                </c:ext>
              </c:extLst>
            </c:dLbl>
            <c:dLbl>
              <c:idx val="26"/>
              <c:layout>
                <c:manualLayout>
                  <c:x val="-3.7718051919046962E-3"/>
                  <c:y val="0.1704846487212353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0C4-48DE-8549-596181A10A17}"/>
                </c:ext>
              </c:extLst>
            </c:dLbl>
            <c:dLbl>
              <c:idx val="27"/>
              <c:layout>
                <c:manualLayout>
                  <c:x val="2.2630831151428176E-2"/>
                  <c:y val="-7.370139779039247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0C4-48DE-8549-596181A10A17}"/>
                </c:ext>
              </c:extLst>
            </c:dLbl>
            <c:dLbl>
              <c:idx val="28"/>
              <c:layout>
                <c:manualLayout>
                  <c:x val="1.6973123363571135E-2"/>
                  <c:y val="-1.168589391442348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0C4-48DE-8549-596181A10A17}"/>
                </c:ext>
              </c:extLst>
            </c:dLbl>
            <c:dLbl>
              <c:idx val="30"/>
              <c:layout>
                <c:manualLayout>
                  <c:x val="0"/>
                  <c:y val="0.1666086797289874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0C4-48DE-8549-596181A10A17}"/>
                </c:ext>
              </c:extLst>
            </c:dLbl>
            <c:dLbl>
              <c:idx val="32"/>
              <c:layout>
                <c:manualLayout>
                  <c:x val="-5.6577077878571828E-3"/>
                  <c:y val="-5.044558383690411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0C4-48DE-8549-596181A10A17}"/>
                </c:ext>
              </c:extLst>
            </c:dLbl>
            <c:dLbl>
              <c:idx val="33"/>
              <c:layout>
                <c:manualLayout>
                  <c:x val="-1.3829792607372876E-16"/>
                  <c:y val="-0.143468839650857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80C4-48DE-8549-596181A10A17}"/>
                </c:ext>
              </c:extLst>
            </c:dLbl>
            <c:dLbl>
              <c:idx val="34"/>
              <c:layout>
                <c:manualLayout>
                  <c:x val="5.6577077878569061E-3"/>
                  <c:y val="-2.71897698834157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80C4-48DE-8549-596181A10A17}"/>
                </c:ext>
              </c:extLst>
            </c:dLbl>
            <c:dLbl>
              <c:idx val="36"/>
              <c:layout>
                <c:manualLayout>
                  <c:x val="7.424813369891134E-8"/>
                  <c:y val="-0.10083318073612894"/>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0249948917284008E-2"/>
                      <c:h val="7.3585423915033879E-2"/>
                    </c:manualLayout>
                  </c15:layout>
                </c:ext>
                <c:ext xmlns:c16="http://schemas.microsoft.com/office/drawing/2014/chart" uri="{C3380CC4-5D6E-409C-BE32-E72D297353CC}">
                  <c16:uniqueId val="{0000001B-80C4-48DE-8549-596181A10A17}"/>
                </c:ext>
              </c:extLst>
            </c:dLbl>
            <c:dLbl>
              <c:idx val="37"/>
              <c:layout>
                <c:manualLayout>
                  <c:x val="1.8859025959522097E-3"/>
                  <c:y val="-1.5561862906671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80C4-48DE-8549-596181A10A17}"/>
                </c:ext>
              </c:extLst>
            </c:dLbl>
            <c:dLbl>
              <c:idx val="39"/>
              <c:layout>
                <c:manualLayout>
                  <c:x val="0"/>
                  <c:y val="-9.69572117438808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80C4-48DE-8549-596181A10A17}"/>
                </c:ext>
              </c:extLst>
            </c:dLbl>
            <c:dLbl>
              <c:idx val="41"/>
              <c:layout>
                <c:manualLayout>
                  <c:x val="-5.6577077878571828E-3"/>
                  <c:y val="-2.71897698834157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80C4-48DE-8549-596181A10A17}"/>
                </c:ext>
              </c:extLst>
            </c:dLbl>
            <c:dLbl>
              <c:idx val="42"/>
              <c:layout>
                <c:manualLayout>
                  <c:x val="-1.2423967238440055E-16"/>
                  <c:y val="7.47790454764582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80C4-48DE-8549-596181A10A17}"/>
                </c:ext>
              </c:extLst>
            </c:dLbl>
            <c:dLbl>
              <c:idx val="43"/>
              <c:layout>
                <c:manualLayout>
                  <c:x val="-1.8636166141754656E-2"/>
                  <c:y val="-9.86903422786437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80C4-48DE-8549-596181A10A17}"/>
                </c:ext>
              </c:extLst>
            </c:dLbl>
            <c:dLbl>
              <c:idx val="44"/>
              <c:layout>
                <c:manualLayout>
                  <c:x val="-1.1780314596414517E-16"/>
                  <c:y val="-1.36563286732015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80C4-48DE-8549-596181A10A17}"/>
                </c:ext>
              </c:extLst>
            </c:dLbl>
            <c:dLbl>
              <c:idx val="46"/>
              <c:layout>
                <c:manualLayout>
                  <c:x val="-1.1774159256093938E-16"/>
                  <c:y val="-2.409233891206147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80C4-48DE-8549-596181A10A17}"/>
                </c:ext>
              </c:extLst>
            </c:dLbl>
            <c:dLbl>
              <c:idx val="47"/>
              <c:layout>
                <c:manualLayout>
                  <c:x val="6.4224060877742109E-3"/>
                  <c:y val="-0.12025617006178715"/>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4.2780894693046134E-2"/>
                      <c:h val="4.4596111909171149E-2"/>
                    </c:manualLayout>
                  </c15:layout>
                </c:ext>
                <c:ext xmlns:c16="http://schemas.microsoft.com/office/drawing/2014/chart" uri="{C3380CC4-5D6E-409C-BE32-E72D297353CC}">
                  <c16:uniqueId val="{00000023-80C4-48DE-8549-596181A10A1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'update NOMSA'!$R$77:$R$92</c:f>
              <c:strCache>
                <c:ptCount val="16"/>
                <c:pt idx="0">
                  <c:v>Jan. 2020</c:v>
                </c:pt>
                <c:pt idx="1">
                  <c:v>Dec</c:v>
                </c:pt>
                <c:pt idx="2">
                  <c:v>Jan.2021</c:v>
                </c:pt>
                <c:pt idx="3">
                  <c:v>Dec.2021</c:v>
                </c:pt>
                <c:pt idx="4">
                  <c:v>Jan.2022</c:v>
                </c:pt>
                <c:pt idx="5">
                  <c:v>Dec.2022</c:v>
                </c:pt>
                <c:pt idx="6">
                  <c:v>Jan. 2023</c:v>
                </c:pt>
                <c:pt idx="7">
                  <c:v>Jan. 2024</c:v>
                </c:pt>
                <c:pt idx="8">
                  <c:v>Mar-24</c:v>
                </c:pt>
                <c:pt idx="9">
                  <c:v>Apr-24</c:v>
                </c:pt>
                <c:pt idx="10">
                  <c:v>Jun-24</c:v>
                </c:pt>
                <c:pt idx="11">
                  <c:v>Aug-24</c:v>
                </c:pt>
                <c:pt idx="12">
                  <c:v>Oct-24</c:v>
                </c:pt>
                <c:pt idx="13">
                  <c:v>Dec-24</c:v>
                </c:pt>
                <c:pt idx="14">
                  <c:v>Dec-25</c:v>
                </c:pt>
                <c:pt idx="15">
                  <c:v>Jan-26</c:v>
                </c:pt>
              </c:strCache>
            </c:strRef>
          </c:cat>
          <c:val>
            <c:numRef>
              <c:f>'update NOMSA'!$S$77:$S$92</c:f>
              <c:numCache>
                <c:formatCode>#0.0</c:formatCode>
                <c:ptCount val="16"/>
                <c:pt idx="0" formatCode="General">
                  <c:v>463.3</c:v>
                </c:pt>
                <c:pt idx="1">
                  <c:v>387.7</c:v>
                </c:pt>
                <c:pt idx="2" formatCode="General">
                  <c:v>382.8</c:v>
                </c:pt>
                <c:pt idx="3" formatCode="General">
                  <c:v>406.3</c:v>
                </c:pt>
                <c:pt idx="4" formatCode="General">
                  <c:v>400.2</c:v>
                </c:pt>
                <c:pt idx="5" formatCode="General">
                  <c:v>416.1</c:v>
                </c:pt>
                <c:pt idx="6" formatCode="General">
                  <c:v>415.8</c:v>
                </c:pt>
                <c:pt idx="7" formatCode="General">
                  <c:v>412</c:v>
                </c:pt>
                <c:pt idx="8" formatCode="General">
                  <c:v>414.1</c:v>
                </c:pt>
                <c:pt idx="9" formatCode="General">
                  <c:v>417.2</c:v>
                </c:pt>
                <c:pt idx="10" formatCode="General">
                  <c:v>414.1</c:v>
                </c:pt>
                <c:pt idx="11" formatCode="General">
                  <c:v>422.9</c:v>
                </c:pt>
                <c:pt idx="12" formatCode="General">
                  <c:v>422.9</c:v>
                </c:pt>
                <c:pt idx="13" formatCode="General">
                  <c:v>424.3</c:v>
                </c:pt>
                <c:pt idx="14" formatCode="General">
                  <c:v>417.1</c:v>
                </c:pt>
                <c:pt idx="15" formatCode="General">
                  <c:v>409.9</c:v>
                </c:pt>
              </c:numCache>
            </c:numRef>
          </c:val>
          <c:extLst>
            <c:ext xmlns:c16="http://schemas.microsoft.com/office/drawing/2014/chart" uri="{C3380CC4-5D6E-409C-BE32-E72D297353CC}">
              <c16:uniqueId val="{00000024-80C4-48DE-8549-596181A10A17}"/>
            </c:ext>
          </c:extLst>
        </c:ser>
        <c:dLbls>
          <c:dLblPos val="inEnd"/>
          <c:showLegendKey val="0"/>
          <c:showVal val="1"/>
          <c:showCatName val="0"/>
          <c:showSerName val="0"/>
          <c:showPercent val="0"/>
          <c:showBubbleSize val="0"/>
        </c:dLbls>
        <c:gapWidth val="100"/>
        <c:overlap val="-24"/>
        <c:axId val="622799000"/>
        <c:axId val="622799328"/>
      </c:barChart>
      <c:catAx>
        <c:axId val="622799000"/>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Source: Bureau of Labor Statistics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22799328"/>
        <c:crosses val="autoZero"/>
        <c:auto val="1"/>
        <c:lblAlgn val="ctr"/>
        <c:lblOffset val="100"/>
        <c:noMultiLvlLbl val="0"/>
      </c:catAx>
      <c:valAx>
        <c:axId val="62279932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a:t>Jobs in Thousands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2279900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all" baseline="0">
                <a:solidFill>
                  <a:schemeClr val="lt1"/>
                </a:solidFill>
                <a:latin typeface="+mn-lt"/>
                <a:ea typeface="+mn-ea"/>
                <a:cs typeface="+mn-cs"/>
              </a:defRPr>
            </a:pPr>
            <a:r>
              <a:rPr lang="en-US" sz="1200"/>
              <a:t>New Orleans-Metarie-Kenner MSA Total Annual Average Jobs</a:t>
            </a:r>
          </a:p>
        </c:rich>
      </c:tx>
      <c:overlay val="0"/>
      <c:spPr>
        <a:noFill/>
        <a:ln>
          <a:noFill/>
        </a:ln>
        <a:effectLst/>
      </c:spPr>
      <c:txPr>
        <a:bodyPr rot="0" spcFirstLastPara="1" vertOverflow="ellipsis" vert="horz" wrap="square" anchor="ctr" anchorCtr="1"/>
        <a:lstStyle/>
        <a:p>
          <a:pPr>
            <a:defRPr sz="12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6661499989666658E-2"/>
          <c:y val="0.15199582795609032"/>
          <c:w val="0.92444086221505772"/>
          <c:h val="0.54053570402261319"/>
        </c:manualLayout>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'update NOMSA'!$AE$76:$AE$92</c:f>
              <c:strCache>
                <c:ptCount val="17"/>
                <c:pt idx="0">
                  <c:v>Year 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Year 2025</c:v>
                </c:pt>
              </c:strCache>
            </c:strRef>
          </c:cat>
          <c:val>
            <c:numRef>
              <c:f>'update NOMSA'!$AF$76:$AF$92</c:f>
              <c:numCache>
                <c:formatCode>#0.0</c:formatCode>
                <c:ptCount val="17"/>
                <c:pt idx="0">
                  <c:v>452.58333333333331</c:v>
                </c:pt>
                <c:pt idx="1">
                  <c:v>450.75833333333338</c:v>
                </c:pt>
                <c:pt idx="2">
                  <c:v>454.97499999999997</c:v>
                </c:pt>
                <c:pt idx="3">
                  <c:v>461.26666666666665</c:v>
                </c:pt>
                <c:pt idx="4">
                  <c:v>469.68333333333334</c:v>
                </c:pt>
                <c:pt idx="5">
                  <c:v>478.84999999999997</c:v>
                </c:pt>
                <c:pt idx="6">
                  <c:v>486.60833333333329</c:v>
                </c:pt>
                <c:pt idx="7">
                  <c:v>485.20833333333331</c:v>
                </c:pt>
                <c:pt idx="8" formatCode="0.0">
                  <c:v>483.48333333333335</c:v>
                </c:pt>
                <c:pt idx="9" formatCode="0.0">
                  <c:v>486.18333333333322</c:v>
                </c:pt>
                <c:pt idx="10" formatCode="0.0">
                  <c:v>491.58333333333331</c:v>
                </c:pt>
                <c:pt idx="11" formatCode="0.0">
                  <c:v>441.34999999999997</c:v>
                </c:pt>
                <c:pt idx="12" formatCode="0.0">
                  <c:v>447.77499999999992</c:v>
                </c:pt>
                <c:pt idx="13" formatCode="0.0">
                  <c:v>463.81666666666661</c:v>
                </c:pt>
                <c:pt idx="14" formatCode="0.0">
                  <c:v>467.85833333333335</c:v>
                </c:pt>
                <c:pt idx="15" formatCode="0.0">
                  <c:v>473.05833333333334</c:v>
                </c:pt>
                <c:pt idx="16" formatCode="0.0">
                  <c:v>473.07499999999999</c:v>
                </c:pt>
              </c:numCache>
            </c:numRef>
          </c:val>
          <c:extLst>
            <c:ext xmlns:c16="http://schemas.microsoft.com/office/drawing/2014/chart" uri="{C3380CC4-5D6E-409C-BE32-E72D297353CC}">
              <c16:uniqueId val="{00000000-52A0-4CA2-9CA1-3CF9E82E4D60}"/>
            </c:ext>
          </c:extLst>
        </c:ser>
        <c:dLbls>
          <c:showLegendKey val="0"/>
          <c:showVal val="1"/>
          <c:showCatName val="0"/>
          <c:showSerName val="0"/>
          <c:showPercent val="0"/>
          <c:showBubbleSize val="0"/>
        </c:dLbls>
        <c:gapWidth val="84"/>
        <c:gapDepth val="53"/>
        <c:shape val="box"/>
        <c:axId val="645089152"/>
        <c:axId val="645082592"/>
        <c:axId val="0"/>
      </c:bar3DChart>
      <c:catAx>
        <c:axId val="645089152"/>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b="1"/>
                  <a:t>Source: Bureau of Labor Statistics. </a:t>
                </a:r>
              </a:p>
              <a:p>
                <a:pPr>
                  <a:defRPr b="1"/>
                </a:pPr>
                <a:r>
                  <a:rPr lang="en-US" b="1"/>
                  <a:t>Non-Seasonaly Adjusted CES Jobs</a:t>
                </a:r>
              </a:p>
            </c:rich>
          </c:tx>
          <c:layout>
            <c:manualLayout>
              <c:xMode val="edge"/>
              <c:yMode val="edge"/>
              <c:x val="0.33265435170896107"/>
              <c:y val="0.8153809436060197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crossAx val="645082592"/>
        <c:crosses val="autoZero"/>
        <c:auto val="1"/>
        <c:lblAlgn val="ctr"/>
        <c:lblOffset val="100"/>
        <c:noMultiLvlLbl val="0"/>
      </c:catAx>
      <c:valAx>
        <c:axId val="645082592"/>
        <c:scaling>
          <c:orientation val="minMax"/>
        </c:scaling>
        <c:delete val="1"/>
        <c:axPos val="l"/>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b="1"/>
                  <a:t>Jobs in Thousands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0.0" sourceLinked="1"/>
        <c:majorTickMark val="out"/>
        <c:minorTickMark val="none"/>
        <c:tickLblPos val="nextTo"/>
        <c:crossAx val="645089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r>
              <a:rPr lang="en-US" sz="1000" dirty="0"/>
              <a:t>Birmingham MSA Industry Real GDP Growth</a:t>
            </a:r>
          </a:p>
          <a:p>
            <a:pPr>
              <a:defRPr sz="1000"/>
            </a:pPr>
            <a:r>
              <a:rPr lang="en-US" sz="1000" dirty="0"/>
              <a:t>in Thousands of 2017 Chained Dollars  </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sum!$J$2:$J$9</c:f>
              <c:strCache>
                <c:ptCount val="8"/>
                <c:pt idx="0">
                  <c:v>2017</c:v>
                </c:pt>
                <c:pt idx="1">
                  <c:v>2018</c:v>
                </c:pt>
                <c:pt idx="2">
                  <c:v>2019</c:v>
                </c:pt>
                <c:pt idx="3">
                  <c:v>2020</c:v>
                </c:pt>
                <c:pt idx="4">
                  <c:v>2021</c:v>
                </c:pt>
                <c:pt idx="5">
                  <c:v>2022</c:v>
                </c:pt>
                <c:pt idx="6">
                  <c:v>2023</c:v>
                </c:pt>
                <c:pt idx="7">
                  <c:v>2024</c:v>
                </c:pt>
              </c:strCache>
            </c:strRef>
          </c:cat>
          <c:val>
            <c:numRef>
              <c:f>sum!$K$2:$K$9</c:f>
              <c:numCache>
                <c:formatCode>"$"#,##0</c:formatCode>
                <c:ptCount val="8"/>
                <c:pt idx="0">
                  <c:v>69055002</c:v>
                </c:pt>
                <c:pt idx="1">
                  <c:v>70462903</c:v>
                </c:pt>
                <c:pt idx="2">
                  <c:v>71231902</c:v>
                </c:pt>
                <c:pt idx="3">
                  <c:v>70159394</c:v>
                </c:pt>
                <c:pt idx="4">
                  <c:v>73700118</c:v>
                </c:pt>
                <c:pt idx="5">
                  <c:v>75623265</c:v>
                </c:pt>
                <c:pt idx="6">
                  <c:v>77504669</c:v>
                </c:pt>
                <c:pt idx="7">
                  <c:v>79017474</c:v>
                </c:pt>
              </c:numCache>
            </c:numRef>
          </c:val>
          <c:extLst>
            <c:ext xmlns:c16="http://schemas.microsoft.com/office/drawing/2014/chart" uri="{C3380CC4-5D6E-409C-BE32-E72D297353CC}">
              <c16:uniqueId val="{00000000-5680-48BB-B2FB-6AA83490F54B}"/>
            </c:ext>
          </c:extLst>
        </c:ser>
        <c:dLbls>
          <c:showLegendKey val="0"/>
          <c:showVal val="1"/>
          <c:showCatName val="0"/>
          <c:showSerName val="0"/>
          <c:showPercent val="0"/>
          <c:showBubbleSize val="0"/>
        </c:dLbls>
        <c:gapWidth val="65"/>
        <c:shape val="box"/>
        <c:axId val="1293922880"/>
        <c:axId val="1293931040"/>
        <c:axId val="0"/>
      </c:bar3DChart>
      <c:catAx>
        <c:axId val="1293922880"/>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Source: Bureau of Economic Analysis; Systems Solutions Consulting</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293931040"/>
        <c:crosses val="autoZero"/>
        <c:auto val="1"/>
        <c:lblAlgn val="ctr"/>
        <c:lblOffset val="100"/>
        <c:noMultiLvlLbl val="0"/>
      </c:catAx>
      <c:valAx>
        <c:axId val="129393104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dirty="0"/>
                  <a:t>Thousands of Chained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293922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r>
              <a:rPr lang="en-US" sz="1000"/>
              <a:t>NEW ORLEANS MSA INDUSTRY REAL GDP GROWTH</a:t>
            </a:r>
          </a:p>
          <a:p>
            <a:pPr>
              <a:defRPr sz="1000"/>
            </a:pPr>
            <a:r>
              <a:rPr lang="en-US" sz="1000"/>
              <a:t>In Thousands of 2017 Chained Dollars</a:t>
            </a:r>
          </a:p>
        </c:rich>
      </c:tx>
      <c:layout>
        <c:manualLayout>
          <c:xMode val="edge"/>
          <c:yMode val="edge"/>
          <c:x val="0.24550240921377364"/>
          <c:y val="2.1390374331550801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dLbl>
              <c:idx val="1"/>
              <c:layout>
                <c:manualLayout>
                  <c:x val="-2.3631449053942519E-3"/>
                  <c:y val="-1.80481985206394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C9-4C99-BD94-84D5B4E741D5}"/>
                </c:ext>
              </c:extLst>
            </c:dLbl>
            <c:dLbl>
              <c:idx val="2"/>
              <c:layout>
                <c:manualLayout>
                  <c:x val="0"/>
                  <c:y val="-4.7769031092655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2C9-4C99-BD94-84D5B4E741D5}"/>
                </c:ext>
              </c:extLst>
            </c:dLbl>
            <c:dLbl>
              <c:idx val="5"/>
              <c:layout>
                <c:manualLayout>
                  <c:x val="4.8093391311161459E-3"/>
                  <c:y val="-1.30966917905315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C9-4C99-BD94-84D5B4E741D5}"/>
                </c:ext>
              </c:extLst>
            </c:dLbl>
            <c:dLbl>
              <c:idx val="6"/>
              <c:layout>
                <c:manualLayout>
                  <c:x val="2.1890547263681594E-2"/>
                  <c:y val="-2.1390374331550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2C9-4C99-BD94-84D5B4E741D5}"/>
                </c:ext>
              </c:extLst>
            </c:dLbl>
            <c:dLbl>
              <c:idx val="7"/>
              <c:layout>
                <c:manualLayout>
                  <c:x val="2.3051357386296861E-2"/>
                  <c:y val="-2.0919898381686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C9-4C99-BD94-84D5B4E741D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'Sum real'!$A$14:$A$21</c:f>
              <c:strCache>
                <c:ptCount val="8"/>
                <c:pt idx="0">
                  <c:v>2017</c:v>
                </c:pt>
                <c:pt idx="1">
                  <c:v>2018</c:v>
                </c:pt>
                <c:pt idx="2">
                  <c:v>2019</c:v>
                </c:pt>
                <c:pt idx="3">
                  <c:v>2020</c:v>
                </c:pt>
                <c:pt idx="4">
                  <c:v>2021</c:v>
                </c:pt>
                <c:pt idx="5">
                  <c:v>2022</c:v>
                </c:pt>
                <c:pt idx="6">
                  <c:v>2023</c:v>
                </c:pt>
                <c:pt idx="7">
                  <c:v>2024</c:v>
                </c:pt>
              </c:strCache>
            </c:strRef>
          </c:cat>
          <c:val>
            <c:numRef>
              <c:f>'Sum real'!$B$14:$B$21</c:f>
              <c:numCache>
                <c:formatCode>"$"#,##0</c:formatCode>
                <c:ptCount val="8"/>
                <c:pt idx="0">
                  <c:v>66410804</c:v>
                </c:pt>
                <c:pt idx="1">
                  <c:v>66553442</c:v>
                </c:pt>
                <c:pt idx="2">
                  <c:v>68271052</c:v>
                </c:pt>
                <c:pt idx="3">
                  <c:v>60680583</c:v>
                </c:pt>
                <c:pt idx="4">
                  <c:v>68657714</c:v>
                </c:pt>
                <c:pt idx="5">
                  <c:v>69611977</c:v>
                </c:pt>
                <c:pt idx="6">
                  <c:v>71936635</c:v>
                </c:pt>
                <c:pt idx="7">
                  <c:v>75343324</c:v>
                </c:pt>
              </c:numCache>
            </c:numRef>
          </c:val>
          <c:extLst>
            <c:ext xmlns:c16="http://schemas.microsoft.com/office/drawing/2014/chart" uri="{C3380CC4-5D6E-409C-BE32-E72D297353CC}">
              <c16:uniqueId val="{00000004-62C9-4C99-BD94-84D5B4E741D5}"/>
            </c:ext>
          </c:extLst>
        </c:ser>
        <c:dLbls>
          <c:showLegendKey val="0"/>
          <c:showVal val="1"/>
          <c:showCatName val="0"/>
          <c:showSerName val="0"/>
          <c:showPercent val="0"/>
          <c:showBubbleSize val="0"/>
        </c:dLbls>
        <c:gapWidth val="65"/>
        <c:shape val="box"/>
        <c:axId val="1689059519"/>
        <c:axId val="1974419135"/>
        <c:axId val="0"/>
      </c:bar3DChart>
      <c:catAx>
        <c:axId val="1689059519"/>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Sourece: Bureau of Economic Analysis;</a:t>
                </a:r>
                <a:r>
                  <a:rPr lang="en-US" baseline="0"/>
                  <a:t> Systems Solutions Consulting</a:t>
                </a:r>
                <a:endParaRPr lang="en-US"/>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974419135"/>
        <c:crosses val="autoZero"/>
        <c:auto val="1"/>
        <c:lblAlgn val="ctr"/>
        <c:lblOffset val="100"/>
        <c:noMultiLvlLbl val="0"/>
      </c:catAx>
      <c:valAx>
        <c:axId val="1974419135"/>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Thousands of Chained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689059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600" dirty="0"/>
              <a:t>Jefferson, Orleans and St. Tammany Job Demand Indices</a:t>
            </a:r>
          </a:p>
        </c:rich>
      </c:tx>
      <c:layout>
        <c:manualLayout>
          <c:xMode val="edge"/>
          <c:yMode val="edge"/>
          <c:x val="0.26680792173705559"/>
          <c:y val="1.8390804597701149E-2"/>
        </c:manualLayout>
      </c:layout>
      <c:overlay val="0"/>
      <c:spPr>
        <a:noFill/>
        <a:ln>
          <a:noFill/>
        </a:ln>
        <a:effectLst/>
      </c:spPr>
      <c:txPr>
        <a:bodyPr rot="0" spcFirstLastPara="1" vertOverflow="ellipsis" vert="horz" wrap="square" anchor="ctr" anchorCtr="1"/>
        <a:lstStyle/>
        <a:p>
          <a:pPr algn="ct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strRef>
              <c:f>'New Orleans-Jefferson-St.Tamman'!$B$1</c:f>
              <c:strCache>
                <c:ptCount val="1"/>
                <c:pt idx="0">
                  <c:v>Orleans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'New Orleans-Jefferson-St.Tamman'!$A$3:$A$243</c:f>
              <c:strCache>
                <c:ptCount val="241"/>
                <c:pt idx="0">
                  <c:v>Dec. 2005</c:v>
                </c:pt>
                <c:pt idx="1">
                  <c:v>Jan. 2006</c:v>
                </c:pt>
                <c:pt idx="2">
                  <c:v>Mar</c:v>
                </c:pt>
                <c:pt idx="3">
                  <c:v>Apr</c:v>
                </c:pt>
                <c:pt idx="4">
                  <c:v>May</c:v>
                </c:pt>
                <c:pt idx="5">
                  <c:v>Jun</c:v>
                </c:pt>
                <c:pt idx="6">
                  <c:v>Jul</c:v>
                </c:pt>
                <c:pt idx="7">
                  <c:v>Aug</c:v>
                </c:pt>
                <c:pt idx="8">
                  <c:v>Sep</c:v>
                </c:pt>
                <c:pt idx="9">
                  <c:v>Oct</c:v>
                </c:pt>
                <c:pt idx="10">
                  <c:v>Nov</c:v>
                </c:pt>
                <c:pt idx="11">
                  <c:v>Dec. 2006</c:v>
                </c:pt>
                <c:pt idx="12">
                  <c:v>Jan</c:v>
                </c:pt>
                <c:pt idx="13">
                  <c:v>Feb</c:v>
                </c:pt>
                <c:pt idx="14">
                  <c:v>March</c:v>
                </c:pt>
                <c:pt idx="15">
                  <c:v>April</c:v>
                </c:pt>
                <c:pt idx="16">
                  <c:v>May</c:v>
                </c:pt>
                <c:pt idx="17">
                  <c:v>June</c:v>
                </c:pt>
                <c:pt idx="18">
                  <c:v>July</c:v>
                </c:pt>
                <c:pt idx="19">
                  <c:v>Aug</c:v>
                </c:pt>
                <c:pt idx="20">
                  <c:v>Sep</c:v>
                </c:pt>
                <c:pt idx="21">
                  <c:v>Oct</c:v>
                </c:pt>
                <c:pt idx="22">
                  <c:v>Nov</c:v>
                </c:pt>
                <c:pt idx="23">
                  <c:v>Dec. 2007</c:v>
                </c:pt>
                <c:pt idx="24">
                  <c:v>Jan</c:v>
                </c:pt>
                <c:pt idx="25">
                  <c:v>Feb</c:v>
                </c:pt>
                <c:pt idx="26">
                  <c:v>March</c:v>
                </c:pt>
                <c:pt idx="27">
                  <c:v>April</c:v>
                </c:pt>
                <c:pt idx="28">
                  <c:v>May</c:v>
                </c:pt>
                <c:pt idx="29">
                  <c:v>June</c:v>
                </c:pt>
                <c:pt idx="30">
                  <c:v>July</c:v>
                </c:pt>
                <c:pt idx="31">
                  <c:v>Aug</c:v>
                </c:pt>
                <c:pt idx="32">
                  <c:v>Sep</c:v>
                </c:pt>
                <c:pt idx="33">
                  <c:v>Oct</c:v>
                </c:pt>
                <c:pt idx="34">
                  <c:v>Nov</c:v>
                </c:pt>
                <c:pt idx="35">
                  <c:v>Dec. 2008</c:v>
                </c:pt>
                <c:pt idx="36">
                  <c:v>Jan</c:v>
                </c:pt>
                <c:pt idx="37">
                  <c:v>Feb</c:v>
                </c:pt>
                <c:pt idx="38">
                  <c:v>March</c:v>
                </c:pt>
                <c:pt idx="39">
                  <c:v>April</c:v>
                </c:pt>
                <c:pt idx="40">
                  <c:v>May</c:v>
                </c:pt>
                <c:pt idx="41">
                  <c:v>June</c:v>
                </c:pt>
                <c:pt idx="42">
                  <c:v>July</c:v>
                </c:pt>
                <c:pt idx="43">
                  <c:v>Aug</c:v>
                </c:pt>
                <c:pt idx="44">
                  <c:v>Sept</c:v>
                </c:pt>
                <c:pt idx="45">
                  <c:v>Oct</c:v>
                </c:pt>
                <c:pt idx="46">
                  <c:v>Nov</c:v>
                </c:pt>
                <c:pt idx="47">
                  <c:v>Dec. 2009</c:v>
                </c:pt>
                <c:pt idx="48">
                  <c:v>Jan</c:v>
                </c:pt>
                <c:pt idx="49">
                  <c:v>Feb</c:v>
                </c:pt>
                <c:pt idx="50">
                  <c:v>March</c:v>
                </c:pt>
                <c:pt idx="51">
                  <c:v>April</c:v>
                </c:pt>
                <c:pt idx="52">
                  <c:v>May</c:v>
                </c:pt>
                <c:pt idx="53">
                  <c:v>June</c:v>
                </c:pt>
                <c:pt idx="54">
                  <c:v>July </c:v>
                </c:pt>
                <c:pt idx="55">
                  <c:v>August</c:v>
                </c:pt>
                <c:pt idx="56">
                  <c:v>Sept</c:v>
                </c:pt>
                <c:pt idx="57">
                  <c:v>Oct</c:v>
                </c:pt>
                <c:pt idx="58">
                  <c:v>Nov</c:v>
                </c:pt>
                <c:pt idx="59">
                  <c:v>Dec.2010</c:v>
                </c:pt>
                <c:pt idx="60">
                  <c:v>Jan</c:v>
                </c:pt>
                <c:pt idx="61">
                  <c:v>Feb</c:v>
                </c:pt>
                <c:pt idx="62">
                  <c:v>March</c:v>
                </c:pt>
                <c:pt idx="63">
                  <c:v>April</c:v>
                </c:pt>
                <c:pt idx="64">
                  <c:v>May</c:v>
                </c:pt>
                <c:pt idx="65">
                  <c:v>June</c:v>
                </c:pt>
                <c:pt idx="66">
                  <c:v>July</c:v>
                </c:pt>
                <c:pt idx="67">
                  <c:v>August</c:v>
                </c:pt>
                <c:pt idx="68">
                  <c:v>Sept</c:v>
                </c:pt>
                <c:pt idx="69">
                  <c:v>Oct</c:v>
                </c:pt>
                <c:pt idx="70">
                  <c:v>Nov</c:v>
                </c:pt>
                <c:pt idx="71">
                  <c:v>Dec.2011</c:v>
                </c:pt>
                <c:pt idx="72">
                  <c:v>Jan</c:v>
                </c:pt>
                <c:pt idx="73">
                  <c:v>Feb</c:v>
                </c:pt>
                <c:pt idx="74">
                  <c:v>March</c:v>
                </c:pt>
                <c:pt idx="75">
                  <c:v>April</c:v>
                </c:pt>
                <c:pt idx="76">
                  <c:v>May</c:v>
                </c:pt>
                <c:pt idx="77">
                  <c:v>June</c:v>
                </c:pt>
                <c:pt idx="78">
                  <c:v>July</c:v>
                </c:pt>
                <c:pt idx="79">
                  <c:v>August</c:v>
                </c:pt>
                <c:pt idx="80">
                  <c:v>Sept</c:v>
                </c:pt>
                <c:pt idx="81">
                  <c:v>Oct</c:v>
                </c:pt>
                <c:pt idx="82">
                  <c:v>Nov</c:v>
                </c:pt>
                <c:pt idx="83">
                  <c:v>Dec.2012</c:v>
                </c:pt>
                <c:pt idx="84">
                  <c:v>Jan</c:v>
                </c:pt>
                <c:pt idx="85">
                  <c:v>Feb</c:v>
                </c:pt>
                <c:pt idx="86">
                  <c:v>March</c:v>
                </c:pt>
                <c:pt idx="87">
                  <c:v>April</c:v>
                </c:pt>
                <c:pt idx="88">
                  <c:v>May</c:v>
                </c:pt>
                <c:pt idx="89">
                  <c:v>June</c:v>
                </c:pt>
                <c:pt idx="90">
                  <c:v>July</c:v>
                </c:pt>
                <c:pt idx="91">
                  <c:v>August</c:v>
                </c:pt>
                <c:pt idx="92">
                  <c:v>Sept</c:v>
                </c:pt>
                <c:pt idx="93">
                  <c:v>Oct</c:v>
                </c:pt>
                <c:pt idx="94">
                  <c:v>Nov</c:v>
                </c:pt>
                <c:pt idx="95">
                  <c:v>Dec.2013</c:v>
                </c:pt>
                <c:pt idx="96">
                  <c:v>Jan</c:v>
                </c:pt>
                <c:pt idx="97">
                  <c:v>Feb</c:v>
                </c:pt>
                <c:pt idx="98">
                  <c:v>March</c:v>
                </c:pt>
                <c:pt idx="99">
                  <c:v>April</c:v>
                </c:pt>
                <c:pt idx="100">
                  <c:v>May</c:v>
                </c:pt>
                <c:pt idx="101">
                  <c:v>June</c:v>
                </c:pt>
                <c:pt idx="102">
                  <c:v>July</c:v>
                </c:pt>
                <c:pt idx="103">
                  <c:v>August</c:v>
                </c:pt>
                <c:pt idx="104">
                  <c:v>Sept</c:v>
                </c:pt>
                <c:pt idx="105">
                  <c:v>Oct</c:v>
                </c:pt>
                <c:pt idx="106">
                  <c:v>Nov</c:v>
                </c:pt>
                <c:pt idx="107">
                  <c:v>Dec.2014</c:v>
                </c:pt>
                <c:pt idx="108">
                  <c:v>Jan</c:v>
                </c:pt>
                <c:pt idx="109">
                  <c:v>Feb</c:v>
                </c:pt>
                <c:pt idx="110">
                  <c:v>March</c:v>
                </c:pt>
                <c:pt idx="111">
                  <c:v>April</c:v>
                </c:pt>
                <c:pt idx="112">
                  <c:v>May</c:v>
                </c:pt>
                <c:pt idx="113">
                  <c:v>June</c:v>
                </c:pt>
                <c:pt idx="114">
                  <c:v>July</c:v>
                </c:pt>
                <c:pt idx="115">
                  <c:v>August</c:v>
                </c:pt>
                <c:pt idx="116">
                  <c:v>Sept</c:v>
                </c:pt>
                <c:pt idx="117">
                  <c:v>Oct</c:v>
                </c:pt>
                <c:pt idx="118">
                  <c:v>Nov</c:v>
                </c:pt>
                <c:pt idx="119">
                  <c:v>Dec.2015</c:v>
                </c:pt>
                <c:pt idx="120">
                  <c:v>Jan</c:v>
                </c:pt>
                <c:pt idx="121">
                  <c:v>Feb</c:v>
                </c:pt>
                <c:pt idx="122">
                  <c:v>March</c:v>
                </c:pt>
                <c:pt idx="123">
                  <c:v>April</c:v>
                </c:pt>
                <c:pt idx="124">
                  <c:v>May</c:v>
                </c:pt>
                <c:pt idx="125">
                  <c:v>June</c:v>
                </c:pt>
                <c:pt idx="126">
                  <c:v>July</c:v>
                </c:pt>
                <c:pt idx="127">
                  <c:v>August</c:v>
                </c:pt>
                <c:pt idx="128">
                  <c:v>Sept</c:v>
                </c:pt>
                <c:pt idx="129">
                  <c:v>Oct</c:v>
                </c:pt>
                <c:pt idx="130">
                  <c:v>Nov</c:v>
                </c:pt>
                <c:pt idx="131">
                  <c:v>Dec.2016</c:v>
                </c:pt>
                <c:pt idx="132">
                  <c:v>Jan</c:v>
                </c:pt>
                <c:pt idx="133">
                  <c:v>Feb</c:v>
                </c:pt>
                <c:pt idx="134">
                  <c:v>March</c:v>
                </c:pt>
                <c:pt idx="135">
                  <c:v>April</c:v>
                </c:pt>
                <c:pt idx="136">
                  <c:v>May</c:v>
                </c:pt>
                <c:pt idx="137">
                  <c:v>June</c:v>
                </c:pt>
                <c:pt idx="138">
                  <c:v>July</c:v>
                </c:pt>
                <c:pt idx="139">
                  <c:v>August</c:v>
                </c:pt>
                <c:pt idx="140">
                  <c:v>Sept</c:v>
                </c:pt>
                <c:pt idx="141">
                  <c:v>Oct</c:v>
                </c:pt>
                <c:pt idx="142">
                  <c:v>Nov</c:v>
                </c:pt>
                <c:pt idx="143">
                  <c:v>Dec.2017</c:v>
                </c:pt>
                <c:pt idx="144">
                  <c:v>Jan</c:v>
                </c:pt>
                <c:pt idx="145">
                  <c:v>Feb</c:v>
                </c:pt>
                <c:pt idx="146">
                  <c:v>March</c:v>
                </c:pt>
                <c:pt idx="147">
                  <c:v>April</c:v>
                </c:pt>
                <c:pt idx="148">
                  <c:v>May</c:v>
                </c:pt>
                <c:pt idx="149">
                  <c:v>June</c:v>
                </c:pt>
                <c:pt idx="150">
                  <c:v>July</c:v>
                </c:pt>
                <c:pt idx="151">
                  <c:v>August</c:v>
                </c:pt>
                <c:pt idx="152">
                  <c:v>Sept</c:v>
                </c:pt>
                <c:pt idx="153">
                  <c:v>Oct</c:v>
                </c:pt>
                <c:pt idx="154">
                  <c:v>Nov</c:v>
                </c:pt>
                <c:pt idx="155">
                  <c:v>Dec.2018</c:v>
                </c:pt>
                <c:pt idx="156">
                  <c:v>Jan</c:v>
                </c:pt>
                <c:pt idx="157">
                  <c:v>Feb</c:v>
                </c:pt>
                <c:pt idx="158">
                  <c:v>March</c:v>
                </c:pt>
                <c:pt idx="159">
                  <c:v>April</c:v>
                </c:pt>
                <c:pt idx="160">
                  <c:v>May</c:v>
                </c:pt>
                <c:pt idx="161">
                  <c:v>June</c:v>
                </c:pt>
                <c:pt idx="162">
                  <c:v>July</c:v>
                </c:pt>
                <c:pt idx="163">
                  <c:v>August</c:v>
                </c:pt>
                <c:pt idx="164">
                  <c:v>Sept</c:v>
                </c:pt>
                <c:pt idx="165">
                  <c:v>Oct</c:v>
                </c:pt>
                <c:pt idx="166">
                  <c:v>Nov</c:v>
                </c:pt>
                <c:pt idx="167">
                  <c:v>Dec.2019</c:v>
                </c:pt>
                <c:pt idx="168">
                  <c:v>Jan</c:v>
                </c:pt>
                <c:pt idx="169">
                  <c:v>Feb</c:v>
                </c:pt>
                <c:pt idx="170">
                  <c:v>March</c:v>
                </c:pt>
                <c:pt idx="171">
                  <c:v>April</c:v>
                </c:pt>
                <c:pt idx="172">
                  <c:v>May</c:v>
                </c:pt>
                <c:pt idx="173">
                  <c:v>June</c:v>
                </c:pt>
                <c:pt idx="174">
                  <c:v>July</c:v>
                </c:pt>
                <c:pt idx="175">
                  <c:v>August</c:v>
                </c:pt>
                <c:pt idx="176">
                  <c:v>September</c:v>
                </c:pt>
                <c:pt idx="177">
                  <c:v>Oct</c:v>
                </c:pt>
                <c:pt idx="178">
                  <c:v>Nov</c:v>
                </c:pt>
                <c:pt idx="179">
                  <c:v>Dec.2020</c:v>
                </c:pt>
                <c:pt idx="180">
                  <c:v>Jan</c:v>
                </c:pt>
                <c:pt idx="181">
                  <c:v>Feb</c:v>
                </c:pt>
                <c:pt idx="182">
                  <c:v>March</c:v>
                </c:pt>
                <c:pt idx="183">
                  <c:v>April</c:v>
                </c:pt>
                <c:pt idx="184">
                  <c:v>May</c:v>
                </c:pt>
                <c:pt idx="185">
                  <c:v>June</c:v>
                </c:pt>
                <c:pt idx="186">
                  <c:v>July</c:v>
                </c:pt>
                <c:pt idx="187">
                  <c:v>August</c:v>
                </c:pt>
                <c:pt idx="188">
                  <c:v>September</c:v>
                </c:pt>
                <c:pt idx="189">
                  <c:v>Oct</c:v>
                </c:pt>
                <c:pt idx="190">
                  <c:v>Nov</c:v>
                </c:pt>
                <c:pt idx="191">
                  <c:v>Dec.2021</c:v>
                </c:pt>
                <c:pt idx="192">
                  <c:v>Jan</c:v>
                </c:pt>
                <c:pt idx="193">
                  <c:v>Feb</c:v>
                </c:pt>
                <c:pt idx="194">
                  <c:v>March</c:v>
                </c:pt>
                <c:pt idx="195">
                  <c:v>April</c:v>
                </c:pt>
                <c:pt idx="196">
                  <c:v>May</c:v>
                </c:pt>
                <c:pt idx="197">
                  <c:v>June</c:v>
                </c:pt>
                <c:pt idx="198">
                  <c:v>July</c:v>
                </c:pt>
                <c:pt idx="199">
                  <c:v>August</c:v>
                </c:pt>
                <c:pt idx="200">
                  <c:v>September</c:v>
                </c:pt>
                <c:pt idx="201">
                  <c:v>Oct</c:v>
                </c:pt>
                <c:pt idx="202">
                  <c:v>Nov</c:v>
                </c:pt>
                <c:pt idx="203">
                  <c:v>Dec.2022</c:v>
                </c:pt>
                <c:pt idx="204">
                  <c:v>Jan</c:v>
                </c:pt>
                <c:pt idx="205">
                  <c:v>Feb</c:v>
                </c:pt>
                <c:pt idx="206">
                  <c:v>March </c:v>
                </c:pt>
                <c:pt idx="207">
                  <c:v>April</c:v>
                </c:pt>
                <c:pt idx="208">
                  <c:v>May</c:v>
                </c:pt>
                <c:pt idx="209">
                  <c:v>June</c:v>
                </c:pt>
                <c:pt idx="210">
                  <c:v>July</c:v>
                </c:pt>
                <c:pt idx="211">
                  <c:v>August</c:v>
                </c:pt>
                <c:pt idx="212">
                  <c:v>September</c:v>
                </c:pt>
                <c:pt idx="213">
                  <c:v>Oct</c:v>
                </c:pt>
                <c:pt idx="214">
                  <c:v>Nov</c:v>
                </c:pt>
                <c:pt idx="215">
                  <c:v>Dec.2023</c:v>
                </c:pt>
                <c:pt idx="216">
                  <c:v>Jan</c:v>
                </c:pt>
                <c:pt idx="217">
                  <c:v>Feb</c:v>
                </c:pt>
                <c:pt idx="218">
                  <c:v>March</c:v>
                </c:pt>
                <c:pt idx="219">
                  <c:v>April</c:v>
                </c:pt>
                <c:pt idx="220">
                  <c:v>May</c:v>
                </c:pt>
                <c:pt idx="221">
                  <c:v>June</c:v>
                </c:pt>
                <c:pt idx="222">
                  <c:v>July</c:v>
                </c:pt>
                <c:pt idx="223">
                  <c:v>August</c:v>
                </c:pt>
                <c:pt idx="224">
                  <c:v>September</c:v>
                </c:pt>
                <c:pt idx="225">
                  <c:v>Oct</c:v>
                </c:pt>
                <c:pt idx="226">
                  <c:v>Nov</c:v>
                </c:pt>
                <c:pt idx="227">
                  <c:v>Dec.2024</c:v>
                </c:pt>
                <c:pt idx="228">
                  <c:v>Jan</c:v>
                </c:pt>
                <c:pt idx="229">
                  <c:v>Feb</c:v>
                </c:pt>
                <c:pt idx="230">
                  <c:v>March</c:v>
                </c:pt>
                <c:pt idx="231">
                  <c:v>April</c:v>
                </c:pt>
                <c:pt idx="232">
                  <c:v>May</c:v>
                </c:pt>
                <c:pt idx="233">
                  <c:v>June</c:v>
                </c:pt>
                <c:pt idx="234">
                  <c:v>July</c:v>
                </c:pt>
                <c:pt idx="235">
                  <c:v>August</c:v>
                </c:pt>
                <c:pt idx="236">
                  <c:v>September</c:v>
                </c:pt>
                <c:pt idx="237">
                  <c:v>Oct</c:v>
                </c:pt>
                <c:pt idx="238">
                  <c:v>Nov</c:v>
                </c:pt>
                <c:pt idx="239">
                  <c:v>Dec.2025</c:v>
                </c:pt>
                <c:pt idx="240">
                  <c:v>Jan.2026</c:v>
                </c:pt>
              </c:strCache>
            </c:strRef>
          </c:cat>
          <c:val>
            <c:numRef>
              <c:f>'New Orleans-Jefferson-St.Tamman'!$B$2:$B$243</c:f>
              <c:numCache>
                <c:formatCode>0.0</c:formatCode>
                <c:ptCount val="242"/>
                <c:pt idx="0" formatCode="0">
                  <c:v>100</c:v>
                </c:pt>
                <c:pt idx="1">
                  <c:v>62.119235562941419</c:v>
                </c:pt>
                <c:pt idx="2">
                  <c:v>57.182384711258841</c:v>
                </c:pt>
                <c:pt idx="3">
                  <c:v>61.244287494806812</c:v>
                </c:pt>
                <c:pt idx="4">
                  <c:v>61.707935189031993</c:v>
                </c:pt>
                <c:pt idx="5">
                  <c:v>62.464894058994602</c:v>
                </c:pt>
                <c:pt idx="6">
                  <c:v>63.673036975488159</c:v>
                </c:pt>
                <c:pt idx="7">
                  <c:v>62.352721229746578</c:v>
                </c:pt>
                <c:pt idx="8">
                  <c:v>63.294142085583715</c:v>
                </c:pt>
                <c:pt idx="9">
                  <c:v>64.390943082675534</c:v>
                </c:pt>
                <c:pt idx="10">
                  <c:v>66.427087660988775</c:v>
                </c:pt>
                <c:pt idx="11">
                  <c:v>67.356044869131708</c:v>
                </c:pt>
                <c:pt idx="12">
                  <c:v>68.492314083921883</c:v>
                </c:pt>
                <c:pt idx="13">
                  <c:v>65.920648109680101</c:v>
                </c:pt>
                <c:pt idx="14">
                  <c:v>67.004985459077687</c:v>
                </c:pt>
                <c:pt idx="15">
                  <c:v>68.630245118404659</c:v>
                </c:pt>
                <c:pt idx="16">
                  <c:v>68.094308267552975</c:v>
                </c:pt>
                <c:pt idx="17">
                  <c:v>68.081844619858742</c:v>
                </c:pt>
                <c:pt idx="18">
                  <c:v>68.634399667636075</c:v>
                </c:pt>
                <c:pt idx="19">
                  <c:v>67.761944329040304</c:v>
                </c:pt>
                <c:pt idx="20">
                  <c:v>68.811798919817207</c:v>
                </c:pt>
                <c:pt idx="21">
                  <c:v>69.024511840465308</c:v>
                </c:pt>
                <c:pt idx="22">
                  <c:v>70.030743664312425</c:v>
                </c:pt>
                <c:pt idx="23">
                  <c:v>71.084752804320743</c:v>
                </c:pt>
                <c:pt idx="24">
                  <c:v>71.429580390527633</c:v>
                </c:pt>
                <c:pt idx="25">
                  <c:v>69.683007893643548</c:v>
                </c:pt>
                <c:pt idx="26">
                  <c:v>71.018695471541349</c:v>
                </c:pt>
                <c:pt idx="27">
                  <c:v>71.489821354383054</c:v>
                </c:pt>
                <c:pt idx="28">
                  <c:v>71.884918986289975</c:v>
                </c:pt>
                <c:pt idx="29">
                  <c:v>72.024096385542165</c:v>
                </c:pt>
                <c:pt idx="30">
                  <c:v>71.955961778147085</c:v>
                </c:pt>
                <c:pt idx="31">
                  <c:v>70.442044038221852</c:v>
                </c:pt>
                <c:pt idx="32">
                  <c:v>72.022434565849608</c:v>
                </c:pt>
                <c:pt idx="33">
                  <c:v>70.888242625675119</c:v>
                </c:pt>
                <c:pt idx="34">
                  <c:v>72.085999169090158</c:v>
                </c:pt>
                <c:pt idx="35">
                  <c:v>72.164935604486914</c:v>
                </c:pt>
                <c:pt idx="36">
                  <c:v>72.137931034482762</c:v>
                </c:pt>
                <c:pt idx="37">
                  <c:v>69.625259659326971</c:v>
                </c:pt>
                <c:pt idx="38">
                  <c:v>70.30162027420026</c:v>
                </c:pt>
                <c:pt idx="39">
                  <c:v>70.273784794349808</c:v>
                </c:pt>
                <c:pt idx="40">
                  <c:v>70.437474034067307</c:v>
                </c:pt>
                <c:pt idx="41">
                  <c:v>70.280432073120068</c:v>
                </c:pt>
                <c:pt idx="42">
                  <c:v>70.122974657249699</c:v>
                </c:pt>
                <c:pt idx="43">
                  <c:v>69.048192771084345</c:v>
                </c:pt>
                <c:pt idx="44">
                  <c:v>69.498545907769</c:v>
                </c:pt>
                <c:pt idx="45">
                  <c:v>69.124221022019114</c:v>
                </c:pt>
                <c:pt idx="46">
                  <c:v>70.296634815122559</c:v>
                </c:pt>
                <c:pt idx="47">
                  <c:v>70.405484004985468</c:v>
                </c:pt>
                <c:pt idx="48">
                  <c:v>70.395513086830093</c:v>
                </c:pt>
                <c:pt idx="49">
                  <c:v>70.270876609887836</c:v>
                </c:pt>
                <c:pt idx="50">
                  <c:v>70.685916078105521</c:v>
                </c:pt>
                <c:pt idx="51">
                  <c:v>71.273784794349822</c:v>
                </c:pt>
                <c:pt idx="52">
                  <c:v>71.583298712089743</c:v>
                </c:pt>
                <c:pt idx="53">
                  <c:v>71.32820938928127</c:v>
                </c:pt>
                <c:pt idx="54">
                  <c:v>70.747403406730371</c:v>
                </c:pt>
                <c:pt idx="55">
                  <c:v>69.80016618196926</c:v>
                </c:pt>
                <c:pt idx="56">
                  <c:v>69.556709597008719</c:v>
                </c:pt>
                <c:pt idx="57">
                  <c:v>70.30078936435396</c:v>
                </c:pt>
                <c:pt idx="58">
                  <c:v>70.774407976734537</c:v>
                </c:pt>
                <c:pt idx="59">
                  <c:v>71.298712089738274</c:v>
                </c:pt>
                <c:pt idx="60">
                  <c:v>71.618612380556712</c:v>
                </c:pt>
                <c:pt idx="61">
                  <c:v>70.586622351474858</c:v>
                </c:pt>
                <c:pt idx="62">
                  <c:v>71.39717490652265</c:v>
                </c:pt>
                <c:pt idx="63">
                  <c:v>71.894474449522235</c:v>
                </c:pt>
                <c:pt idx="64">
                  <c:v>72.366015787287083</c:v>
                </c:pt>
                <c:pt idx="65">
                  <c:v>71.972995429995848</c:v>
                </c:pt>
                <c:pt idx="66">
                  <c:v>71.312006647278764</c:v>
                </c:pt>
                <c:pt idx="67">
                  <c:v>71.356044869131694</c:v>
                </c:pt>
                <c:pt idx="68">
                  <c:v>72.086414624013301</c:v>
                </c:pt>
                <c:pt idx="69">
                  <c:v>72.644370585791435</c:v>
                </c:pt>
                <c:pt idx="70">
                  <c:v>73.108849189862909</c:v>
                </c:pt>
                <c:pt idx="71">
                  <c:v>73.914831740756142</c:v>
                </c:pt>
                <c:pt idx="72">
                  <c:v>74.157872870793511</c:v>
                </c:pt>
                <c:pt idx="73">
                  <c:v>70.586622351474858</c:v>
                </c:pt>
                <c:pt idx="74">
                  <c:v>71.39717490652265</c:v>
                </c:pt>
                <c:pt idx="75">
                  <c:v>71.894474449522235</c:v>
                </c:pt>
                <c:pt idx="76">
                  <c:v>72.366015787287083</c:v>
                </c:pt>
                <c:pt idx="77">
                  <c:v>71.972995429995848</c:v>
                </c:pt>
                <c:pt idx="78">
                  <c:v>71.312006647278764</c:v>
                </c:pt>
                <c:pt idx="79">
                  <c:v>71.356044869131694</c:v>
                </c:pt>
                <c:pt idx="80">
                  <c:v>72.086414624013301</c:v>
                </c:pt>
                <c:pt idx="81">
                  <c:v>72.644370585791435</c:v>
                </c:pt>
                <c:pt idx="82">
                  <c:v>73.108849189862909</c:v>
                </c:pt>
                <c:pt idx="83">
                  <c:v>73.914831740756142</c:v>
                </c:pt>
                <c:pt idx="84">
                  <c:v>74.157872870793511</c:v>
                </c:pt>
                <c:pt idx="85">
                  <c:v>73.965517241379303</c:v>
                </c:pt>
                <c:pt idx="86">
                  <c:v>74.618196925633569</c:v>
                </c:pt>
                <c:pt idx="87">
                  <c:v>74.448691316992111</c:v>
                </c:pt>
                <c:pt idx="88">
                  <c:v>74.92521811383466</c:v>
                </c:pt>
                <c:pt idx="89">
                  <c:v>74.619858745326141</c:v>
                </c:pt>
                <c:pt idx="90">
                  <c:v>73.602825093477364</c:v>
                </c:pt>
                <c:pt idx="91">
                  <c:v>72.615704196094725</c:v>
                </c:pt>
                <c:pt idx="92">
                  <c:v>74.726630660573321</c:v>
                </c:pt>
                <c:pt idx="93">
                  <c:v>74.337764852513516</c:v>
                </c:pt>
                <c:pt idx="94">
                  <c:v>76.112588284171167</c:v>
                </c:pt>
                <c:pt idx="95">
                  <c:v>77.492314083921897</c:v>
                </c:pt>
                <c:pt idx="96">
                  <c:v>77.35687577897798</c:v>
                </c:pt>
                <c:pt idx="97">
                  <c:v>75.970502700457004</c:v>
                </c:pt>
                <c:pt idx="98">
                  <c:v>77.471125882841719</c:v>
                </c:pt>
                <c:pt idx="99">
                  <c:v>77.636892397174918</c:v>
                </c:pt>
                <c:pt idx="100">
                  <c:v>77.839218944744502</c:v>
                </c:pt>
                <c:pt idx="101">
                  <c:v>77.934358122143749</c:v>
                </c:pt>
                <c:pt idx="102">
                  <c:v>77.553385957623604</c:v>
                </c:pt>
                <c:pt idx="103">
                  <c:v>77.254258412962201</c:v>
                </c:pt>
                <c:pt idx="104">
                  <c:v>77.764437058579148</c:v>
                </c:pt>
                <c:pt idx="105">
                  <c:v>77.447029497299553</c:v>
                </c:pt>
                <c:pt idx="106">
                  <c:v>78.39634399667635</c:v>
                </c:pt>
                <c:pt idx="107">
                  <c:v>80.016618196925634</c:v>
                </c:pt>
                <c:pt idx="108">
                  <c:v>79.518072289156621</c:v>
                </c:pt>
                <c:pt idx="109">
                  <c:v>77.56543415039468</c:v>
                </c:pt>
                <c:pt idx="110">
                  <c:v>78.520980473618621</c:v>
                </c:pt>
                <c:pt idx="111">
                  <c:v>78.645616950560864</c:v>
                </c:pt>
                <c:pt idx="112">
                  <c:v>79.767345243041134</c:v>
                </c:pt>
                <c:pt idx="113">
                  <c:v>80.016618196925634</c:v>
                </c:pt>
                <c:pt idx="114">
                  <c:v>79.518072289156621</c:v>
                </c:pt>
                <c:pt idx="115">
                  <c:v>79.227253842958035</c:v>
                </c:pt>
                <c:pt idx="116">
                  <c:v>79.019526381387621</c:v>
                </c:pt>
                <c:pt idx="117">
                  <c:v>78.894889904445378</c:v>
                </c:pt>
                <c:pt idx="118">
                  <c:v>80.93061902783549</c:v>
                </c:pt>
                <c:pt idx="119">
                  <c:v>81.013710012463648</c:v>
                </c:pt>
                <c:pt idx="120">
                  <c:v>81.636892397174904</c:v>
                </c:pt>
                <c:pt idx="121">
                  <c:v>79.885334441213132</c:v>
                </c:pt>
                <c:pt idx="122">
                  <c:v>80.540091400083099</c:v>
                </c:pt>
                <c:pt idx="123">
                  <c:v>80.710012463647701</c:v>
                </c:pt>
                <c:pt idx="124">
                  <c:v>80.571250519318653</c:v>
                </c:pt>
                <c:pt idx="125">
                  <c:v>81.32820938928127</c:v>
                </c:pt>
                <c:pt idx="126">
                  <c:v>79.734524304113009</c:v>
                </c:pt>
                <c:pt idx="127">
                  <c:v>78.853344412131293</c:v>
                </c:pt>
                <c:pt idx="128">
                  <c:v>79.310344827586206</c:v>
                </c:pt>
                <c:pt idx="129">
                  <c:v>80.05816368923972</c:v>
                </c:pt>
                <c:pt idx="130">
                  <c:v>81.221437474034076</c:v>
                </c:pt>
                <c:pt idx="131">
                  <c:v>81.844619858745332</c:v>
                </c:pt>
                <c:pt idx="132">
                  <c:v>80.764437058579148</c:v>
                </c:pt>
                <c:pt idx="133">
                  <c:v>78.188616535105936</c:v>
                </c:pt>
                <c:pt idx="134">
                  <c:v>79.891981719983391</c:v>
                </c:pt>
                <c:pt idx="135">
                  <c:v>79.351890319900292</c:v>
                </c:pt>
                <c:pt idx="136">
                  <c:v>81.262982966348147</c:v>
                </c:pt>
                <c:pt idx="137">
                  <c:v>81.886165351059418</c:v>
                </c:pt>
                <c:pt idx="138">
                  <c:v>79.642708766098878</c:v>
                </c:pt>
                <c:pt idx="139">
                  <c:v>78.728707935189036</c:v>
                </c:pt>
                <c:pt idx="140">
                  <c:v>79.061071873701721</c:v>
                </c:pt>
                <c:pt idx="141">
                  <c:v>80.141254673867891</c:v>
                </c:pt>
                <c:pt idx="142">
                  <c:v>81.304528458662233</c:v>
                </c:pt>
                <c:pt idx="143">
                  <c:v>81.803074366431247</c:v>
                </c:pt>
                <c:pt idx="144">
                  <c:v>81.470710427918576</c:v>
                </c:pt>
                <c:pt idx="145">
                  <c:v>79.725799750727049</c:v>
                </c:pt>
                <c:pt idx="146">
                  <c:v>80.348982135438305</c:v>
                </c:pt>
                <c:pt idx="147">
                  <c:v>80.805982550893233</c:v>
                </c:pt>
                <c:pt idx="148">
                  <c:v>82.176983797258004</c:v>
                </c:pt>
                <c:pt idx="149">
                  <c:v>81.92771084337349</c:v>
                </c:pt>
                <c:pt idx="150">
                  <c:v>80.05816368923972</c:v>
                </c:pt>
                <c:pt idx="151">
                  <c:v>79.601163273784792</c:v>
                </c:pt>
                <c:pt idx="152">
                  <c:v>80.265891150810134</c:v>
                </c:pt>
                <c:pt idx="153">
                  <c:v>81.055255504777733</c:v>
                </c:pt>
                <c:pt idx="154">
                  <c:v>82.966348151225588</c:v>
                </c:pt>
                <c:pt idx="155">
                  <c:v>83.672621520565031</c:v>
                </c:pt>
                <c:pt idx="156">
                  <c:v>82.633984212712932</c:v>
                </c:pt>
                <c:pt idx="157">
                  <c:v>81.92771084337349</c:v>
                </c:pt>
                <c:pt idx="158">
                  <c:v>83.090984628167845</c:v>
                </c:pt>
                <c:pt idx="159">
                  <c:v>82.176983797258004</c:v>
                </c:pt>
                <c:pt idx="160">
                  <c:v>84.461985874532616</c:v>
                </c:pt>
                <c:pt idx="161">
                  <c:v>84.461985874532616</c:v>
                </c:pt>
                <c:pt idx="162">
                  <c:v>82.633984212712932</c:v>
                </c:pt>
                <c:pt idx="163">
                  <c:v>80.847528043207319</c:v>
                </c:pt>
                <c:pt idx="164">
                  <c:v>82.260074781886175</c:v>
                </c:pt>
                <c:pt idx="165">
                  <c:v>82.758620689655174</c:v>
                </c:pt>
                <c:pt idx="166">
                  <c:v>84.461985874532616</c:v>
                </c:pt>
                <c:pt idx="167">
                  <c:v>85.251350228500215</c:v>
                </c:pt>
                <c:pt idx="168">
                  <c:v>84.461985874532616</c:v>
                </c:pt>
                <c:pt idx="169">
                  <c:v>84.295803905276273</c:v>
                </c:pt>
                <c:pt idx="170">
                  <c:v>84.71125882841713</c:v>
                </c:pt>
                <c:pt idx="171">
                  <c:v>81.92771084337349</c:v>
                </c:pt>
                <c:pt idx="172">
                  <c:v>64.437058579144164</c:v>
                </c:pt>
                <c:pt idx="173">
                  <c:v>65.226422933111763</c:v>
                </c:pt>
                <c:pt idx="174">
                  <c:v>66.348151225592019</c:v>
                </c:pt>
                <c:pt idx="175">
                  <c:v>65.060240963855421</c:v>
                </c:pt>
                <c:pt idx="176">
                  <c:v>66.722060656418776</c:v>
                </c:pt>
                <c:pt idx="177">
                  <c:v>66.181969256335691</c:v>
                </c:pt>
                <c:pt idx="178">
                  <c:v>69.505608641462416</c:v>
                </c:pt>
                <c:pt idx="179">
                  <c:v>70.793518903199001</c:v>
                </c:pt>
                <c:pt idx="180">
                  <c:v>70.378063980058172</c:v>
                </c:pt>
                <c:pt idx="181">
                  <c:v>69.090153718321574</c:v>
                </c:pt>
                <c:pt idx="182">
                  <c:v>69.67179061071873</c:v>
                </c:pt>
                <c:pt idx="183">
                  <c:v>69.796427087661002</c:v>
                </c:pt>
                <c:pt idx="184">
                  <c:v>71.915247195679271</c:v>
                </c:pt>
                <c:pt idx="185">
                  <c:v>72.70461154964687</c:v>
                </c:pt>
                <c:pt idx="186">
                  <c:v>72.164520149563771</c:v>
                </c:pt>
                <c:pt idx="187">
                  <c:v>72.995429995845456</c:v>
                </c:pt>
                <c:pt idx="188">
                  <c:v>74.158703780639797</c:v>
                </c:pt>
                <c:pt idx="189">
                  <c:v>67.885334441213132</c:v>
                </c:pt>
                <c:pt idx="190">
                  <c:v>73.618612380556712</c:v>
                </c:pt>
                <c:pt idx="191">
                  <c:v>75.737432488574996</c:v>
                </c:pt>
                <c:pt idx="192">
                  <c:v>76.319069380972167</c:v>
                </c:pt>
                <c:pt idx="193">
                  <c:v>73.577066888242626</c:v>
                </c:pt>
                <c:pt idx="194">
                  <c:v>74.864977149979225</c:v>
                </c:pt>
                <c:pt idx="195">
                  <c:v>74.823431657665139</c:v>
                </c:pt>
                <c:pt idx="196">
                  <c:v>76.651433319484838</c:v>
                </c:pt>
                <c:pt idx="197">
                  <c:v>76.900706273369352</c:v>
                </c:pt>
                <c:pt idx="198">
                  <c:v>75.072704611549639</c:v>
                </c:pt>
                <c:pt idx="199">
                  <c:v>75.488159534690482</c:v>
                </c:pt>
                <c:pt idx="200">
                  <c:v>75.862068965517238</c:v>
                </c:pt>
                <c:pt idx="201">
                  <c:v>76.402160365600338</c:v>
                </c:pt>
                <c:pt idx="202">
                  <c:v>77.274615704196108</c:v>
                </c:pt>
                <c:pt idx="203">
                  <c:v>77.980889073535522</c:v>
                </c:pt>
                <c:pt idx="204">
                  <c:v>77.993684683007928</c:v>
                </c:pt>
                <c:pt idx="205">
                  <c:v>76.942251765683423</c:v>
                </c:pt>
                <c:pt idx="206">
                  <c:v>77.897798088907351</c:v>
                </c:pt>
                <c:pt idx="207">
                  <c:v>77.648525135022865</c:v>
                </c:pt>
                <c:pt idx="208">
                  <c:v>78.645616950560864</c:v>
                </c:pt>
                <c:pt idx="209">
                  <c:v>78.93643539675945</c:v>
                </c:pt>
                <c:pt idx="210">
                  <c:v>77.108433734939766</c:v>
                </c:pt>
                <c:pt idx="211">
                  <c:v>75.612796011632739</c:v>
                </c:pt>
                <c:pt idx="212">
                  <c:v>76.942251765683423</c:v>
                </c:pt>
                <c:pt idx="213">
                  <c:v>76.81761528874118</c:v>
                </c:pt>
                <c:pt idx="214">
                  <c:v>77.523888658080594</c:v>
                </c:pt>
                <c:pt idx="215">
                  <c:v>78.604071458246779</c:v>
                </c:pt>
                <c:pt idx="216">
                  <c:v>78.687162442874964</c:v>
                </c:pt>
                <c:pt idx="217">
                  <c:v>77.06688824262568</c:v>
                </c:pt>
                <c:pt idx="218">
                  <c:v>77.482343165766522</c:v>
                </c:pt>
                <c:pt idx="219">
                  <c:v>77.726438259417634</c:v>
                </c:pt>
                <c:pt idx="220">
                  <c:v>78.562525965932693</c:v>
                </c:pt>
                <c:pt idx="221">
                  <c:v>79.019526381387621</c:v>
                </c:pt>
                <c:pt idx="222">
                  <c:v>76.235978396343995</c:v>
                </c:pt>
                <c:pt idx="223">
                  <c:v>75.602334681444972</c:v>
                </c:pt>
                <c:pt idx="224">
                  <c:v>75.727657063075611</c:v>
                </c:pt>
                <c:pt idx="225">
                  <c:v>75.527141252466564</c:v>
                </c:pt>
                <c:pt idx="226">
                  <c:v>77.757879645492338</c:v>
                </c:pt>
                <c:pt idx="227">
                  <c:v>78.894889904445378</c:v>
                </c:pt>
                <c:pt idx="228">
                  <c:v>78.313253012048207</c:v>
                </c:pt>
                <c:pt idx="229">
                  <c:v>77.856252596593279</c:v>
                </c:pt>
                <c:pt idx="230">
                  <c:v>79.55961778147072</c:v>
                </c:pt>
                <c:pt idx="231">
                  <c:v>77.980889073535522</c:v>
                </c:pt>
                <c:pt idx="232">
                  <c:v>79.227253842958035</c:v>
                </c:pt>
                <c:pt idx="233">
                  <c:v>79.228719058250036</c:v>
                </c:pt>
                <c:pt idx="234">
                  <c:v>78.547159872601554</c:v>
                </c:pt>
                <c:pt idx="235">
                  <c:v>77.756161282509368</c:v>
                </c:pt>
                <c:pt idx="236">
                  <c:v>77.998300259991694</c:v>
                </c:pt>
                <c:pt idx="237">
                  <c:v>78.361508726215206</c:v>
                </c:pt>
                <c:pt idx="238">
                  <c:v>79.824659341919414</c:v>
                </c:pt>
                <c:pt idx="239">
                  <c:v>80.041986281429175</c:v>
                </c:pt>
                <c:pt idx="240">
                  <c:v>79.148531085666818</c:v>
                </c:pt>
                <c:pt idx="241">
                  <c:v>77.897798088907351</c:v>
                </c:pt>
              </c:numCache>
            </c:numRef>
          </c:val>
          <c:smooth val="0"/>
          <c:extLst>
            <c:ext xmlns:c16="http://schemas.microsoft.com/office/drawing/2014/chart" uri="{C3380CC4-5D6E-409C-BE32-E72D297353CC}">
              <c16:uniqueId val="{00000000-7D81-4BE2-94B3-658F90BD4BFF}"/>
            </c:ext>
          </c:extLst>
        </c:ser>
        <c:ser>
          <c:idx val="1"/>
          <c:order val="1"/>
          <c:tx>
            <c:strRef>
              <c:f>'New Orleans-Jefferson-St.Tamman'!$C$1</c:f>
              <c:strCache>
                <c:ptCount val="1"/>
                <c:pt idx="0">
                  <c:v>Jefferson</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strRef>
              <c:f>'New Orleans-Jefferson-St.Tamman'!$A$3:$A$243</c:f>
              <c:strCache>
                <c:ptCount val="241"/>
                <c:pt idx="0">
                  <c:v>Dec. 2005</c:v>
                </c:pt>
                <c:pt idx="1">
                  <c:v>Jan. 2006</c:v>
                </c:pt>
                <c:pt idx="2">
                  <c:v>Mar</c:v>
                </c:pt>
                <c:pt idx="3">
                  <c:v>Apr</c:v>
                </c:pt>
                <c:pt idx="4">
                  <c:v>May</c:v>
                </c:pt>
                <c:pt idx="5">
                  <c:v>Jun</c:v>
                </c:pt>
                <c:pt idx="6">
                  <c:v>Jul</c:v>
                </c:pt>
                <c:pt idx="7">
                  <c:v>Aug</c:v>
                </c:pt>
                <c:pt idx="8">
                  <c:v>Sep</c:v>
                </c:pt>
                <c:pt idx="9">
                  <c:v>Oct</c:v>
                </c:pt>
                <c:pt idx="10">
                  <c:v>Nov</c:v>
                </c:pt>
                <c:pt idx="11">
                  <c:v>Dec. 2006</c:v>
                </c:pt>
                <c:pt idx="12">
                  <c:v>Jan</c:v>
                </c:pt>
                <c:pt idx="13">
                  <c:v>Feb</c:v>
                </c:pt>
                <c:pt idx="14">
                  <c:v>March</c:v>
                </c:pt>
                <c:pt idx="15">
                  <c:v>April</c:v>
                </c:pt>
                <c:pt idx="16">
                  <c:v>May</c:v>
                </c:pt>
                <c:pt idx="17">
                  <c:v>June</c:v>
                </c:pt>
                <c:pt idx="18">
                  <c:v>July</c:v>
                </c:pt>
                <c:pt idx="19">
                  <c:v>Aug</c:v>
                </c:pt>
                <c:pt idx="20">
                  <c:v>Sep</c:v>
                </c:pt>
                <c:pt idx="21">
                  <c:v>Oct</c:v>
                </c:pt>
                <c:pt idx="22">
                  <c:v>Nov</c:v>
                </c:pt>
                <c:pt idx="23">
                  <c:v>Dec. 2007</c:v>
                </c:pt>
                <c:pt idx="24">
                  <c:v>Jan</c:v>
                </c:pt>
                <c:pt idx="25">
                  <c:v>Feb</c:v>
                </c:pt>
                <c:pt idx="26">
                  <c:v>March</c:v>
                </c:pt>
                <c:pt idx="27">
                  <c:v>April</c:v>
                </c:pt>
                <c:pt idx="28">
                  <c:v>May</c:v>
                </c:pt>
                <c:pt idx="29">
                  <c:v>June</c:v>
                </c:pt>
                <c:pt idx="30">
                  <c:v>July</c:v>
                </c:pt>
                <c:pt idx="31">
                  <c:v>Aug</c:v>
                </c:pt>
                <c:pt idx="32">
                  <c:v>Sep</c:v>
                </c:pt>
                <c:pt idx="33">
                  <c:v>Oct</c:v>
                </c:pt>
                <c:pt idx="34">
                  <c:v>Nov</c:v>
                </c:pt>
                <c:pt idx="35">
                  <c:v>Dec. 2008</c:v>
                </c:pt>
                <c:pt idx="36">
                  <c:v>Jan</c:v>
                </c:pt>
                <c:pt idx="37">
                  <c:v>Feb</c:v>
                </c:pt>
                <c:pt idx="38">
                  <c:v>March</c:v>
                </c:pt>
                <c:pt idx="39">
                  <c:v>April</c:v>
                </c:pt>
                <c:pt idx="40">
                  <c:v>May</c:v>
                </c:pt>
                <c:pt idx="41">
                  <c:v>June</c:v>
                </c:pt>
                <c:pt idx="42">
                  <c:v>July</c:v>
                </c:pt>
                <c:pt idx="43">
                  <c:v>Aug</c:v>
                </c:pt>
                <c:pt idx="44">
                  <c:v>Sept</c:v>
                </c:pt>
                <c:pt idx="45">
                  <c:v>Oct</c:v>
                </c:pt>
                <c:pt idx="46">
                  <c:v>Nov</c:v>
                </c:pt>
                <c:pt idx="47">
                  <c:v>Dec. 2009</c:v>
                </c:pt>
                <c:pt idx="48">
                  <c:v>Jan</c:v>
                </c:pt>
                <c:pt idx="49">
                  <c:v>Feb</c:v>
                </c:pt>
                <c:pt idx="50">
                  <c:v>March</c:v>
                </c:pt>
                <c:pt idx="51">
                  <c:v>April</c:v>
                </c:pt>
                <c:pt idx="52">
                  <c:v>May</c:v>
                </c:pt>
                <c:pt idx="53">
                  <c:v>June</c:v>
                </c:pt>
                <c:pt idx="54">
                  <c:v>July </c:v>
                </c:pt>
                <c:pt idx="55">
                  <c:v>August</c:v>
                </c:pt>
                <c:pt idx="56">
                  <c:v>Sept</c:v>
                </c:pt>
                <c:pt idx="57">
                  <c:v>Oct</c:v>
                </c:pt>
                <c:pt idx="58">
                  <c:v>Nov</c:v>
                </c:pt>
                <c:pt idx="59">
                  <c:v>Dec.2010</c:v>
                </c:pt>
                <c:pt idx="60">
                  <c:v>Jan</c:v>
                </c:pt>
                <c:pt idx="61">
                  <c:v>Feb</c:v>
                </c:pt>
                <c:pt idx="62">
                  <c:v>March</c:v>
                </c:pt>
                <c:pt idx="63">
                  <c:v>April</c:v>
                </c:pt>
                <c:pt idx="64">
                  <c:v>May</c:v>
                </c:pt>
                <c:pt idx="65">
                  <c:v>June</c:v>
                </c:pt>
                <c:pt idx="66">
                  <c:v>July</c:v>
                </c:pt>
                <c:pt idx="67">
                  <c:v>August</c:v>
                </c:pt>
                <c:pt idx="68">
                  <c:v>Sept</c:v>
                </c:pt>
                <c:pt idx="69">
                  <c:v>Oct</c:v>
                </c:pt>
                <c:pt idx="70">
                  <c:v>Nov</c:v>
                </c:pt>
                <c:pt idx="71">
                  <c:v>Dec.2011</c:v>
                </c:pt>
                <c:pt idx="72">
                  <c:v>Jan</c:v>
                </c:pt>
                <c:pt idx="73">
                  <c:v>Feb</c:v>
                </c:pt>
                <c:pt idx="74">
                  <c:v>March</c:v>
                </c:pt>
                <c:pt idx="75">
                  <c:v>April</c:v>
                </c:pt>
                <c:pt idx="76">
                  <c:v>May</c:v>
                </c:pt>
                <c:pt idx="77">
                  <c:v>June</c:v>
                </c:pt>
                <c:pt idx="78">
                  <c:v>July</c:v>
                </c:pt>
                <c:pt idx="79">
                  <c:v>August</c:v>
                </c:pt>
                <c:pt idx="80">
                  <c:v>Sept</c:v>
                </c:pt>
                <c:pt idx="81">
                  <c:v>Oct</c:v>
                </c:pt>
                <c:pt idx="82">
                  <c:v>Nov</c:v>
                </c:pt>
                <c:pt idx="83">
                  <c:v>Dec.2012</c:v>
                </c:pt>
                <c:pt idx="84">
                  <c:v>Jan</c:v>
                </c:pt>
                <c:pt idx="85">
                  <c:v>Feb</c:v>
                </c:pt>
                <c:pt idx="86">
                  <c:v>March</c:v>
                </c:pt>
                <c:pt idx="87">
                  <c:v>April</c:v>
                </c:pt>
                <c:pt idx="88">
                  <c:v>May</c:v>
                </c:pt>
                <c:pt idx="89">
                  <c:v>June</c:v>
                </c:pt>
                <c:pt idx="90">
                  <c:v>July</c:v>
                </c:pt>
                <c:pt idx="91">
                  <c:v>August</c:v>
                </c:pt>
                <c:pt idx="92">
                  <c:v>Sept</c:v>
                </c:pt>
                <c:pt idx="93">
                  <c:v>Oct</c:v>
                </c:pt>
                <c:pt idx="94">
                  <c:v>Nov</c:v>
                </c:pt>
                <c:pt idx="95">
                  <c:v>Dec.2013</c:v>
                </c:pt>
                <c:pt idx="96">
                  <c:v>Jan</c:v>
                </c:pt>
                <c:pt idx="97">
                  <c:v>Feb</c:v>
                </c:pt>
                <c:pt idx="98">
                  <c:v>March</c:v>
                </c:pt>
                <c:pt idx="99">
                  <c:v>April</c:v>
                </c:pt>
                <c:pt idx="100">
                  <c:v>May</c:v>
                </c:pt>
                <c:pt idx="101">
                  <c:v>June</c:v>
                </c:pt>
                <c:pt idx="102">
                  <c:v>July</c:v>
                </c:pt>
                <c:pt idx="103">
                  <c:v>August</c:v>
                </c:pt>
                <c:pt idx="104">
                  <c:v>Sept</c:v>
                </c:pt>
                <c:pt idx="105">
                  <c:v>Oct</c:v>
                </c:pt>
                <c:pt idx="106">
                  <c:v>Nov</c:v>
                </c:pt>
                <c:pt idx="107">
                  <c:v>Dec.2014</c:v>
                </c:pt>
                <c:pt idx="108">
                  <c:v>Jan</c:v>
                </c:pt>
                <c:pt idx="109">
                  <c:v>Feb</c:v>
                </c:pt>
                <c:pt idx="110">
                  <c:v>March</c:v>
                </c:pt>
                <c:pt idx="111">
                  <c:v>April</c:v>
                </c:pt>
                <c:pt idx="112">
                  <c:v>May</c:v>
                </c:pt>
                <c:pt idx="113">
                  <c:v>June</c:v>
                </c:pt>
                <c:pt idx="114">
                  <c:v>July</c:v>
                </c:pt>
                <c:pt idx="115">
                  <c:v>August</c:v>
                </c:pt>
                <c:pt idx="116">
                  <c:v>Sept</c:v>
                </c:pt>
                <c:pt idx="117">
                  <c:v>Oct</c:v>
                </c:pt>
                <c:pt idx="118">
                  <c:v>Nov</c:v>
                </c:pt>
                <c:pt idx="119">
                  <c:v>Dec.2015</c:v>
                </c:pt>
                <c:pt idx="120">
                  <c:v>Jan</c:v>
                </c:pt>
                <c:pt idx="121">
                  <c:v>Feb</c:v>
                </c:pt>
                <c:pt idx="122">
                  <c:v>March</c:v>
                </c:pt>
                <c:pt idx="123">
                  <c:v>April</c:v>
                </c:pt>
                <c:pt idx="124">
                  <c:v>May</c:v>
                </c:pt>
                <c:pt idx="125">
                  <c:v>June</c:v>
                </c:pt>
                <c:pt idx="126">
                  <c:v>July</c:v>
                </c:pt>
                <c:pt idx="127">
                  <c:v>August</c:v>
                </c:pt>
                <c:pt idx="128">
                  <c:v>Sept</c:v>
                </c:pt>
                <c:pt idx="129">
                  <c:v>Oct</c:v>
                </c:pt>
                <c:pt idx="130">
                  <c:v>Nov</c:v>
                </c:pt>
                <c:pt idx="131">
                  <c:v>Dec.2016</c:v>
                </c:pt>
                <c:pt idx="132">
                  <c:v>Jan</c:v>
                </c:pt>
                <c:pt idx="133">
                  <c:v>Feb</c:v>
                </c:pt>
                <c:pt idx="134">
                  <c:v>March</c:v>
                </c:pt>
                <c:pt idx="135">
                  <c:v>April</c:v>
                </c:pt>
                <c:pt idx="136">
                  <c:v>May</c:v>
                </c:pt>
                <c:pt idx="137">
                  <c:v>June</c:v>
                </c:pt>
                <c:pt idx="138">
                  <c:v>July</c:v>
                </c:pt>
                <c:pt idx="139">
                  <c:v>August</c:v>
                </c:pt>
                <c:pt idx="140">
                  <c:v>Sept</c:v>
                </c:pt>
                <c:pt idx="141">
                  <c:v>Oct</c:v>
                </c:pt>
                <c:pt idx="142">
                  <c:v>Nov</c:v>
                </c:pt>
                <c:pt idx="143">
                  <c:v>Dec.2017</c:v>
                </c:pt>
                <c:pt idx="144">
                  <c:v>Jan</c:v>
                </c:pt>
                <c:pt idx="145">
                  <c:v>Feb</c:v>
                </c:pt>
                <c:pt idx="146">
                  <c:v>March</c:v>
                </c:pt>
                <c:pt idx="147">
                  <c:v>April</c:v>
                </c:pt>
                <c:pt idx="148">
                  <c:v>May</c:v>
                </c:pt>
                <c:pt idx="149">
                  <c:v>June</c:v>
                </c:pt>
                <c:pt idx="150">
                  <c:v>July</c:v>
                </c:pt>
                <c:pt idx="151">
                  <c:v>August</c:v>
                </c:pt>
                <c:pt idx="152">
                  <c:v>Sept</c:v>
                </c:pt>
                <c:pt idx="153">
                  <c:v>Oct</c:v>
                </c:pt>
                <c:pt idx="154">
                  <c:v>Nov</c:v>
                </c:pt>
                <c:pt idx="155">
                  <c:v>Dec.2018</c:v>
                </c:pt>
                <c:pt idx="156">
                  <c:v>Jan</c:v>
                </c:pt>
                <c:pt idx="157">
                  <c:v>Feb</c:v>
                </c:pt>
                <c:pt idx="158">
                  <c:v>March</c:v>
                </c:pt>
                <c:pt idx="159">
                  <c:v>April</c:v>
                </c:pt>
                <c:pt idx="160">
                  <c:v>May</c:v>
                </c:pt>
                <c:pt idx="161">
                  <c:v>June</c:v>
                </c:pt>
                <c:pt idx="162">
                  <c:v>July</c:v>
                </c:pt>
                <c:pt idx="163">
                  <c:v>August</c:v>
                </c:pt>
                <c:pt idx="164">
                  <c:v>Sept</c:v>
                </c:pt>
                <c:pt idx="165">
                  <c:v>Oct</c:v>
                </c:pt>
                <c:pt idx="166">
                  <c:v>Nov</c:v>
                </c:pt>
                <c:pt idx="167">
                  <c:v>Dec.2019</c:v>
                </c:pt>
                <c:pt idx="168">
                  <c:v>Jan</c:v>
                </c:pt>
                <c:pt idx="169">
                  <c:v>Feb</c:v>
                </c:pt>
                <c:pt idx="170">
                  <c:v>March</c:v>
                </c:pt>
                <c:pt idx="171">
                  <c:v>April</c:v>
                </c:pt>
                <c:pt idx="172">
                  <c:v>May</c:v>
                </c:pt>
                <c:pt idx="173">
                  <c:v>June</c:v>
                </c:pt>
                <c:pt idx="174">
                  <c:v>July</c:v>
                </c:pt>
                <c:pt idx="175">
                  <c:v>August</c:v>
                </c:pt>
                <c:pt idx="176">
                  <c:v>September</c:v>
                </c:pt>
                <c:pt idx="177">
                  <c:v>Oct</c:v>
                </c:pt>
                <c:pt idx="178">
                  <c:v>Nov</c:v>
                </c:pt>
                <c:pt idx="179">
                  <c:v>Dec.2020</c:v>
                </c:pt>
                <c:pt idx="180">
                  <c:v>Jan</c:v>
                </c:pt>
                <c:pt idx="181">
                  <c:v>Feb</c:v>
                </c:pt>
                <c:pt idx="182">
                  <c:v>March</c:v>
                </c:pt>
                <c:pt idx="183">
                  <c:v>April</c:v>
                </c:pt>
                <c:pt idx="184">
                  <c:v>May</c:v>
                </c:pt>
                <c:pt idx="185">
                  <c:v>June</c:v>
                </c:pt>
                <c:pt idx="186">
                  <c:v>July</c:v>
                </c:pt>
                <c:pt idx="187">
                  <c:v>August</c:v>
                </c:pt>
                <c:pt idx="188">
                  <c:v>September</c:v>
                </c:pt>
                <c:pt idx="189">
                  <c:v>Oct</c:v>
                </c:pt>
                <c:pt idx="190">
                  <c:v>Nov</c:v>
                </c:pt>
                <c:pt idx="191">
                  <c:v>Dec.2021</c:v>
                </c:pt>
                <c:pt idx="192">
                  <c:v>Jan</c:v>
                </c:pt>
                <c:pt idx="193">
                  <c:v>Feb</c:v>
                </c:pt>
                <c:pt idx="194">
                  <c:v>March</c:v>
                </c:pt>
                <c:pt idx="195">
                  <c:v>April</c:v>
                </c:pt>
                <c:pt idx="196">
                  <c:v>May</c:v>
                </c:pt>
                <c:pt idx="197">
                  <c:v>June</c:v>
                </c:pt>
                <c:pt idx="198">
                  <c:v>July</c:v>
                </c:pt>
                <c:pt idx="199">
                  <c:v>August</c:v>
                </c:pt>
                <c:pt idx="200">
                  <c:v>September</c:v>
                </c:pt>
                <c:pt idx="201">
                  <c:v>Oct</c:v>
                </c:pt>
                <c:pt idx="202">
                  <c:v>Nov</c:v>
                </c:pt>
                <c:pt idx="203">
                  <c:v>Dec.2022</c:v>
                </c:pt>
                <c:pt idx="204">
                  <c:v>Jan</c:v>
                </c:pt>
                <c:pt idx="205">
                  <c:v>Feb</c:v>
                </c:pt>
                <c:pt idx="206">
                  <c:v>March </c:v>
                </c:pt>
                <c:pt idx="207">
                  <c:v>April</c:v>
                </c:pt>
                <c:pt idx="208">
                  <c:v>May</c:v>
                </c:pt>
                <c:pt idx="209">
                  <c:v>June</c:v>
                </c:pt>
                <c:pt idx="210">
                  <c:v>July</c:v>
                </c:pt>
                <c:pt idx="211">
                  <c:v>August</c:v>
                </c:pt>
                <c:pt idx="212">
                  <c:v>September</c:v>
                </c:pt>
                <c:pt idx="213">
                  <c:v>Oct</c:v>
                </c:pt>
                <c:pt idx="214">
                  <c:v>Nov</c:v>
                </c:pt>
                <c:pt idx="215">
                  <c:v>Dec.2023</c:v>
                </c:pt>
                <c:pt idx="216">
                  <c:v>Jan</c:v>
                </c:pt>
                <c:pt idx="217">
                  <c:v>Feb</c:v>
                </c:pt>
                <c:pt idx="218">
                  <c:v>March</c:v>
                </c:pt>
                <c:pt idx="219">
                  <c:v>April</c:v>
                </c:pt>
                <c:pt idx="220">
                  <c:v>May</c:v>
                </c:pt>
                <c:pt idx="221">
                  <c:v>June</c:v>
                </c:pt>
                <c:pt idx="222">
                  <c:v>July</c:v>
                </c:pt>
                <c:pt idx="223">
                  <c:v>August</c:v>
                </c:pt>
                <c:pt idx="224">
                  <c:v>September</c:v>
                </c:pt>
                <c:pt idx="225">
                  <c:v>Oct</c:v>
                </c:pt>
                <c:pt idx="226">
                  <c:v>Nov</c:v>
                </c:pt>
                <c:pt idx="227">
                  <c:v>Dec.2024</c:v>
                </c:pt>
                <c:pt idx="228">
                  <c:v>Jan</c:v>
                </c:pt>
                <c:pt idx="229">
                  <c:v>Feb</c:v>
                </c:pt>
                <c:pt idx="230">
                  <c:v>March</c:v>
                </c:pt>
                <c:pt idx="231">
                  <c:v>April</c:v>
                </c:pt>
                <c:pt idx="232">
                  <c:v>May</c:v>
                </c:pt>
                <c:pt idx="233">
                  <c:v>June</c:v>
                </c:pt>
                <c:pt idx="234">
                  <c:v>July</c:v>
                </c:pt>
                <c:pt idx="235">
                  <c:v>August</c:v>
                </c:pt>
                <c:pt idx="236">
                  <c:v>September</c:v>
                </c:pt>
                <c:pt idx="237">
                  <c:v>Oct</c:v>
                </c:pt>
                <c:pt idx="238">
                  <c:v>Nov</c:v>
                </c:pt>
                <c:pt idx="239">
                  <c:v>Dec.2025</c:v>
                </c:pt>
                <c:pt idx="240">
                  <c:v>Jan.2026</c:v>
                </c:pt>
              </c:strCache>
            </c:strRef>
          </c:cat>
          <c:val>
            <c:numRef>
              <c:f>'New Orleans-Jefferson-St.Tamman'!$C$2:$C$243</c:f>
              <c:numCache>
                <c:formatCode>0.0</c:formatCode>
                <c:ptCount val="242"/>
                <c:pt idx="0">
                  <c:v>100.01586560895942</c:v>
                </c:pt>
                <c:pt idx="1">
                  <c:v>83.764349043397104</c:v>
                </c:pt>
                <c:pt idx="2">
                  <c:v>82.27904806346244</c:v>
                </c:pt>
                <c:pt idx="3">
                  <c:v>86.416238917405494</c:v>
                </c:pt>
                <c:pt idx="4">
                  <c:v>87.369108726084917</c:v>
                </c:pt>
                <c:pt idx="5">
                  <c:v>88.471301913205778</c:v>
                </c:pt>
                <c:pt idx="6">
                  <c:v>90.124591693887069</c:v>
                </c:pt>
                <c:pt idx="7">
                  <c:v>90.447036864209053</c:v>
                </c:pt>
                <c:pt idx="8">
                  <c:v>90.499300046663549</c:v>
                </c:pt>
                <c:pt idx="9">
                  <c:v>90.382174521698545</c:v>
                </c:pt>
                <c:pt idx="10">
                  <c:v>90.895940270648609</c:v>
                </c:pt>
                <c:pt idx="11">
                  <c:v>92.508632757816144</c:v>
                </c:pt>
                <c:pt idx="12">
                  <c:v>92.504433037797469</c:v>
                </c:pt>
                <c:pt idx="13">
                  <c:v>91.300046663555761</c:v>
                </c:pt>
                <c:pt idx="14">
                  <c:v>91.647223518432099</c:v>
                </c:pt>
                <c:pt idx="15">
                  <c:v>92.323378441437228</c:v>
                </c:pt>
                <c:pt idx="16">
                  <c:v>91.666822211852534</c:v>
                </c:pt>
                <c:pt idx="17">
                  <c:v>92.466635557629488</c:v>
                </c:pt>
                <c:pt idx="18">
                  <c:v>92.884741017265497</c:v>
                </c:pt>
                <c:pt idx="19">
                  <c:v>91.735884274381704</c:v>
                </c:pt>
                <c:pt idx="20">
                  <c:v>91.845543630424629</c:v>
                </c:pt>
                <c:pt idx="21">
                  <c:v>91.764815678954719</c:v>
                </c:pt>
                <c:pt idx="22">
                  <c:v>92.876808212785818</c:v>
                </c:pt>
                <c:pt idx="23">
                  <c:v>93.747083527764815</c:v>
                </c:pt>
                <c:pt idx="24">
                  <c:v>94.680354643023804</c:v>
                </c:pt>
                <c:pt idx="25">
                  <c:v>92.420905272981784</c:v>
                </c:pt>
                <c:pt idx="26">
                  <c:v>92.463369108726084</c:v>
                </c:pt>
                <c:pt idx="27">
                  <c:v>92.888474101726544</c:v>
                </c:pt>
                <c:pt idx="28">
                  <c:v>93.146990200653292</c:v>
                </c:pt>
                <c:pt idx="29">
                  <c:v>93.315912272515149</c:v>
                </c:pt>
                <c:pt idx="30">
                  <c:v>93.785347643490425</c:v>
                </c:pt>
                <c:pt idx="31">
                  <c:v>92.865608959402707</c:v>
                </c:pt>
                <c:pt idx="32">
                  <c:v>93.219785347643494</c:v>
                </c:pt>
                <c:pt idx="33">
                  <c:v>90.996266915538953</c:v>
                </c:pt>
                <c:pt idx="34">
                  <c:v>92.603359776014941</c:v>
                </c:pt>
                <c:pt idx="35">
                  <c:v>93.117592160522619</c:v>
                </c:pt>
                <c:pt idx="36">
                  <c:v>93.567428838077447</c:v>
                </c:pt>
                <c:pt idx="37">
                  <c:v>91.03826411572561</c:v>
                </c:pt>
                <c:pt idx="38">
                  <c:v>91.20298646756882</c:v>
                </c:pt>
                <c:pt idx="39">
                  <c:v>91.150723285114339</c:v>
                </c:pt>
                <c:pt idx="40">
                  <c:v>90.838077461502564</c:v>
                </c:pt>
                <c:pt idx="41">
                  <c:v>91.039664022398497</c:v>
                </c:pt>
                <c:pt idx="42">
                  <c:v>91.168922071861871</c:v>
                </c:pt>
                <c:pt idx="43">
                  <c:v>90.842743817078855</c:v>
                </c:pt>
                <c:pt idx="44">
                  <c:v>90.405506299580026</c:v>
                </c:pt>
                <c:pt idx="45">
                  <c:v>89.912739150723269</c:v>
                </c:pt>
                <c:pt idx="46">
                  <c:v>89.973868408772745</c:v>
                </c:pt>
                <c:pt idx="47">
                  <c:v>90.506299580027999</c:v>
                </c:pt>
                <c:pt idx="48">
                  <c:v>90.767615492300507</c:v>
                </c:pt>
                <c:pt idx="49">
                  <c:v>88.27204853009799</c:v>
                </c:pt>
                <c:pt idx="50">
                  <c:v>88.4507699486701</c:v>
                </c:pt>
                <c:pt idx="51">
                  <c:v>89.332711152589823</c:v>
                </c:pt>
                <c:pt idx="52">
                  <c:v>89.776481567895459</c:v>
                </c:pt>
                <c:pt idx="53">
                  <c:v>90.305179654689681</c:v>
                </c:pt>
                <c:pt idx="54">
                  <c:v>90.872608492767142</c:v>
                </c:pt>
                <c:pt idx="55">
                  <c:v>90.203453103126463</c:v>
                </c:pt>
                <c:pt idx="56">
                  <c:v>89.92580494633691</c:v>
                </c:pt>
                <c:pt idx="57">
                  <c:v>89.728884741017254</c:v>
                </c:pt>
                <c:pt idx="58">
                  <c:v>90.287447503499763</c:v>
                </c:pt>
                <c:pt idx="59">
                  <c:v>91.003733084461018</c:v>
                </c:pt>
                <c:pt idx="60">
                  <c:v>91.400373308446106</c:v>
                </c:pt>
                <c:pt idx="61">
                  <c:v>88.985067662155842</c:v>
                </c:pt>
                <c:pt idx="62">
                  <c:v>89.44190387307512</c:v>
                </c:pt>
                <c:pt idx="63">
                  <c:v>89.426971535230976</c:v>
                </c:pt>
                <c:pt idx="64">
                  <c:v>89.783947736817552</c:v>
                </c:pt>
                <c:pt idx="65">
                  <c:v>89.992067195520292</c:v>
                </c:pt>
                <c:pt idx="66">
                  <c:v>89.98833411105926</c:v>
                </c:pt>
                <c:pt idx="67">
                  <c:v>89.292580494633683</c:v>
                </c:pt>
                <c:pt idx="68">
                  <c:v>89.240317312179172</c:v>
                </c:pt>
                <c:pt idx="69">
                  <c:v>89.35324311712553</c:v>
                </c:pt>
                <c:pt idx="70">
                  <c:v>89.517032197853467</c:v>
                </c:pt>
                <c:pt idx="71">
                  <c:v>90.204386374241707</c:v>
                </c:pt>
                <c:pt idx="72">
                  <c:v>90.561362575828269</c:v>
                </c:pt>
                <c:pt idx="73">
                  <c:v>88.778348110125989</c:v>
                </c:pt>
                <c:pt idx="74">
                  <c:v>89.434437704153041</c:v>
                </c:pt>
                <c:pt idx="75">
                  <c:v>89.637424171721875</c:v>
                </c:pt>
                <c:pt idx="76">
                  <c:v>89.864675688287448</c:v>
                </c:pt>
                <c:pt idx="77">
                  <c:v>90.197853476434915</c:v>
                </c:pt>
                <c:pt idx="78">
                  <c:v>90.185254316378902</c:v>
                </c:pt>
                <c:pt idx="79">
                  <c:v>89.624358376108248</c:v>
                </c:pt>
                <c:pt idx="80">
                  <c:v>89.398040130657947</c:v>
                </c:pt>
                <c:pt idx="81">
                  <c:v>88.46570228651423</c:v>
                </c:pt>
                <c:pt idx="82">
                  <c:v>89.665422305179646</c:v>
                </c:pt>
                <c:pt idx="83">
                  <c:v>90.696686887540821</c:v>
                </c:pt>
                <c:pt idx="84">
                  <c:v>91.214652356509561</c:v>
                </c:pt>
                <c:pt idx="85">
                  <c:v>88.863275781614547</c:v>
                </c:pt>
                <c:pt idx="86">
                  <c:v>89.828744750349969</c:v>
                </c:pt>
                <c:pt idx="87">
                  <c:v>89.531964535697611</c:v>
                </c:pt>
                <c:pt idx="88">
                  <c:v>89.54456369575361</c:v>
                </c:pt>
                <c:pt idx="89">
                  <c:v>89.958469435370972</c:v>
                </c:pt>
                <c:pt idx="90">
                  <c:v>90.728418105459639</c:v>
                </c:pt>
                <c:pt idx="91">
                  <c:v>90.160522631824534</c:v>
                </c:pt>
                <c:pt idx="92">
                  <c:v>90.347643490433967</c:v>
                </c:pt>
                <c:pt idx="93">
                  <c:v>89.662155856276243</c:v>
                </c:pt>
                <c:pt idx="94">
                  <c:v>89.354176388240774</c:v>
                </c:pt>
                <c:pt idx="95">
                  <c:v>89.92627158189454</c:v>
                </c:pt>
                <c:pt idx="96">
                  <c:v>90.263182454503038</c:v>
                </c:pt>
                <c:pt idx="97">
                  <c:v>88.480167988800744</c:v>
                </c:pt>
                <c:pt idx="98">
                  <c:v>88.750816612225861</c:v>
                </c:pt>
                <c:pt idx="99">
                  <c:v>89.46570228651423</c:v>
                </c:pt>
                <c:pt idx="100">
                  <c:v>90.079328044797009</c:v>
                </c:pt>
                <c:pt idx="101">
                  <c:v>90.541763882407835</c:v>
                </c:pt>
                <c:pt idx="102">
                  <c:v>91.066728884741011</c:v>
                </c:pt>
                <c:pt idx="103">
                  <c:v>89.985067662155842</c:v>
                </c:pt>
                <c:pt idx="104">
                  <c:v>89.976668222118519</c:v>
                </c:pt>
                <c:pt idx="105">
                  <c:v>89.29864675688286</c:v>
                </c:pt>
                <c:pt idx="106">
                  <c:v>90.200653289780689</c:v>
                </c:pt>
                <c:pt idx="107">
                  <c:v>90.947270181987861</c:v>
                </c:pt>
                <c:pt idx="108">
                  <c:v>90.947270181987861</c:v>
                </c:pt>
                <c:pt idx="109">
                  <c:v>89.827344843677082</c:v>
                </c:pt>
                <c:pt idx="110">
                  <c:v>89.967335510965938</c:v>
                </c:pt>
                <c:pt idx="111">
                  <c:v>90.667288847410177</c:v>
                </c:pt>
                <c:pt idx="112">
                  <c:v>90.71395240317311</c:v>
                </c:pt>
                <c:pt idx="113">
                  <c:v>90.71395240317311</c:v>
                </c:pt>
                <c:pt idx="114">
                  <c:v>90.667288847410177</c:v>
                </c:pt>
                <c:pt idx="115">
                  <c:v>89.640690620625278</c:v>
                </c:pt>
                <c:pt idx="116">
                  <c:v>89.780681287914135</c:v>
                </c:pt>
                <c:pt idx="117">
                  <c:v>89.127391507232844</c:v>
                </c:pt>
                <c:pt idx="118">
                  <c:v>90.900606626224928</c:v>
                </c:pt>
                <c:pt idx="119">
                  <c:v>91.040597293513756</c:v>
                </c:pt>
                <c:pt idx="120">
                  <c:v>91.413905739617348</c:v>
                </c:pt>
                <c:pt idx="121">
                  <c:v>89.967335510965938</c:v>
                </c:pt>
                <c:pt idx="122">
                  <c:v>89.080727951469896</c:v>
                </c:pt>
                <c:pt idx="123">
                  <c:v>89.547363509099384</c:v>
                </c:pt>
                <c:pt idx="124">
                  <c:v>90.573961735884268</c:v>
                </c:pt>
                <c:pt idx="125">
                  <c:v>90.573961735884268</c:v>
                </c:pt>
                <c:pt idx="126">
                  <c:v>90.620625291647215</c:v>
                </c:pt>
                <c:pt idx="127">
                  <c:v>90.200653289780689</c:v>
                </c:pt>
                <c:pt idx="128">
                  <c:v>90.29398040130657</c:v>
                </c:pt>
                <c:pt idx="129">
                  <c:v>90.10732617825478</c:v>
                </c:pt>
                <c:pt idx="130">
                  <c:v>90.060662622491833</c:v>
                </c:pt>
                <c:pt idx="131">
                  <c:v>90.807279514699019</c:v>
                </c:pt>
                <c:pt idx="132">
                  <c:v>90.71395240317311</c:v>
                </c:pt>
                <c:pt idx="133">
                  <c:v>89.127391507232844</c:v>
                </c:pt>
                <c:pt idx="134">
                  <c:v>89.034064395706963</c:v>
                </c:pt>
                <c:pt idx="135">
                  <c:v>88.894073728418093</c:v>
                </c:pt>
                <c:pt idx="136">
                  <c:v>88.940737284181054</c:v>
                </c:pt>
                <c:pt idx="137">
                  <c:v>89.407372841810542</c:v>
                </c:pt>
                <c:pt idx="138">
                  <c:v>89.920671955202977</c:v>
                </c:pt>
                <c:pt idx="139">
                  <c:v>88.800746616892212</c:v>
                </c:pt>
                <c:pt idx="140">
                  <c:v>89.034064395706963</c:v>
                </c:pt>
                <c:pt idx="141">
                  <c:v>88.380774615025658</c:v>
                </c:pt>
                <c:pt idx="142">
                  <c:v>88.800746616892212</c:v>
                </c:pt>
                <c:pt idx="143">
                  <c:v>89.547363509099384</c:v>
                </c:pt>
                <c:pt idx="144">
                  <c:v>89.547363509099384</c:v>
                </c:pt>
                <c:pt idx="145">
                  <c:v>87.680821278581419</c:v>
                </c:pt>
                <c:pt idx="146">
                  <c:v>87.540830611292577</c:v>
                </c:pt>
                <c:pt idx="147">
                  <c:v>87.867475501633237</c:v>
                </c:pt>
                <c:pt idx="148">
                  <c:v>88.054129724685012</c:v>
                </c:pt>
                <c:pt idx="149">
                  <c:v>88.334111059262725</c:v>
                </c:pt>
                <c:pt idx="150">
                  <c:v>88.567428838077461</c:v>
                </c:pt>
                <c:pt idx="151">
                  <c:v>87.960802613159117</c:v>
                </c:pt>
                <c:pt idx="152">
                  <c:v>87.727484834344367</c:v>
                </c:pt>
                <c:pt idx="153">
                  <c:v>87.820811945870275</c:v>
                </c:pt>
                <c:pt idx="154">
                  <c:v>88.258757423333634</c:v>
                </c:pt>
                <c:pt idx="155">
                  <c:v>88.342196928089606</c:v>
                </c:pt>
                <c:pt idx="156">
                  <c:v>88.307430467774623</c:v>
                </c:pt>
                <c:pt idx="157">
                  <c:v>88.007466168922065</c:v>
                </c:pt>
                <c:pt idx="158">
                  <c:v>88.240783947736816</c:v>
                </c:pt>
                <c:pt idx="159">
                  <c:v>87.820811945870275</c:v>
                </c:pt>
                <c:pt idx="160">
                  <c:v>88.380774615025658</c:v>
                </c:pt>
                <c:pt idx="161">
                  <c:v>88.474101726551552</c:v>
                </c:pt>
                <c:pt idx="162">
                  <c:v>88.847410172655145</c:v>
                </c:pt>
                <c:pt idx="163">
                  <c:v>87.960802613159117</c:v>
                </c:pt>
                <c:pt idx="164">
                  <c:v>88.240783947736816</c:v>
                </c:pt>
                <c:pt idx="165">
                  <c:v>87.765650434326446</c:v>
                </c:pt>
                <c:pt idx="166">
                  <c:v>88.707419505366303</c:v>
                </c:pt>
                <c:pt idx="167">
                  <c:v>89.874008399440029</c:v>
                </c:pt>
                <c:pt idx="168">
                  <c:v>89.734017732151187</c:v>
                </c:pt>
                <c:pt idx="169">
                  <c:v>89.174055062995791</c:v>
                </c:pt>
                <c:pt idx="170">
                  <c:v>89.174055062995791</c:v>
                </c:pt>
                <c:pt idx="171">
                  <c:v>87.91413905739617</c:v>
                </c:pt>
                <c:pt idx="172">
                  <c:v>74.615025664955667</c:v>
                </c:pt>
                <c:pt idx="173">
                  <c:v>76.014932337844144</c:v>
                </c:pt>
                <c:pt idx="174">
                  <c:v>79.001399906672887</c:v>
                </c:pt>
                <c:pt idx="175">
                  <c:v>79.468035464302375</c:v>
                </c:pt>
                <c:pt idx="176">
                  <c:v>80.82127858142789</c:v>
                </c:pt>
                <c:pt idx="177">
                  <c:v>80.354643023798403</c:v>
                </c:pt>
                <c:pt idx="178">
                  <c:v>83.247783481101251</c:v>
                </c:pt>
                <c:pt idx="179">
                  <c:v>83.807746150256648</c:v>
                </c:pt>
                <c:pt idx="180">
                  <c:v>84.181054596360241</c:v>
                </c:pt>
                <c:pt idx="181">
                  <c:v>82.827811479234711</c:v>
                </c:pt>
                <c:pt idx="182">
                  <c:v>83.107792813812409</c:v>
                </c:pt>
                <c:pt idx="183">
                  <c:v>83.434437704153055</c:v>
                </c:pt>
                <c:pt idx="184">
                  <c:v>83.667755482967792</c:v>
                </c:pt>
                <c:pt idx="185">
                  <c:v>84.087727484834332</c:v>
                </c:pt>
                <c:pt idx="186">
                  <c:v>84.274381707886135</c:v>
                </c:pt>
                <c:pt idx="187">
                  <c:v>84.78768082127857</c:v>
                </c:pt>
                <c:pt idx="188">
                  <c:v>84.461035930937939</c:v>
                </c:pt>
                <c:pt idx="189">
                  <c:v>78.068128791413898</c:v>
                </c:pt>
                <c:pt idx="190">
                  <c:v>83.807746150256648</c:v>
                </c:pt>
                <c:pt idx="191">
                  <c:v>84.601026598226781</c:v>
                </c:pt>
                <c:pt idx="192">
                  <c:v>84.834344377041532</c:v>
                </c:pt>
                <c:pt idx="193">
                  <c:v>82.967802146523567</c:v>
                </c:pt>
                <c:pt idx="194">
                  <c:v>83.901073261782543</c:v>
                </c:pt>
                <c:pt idx="195">
                  <c:v>83.387774148390093</c:v>
                </c:pt>
                <c:pt idx="196">
                  <c:v>84.087727484834332</c:v>
                </c:pt>
                <c:pt idx="197">
                  <c:v>84.12906794372374</c:v>
                </c:pt>
                <c:pt idx="198">
                  <c:v>84.021673193747077</c:v>
                </c:pt>
                <c:pt idx="199">
                  <c:v>85.114325711619216</c:v>
                </c:pt>
                <c:pt idx="200">
                  <c:v>85.160989267382163</c:v>
                </c:pt>
                <c:pt idx="201">
                  <c:v>85.067662155856269</c:v>
                </c:pt>
                <c:pt idx="202">
                  <c:v>85.860942603826402</c:v>
                </c:pt>
                <c:pt idx="203">
                  <c:v>86.1409239384041</c:v>
                </c:pt>
                <c:pt idx="204">
                  <c:v>86.1409239384041</c:v>
                </c:pt>
                <c:pt idx="205">
                  <c:v>85.30097993467102</c:v>
                </c:pt>
                <c:pt idx="206">
                  <c:v>85.347643490433967</c:v>
                </c:pt>
                <c:pt idx="207">
                  <c:v>85.394307046196914</c:v>
                </c:pt>
                <c:pt idx="208">
                  <c:v>85.160989267382163</c:v>
                </c:pt>
                <c:pt idx="209">
                  <c:v>85.487634157722809</c:v>
                </c:pt>
                <c:pt idx="210">
                  <c:v>85.814279048063455</c:v>
                </c:pt>
                <c:pt idx="211">
                  <c:v>84.554363042463834</c:v>
                </c:pt>
                <c:pt idx="212">
                  <c:v>84.507699486700886</c:v>
                </c:pt>
                <c:pt idx="213">
                  <c:v>84.087727484834332</c:v>
                </c:pt>
                <c:pt idx="214">
                  <c:v>85.020998600093321</c:v>
                </c:pt>
                <c:pt idx="215">
                  <c:v>85.347643490433967</c:v>
                </c:pt>
                <c:pt idx="216">
                  <c:v>85.30097993467102</c:v>
                </c:pt>
                <c:pt idx="217">
                  <c:v>85.394307046196914</c:v>
                </c:pt>
                <c:pt idx="218">
                  <c:v>85.020998600093321</c:v>
                </c:pt>
                <c:pt idx="219">
                  <c:v>85.020998600093321</c:v>
                </c:pt>
                <c:pt idx="220">
                  <c:v>85.627624825011665</c:v>
                </c:pt>
                <c:pt idx="221">
                  <c:v>85.860942603826402</c:v>
                </c:pt>
                <c:pt idx="222">
                  <c:v>86.047596826878205</c:v>
                </c:pt>
                <c:pt idx="223">
                  <c:v>85.833045355244039</c:v>
                </c:pt>
                <c:pt idx="224">
                  <c:v>85.870122682893523</c:v>
                </c:pt>
                <c:pt idx="225">
                  <c:v>85.81079895865436</c:v>
                </c:pt>
                <c:pt idx="226">
                  <c:v>86.47077539081522</c:v>
                </c:pt>
                <c:pt idx="227">
                  <c:v>86.782224943070887</c:v>
                </c:pt>
                <c:pt idx="228">
                  <c:v>86.611669235883255</c:v>
                </c:pt>
                <c:pt idx="229">
                  <c:v>86.946577265571619</c:v>
                </c:pt>
                <c:pt idx="230">
                  <c:v>87.228723127204844</c:v>
                </c:pt>
                <c:pt idx="231">
                  <c:v>87.192792986280892</c:v>
                </c:pt>
                <c:pt idx="232">
                  <c:v>86.607559496033588</c:v>
                </c:pt>
                <c:pt idx="233">
                  <c:v>86.654223051796535</c:v>
                </c:pt>
                <c:pt idx="234">
                  <c:v>86.46756882874476</c:v>
                </c:pt>
                <c:pt idx="235">
                  <c:v>86.065030302146525</c:v>
                </c:pt>
                <c:pt idx="236">
                  <c:v>86.127085375641613</c:v>
                </c:pt>
                <c:pt idx="237">
                  <c:v>86.328306112925802</c:v>
                </c:pt>
                <c:pt idx="238">
                  <c:v>86.698289127391504</c:v>
                </c:pt>
                <c:pt idx="239">
                  <c:v>86.759614531031261</c:v>
                </c:pt>
                <c:pt idx="240">
                  <c:v>86.507498982734475</c:v>
                </c:pt>
                <c:pt idx="241">
                  <c:v>85.954269715352311</c:v>
                </c:pt>
              </c:numCache>
            </c:numRef>
          </c:val>
          <c:smooth val="0"/>
          <c:extLst>
            <c:ext xmlns:c16="http://schemas.microsoft.com/office/drawing/2014/chart" uri="{C3380CC4-5D6E-409C-BE32-E72D297353CC}">
              <c16:uniqueId val="{00000001-7D81-4BE2-94B3-658F90BD4BFF}"/>
            </c:ext>
          </c:extLst>
        </c:ser>
        <c:ser>
          <c:idx val="2"/>
          <c:order val="2"/>
          <c:tx>
            <c:strRef>
              <c:f>'New Orleans-Jefferson-St.Tamman'!$D$1</c:f>
              <c:strCache>
                <c:ptCount val="1"/>
                <c:pt idx="0">
                  <c:v>St. Tammany</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f>'New Orleans-Jefferson-St.Tamman'!$A$3:$A$243</c:f>
              <c:strCache>
                <c:ptCount val="241"/>
                <c:pt idx="0">
                  <c:v>Dec. 2005</c:v>
                </c:pt>
                <c:pt idx="1">
                  <c:v>Jan. 2006</c:v>
                </c:pt>
                <c:pt idx="2">
                  <c:v>Mar</c:v>
                </c:pt>
                <c:pt idx="3">
                  <c:v>Apr</c:v>
                </c:pt>
                <c:pt idx="4">
                  <c:v>May</c:v>
                </c:pt>
                <c:pt idx="5">
                  <c:v>Jun</c:v>
                </c:pt>
                <c:pt idx="6">
                  <c:v>Jul</c:v>
                </c:pt>
                <c:pt idx="7">
                  <c:v>Aug</c:v>
                </c:pt>
                <c:pt idx="8">
                  <c:v>Sep</c:v>
                </c:pt>
                <c:pt idx="9">
                  <c:v>Oct</c:v>
                </c:pt>
                <c:pt idx="10">
                  <c:v>Nov</c:v>
                </c:pt>
                <c:pt idx="11">
                  <c:v>Dec. 2006</c:v>
                </c:pt>
                <c:pt idx="12">
                  <c:v>Jan</c:v>
                </c:pt>
                <c:pt idx="13">
                  <c:v>Feb</c:v>
                </c:pt>
                <c:pt idx="14">
                  <c:v>March</c:v>
                </c:pt>
                <c:pt idx="15">
                  <c:v>April</c:v>
                </c:pt>
                <c:pt idx="16">
                  <c:v>May</c:v>
                </c:pt>
                <c:pt idx="17">
                  <c:v>June</c:v>
                </c:pt>
                <c:pt idx="18">
                  <c:v>July</c:v>
                </c:pt>
                <c:pt idx="19">
                  <c:v>Aug</c:v>
                </c:pt>
                <c:pt idx="20">
                  <c:v>Sep</c:v>
                </c:pt>
                <c:pt idx="21">
                  <c:v>Oct</c:v>
                </c:pt>
                <c:pt idx="22">
                  <c:v>Nov</c:v>
                </c:pt>
                <c:pt idx="23">
                  <c:v>Dec. 2007</c:v>
                </c:pt>
                <c:pt idx="24">
                  <c:v>Jan</c:v>
                </c:pt>
                <c:pt idx="25">
                  <c:v>Feb</c:v>
                </c:pt>
                <c:pt idx="26">
                  <c:v>March</c:v>
                </c:pt>
                <c:pt idx="27">
                  <c:v>April</c:v>
                </c:pt>
                <c:pt idx="28">
                  <c:v>May</c:v>
                </c:pt>
                <c:pt idx="29">
                  <c:v>June</c:v>
                </c:pt>
                <c:pt idx="30">
                  <c:v>July</c:v>
                </c:pt>
                <c:pt idx="31">
                  <c:v>Aug</c:v>
                </c:pt>
                <c:pt idx="32">
                  <c:v>Sep</c:v>
                </c:pt>
                <c:pt idx="33">
                  <c:v>Oct</c:v>
                </c:pt>
                <c:pt idx="34">
                  <c:v>Nov</c:v>
                </c:pt>
                <c:pt idx="35">
                  <c:v>Dec. 2008</c:v>
                </c:pt>
                <c:pt idx="36">
                  <c:v>Jan</c:v>
                </c:pt>
                <c:pt idx="37">
                  <c:v>Feb</c:v>
                </c:pt>
                <c:pt idx="38">
                  <c:v>March</c:v>
                </c:pt>
                <c:pt idx="39">
                  <c:v>April</c:v>
                </c:pt>
                <c:pt idx="40">
                  <c:v>May</c:v>
                </c:pt>
                <c:pt idx="41">
                  <c:v>June</c:v>
                </c:pt>
                <c:pt idx="42">
                  <c:v>July</c:v>
                </c:pt>
                <c:pt idx="43">
                  <c:v>Aug</c:v>
                </c:pt>
                <c:pt idx="44">
                  <c:v>Sept</c:v>
                </c:pt>
                <c:pt idx="45">
                  <c:v>Oct</c:v>
                </c:pt>
                <c:pt idx="46">
                  <c:v>Nov</c:v>
                </c:pt>
                <c:pt idx="47">
                  <c:v>Dec. 2009</c:v>
                </c:pt>
                <c:pt idx="48">
                  <c:v>Jan</c:v>
                </c:pt>
                <c:pt idx="49">
                  <c:v>Feb</c:v>
                </c:pt>
                <c:pt idx="50">
                  <c:v>March</c:v>
                </c:pt>
                <c:pt idx="51">
                  <c:v>April</c:v>
                </c:pt>
                <c:pt idx="52">
                  <c:v>May</c:v>
                </c:pt>
                <c:pt idx="53">
                  <c:v>June</c:v>
                </c:pt>
                <c:pt idx="54">
                  <c:v>July </c:v>
                </c:pt>
                <c:pt idx="55">
                  <c:v>August</c:v>
                </c:pt>
                <c:pt idx="56">
                  <c:v>Sept</c:v>
                </c:pt>
                <c:pt idx="57">
                  <c:v>Oct</c:v>
                </c:pt>
                <c:pt idx="58">
                  <c:v>Nov</c:v>
                </c:pt>
                <c:pt idx="59">
                  <c:v>Dec.2010</c:v>
                </c:pt>
                <c:pt idx="60">
                  <c:v>Jan</c:v>
                </c:pt>
                <c:pt idx="61">
                  <c:v>Feb</c:v>
                </c:pt>
                <c:pt idx="62">
                  <c:v>March</c:v>
                </c:pt>
                <c:pt idx="63">
                  <c:v>April</c:v>
                </c:pt>
                <c:pt idx="64">
                  <c:v>May</c:v>
                </c:pt>
                <c:pt idx="65">
                  <c:v>June</c:v>
                </c:pt>
                <c:pt idx="66">
                  <c:v>July</c:v>
                </c:pt>
                <c:pt idx="67">
                  <c:v>August</c:v>
                </c:pt>
                <c:pt idx="68">
                  <c:v>Sept</c:v>
                </c:pt>
                <c:pt idx="69">
                  <c:v>Oct</c:v>
                </c:pt>
                <c:pt idx="70">
                  <c:v>Nov</c:v>
                </c:pt>
                <c:pt idx="71">
                  <c:v>Dec.2011</c:v>
                </c:pt>
                <c:pt idx="72">
                  <c:v>Jan</c:v>
                </c:pt>
                <c:pt idx="73">
                  <c:v>Feb</c:v>
                </c:pt>
                <c:pt idx="74">
                  <c:v>March</c:v>
                </c:pt>
                <c:pt idx="75">
                  <c:v>April</c:v>
                </c:pt>
                <c:pt idx="76">
                  <c:v>May</c:v>
                </c:pt>
                <c:pt idx="77">
                  <c:v>June</c:v>
                </c:pt>
                <c:pt idx="78">
                  <c:v>July</c:v>
                </c:pt>
                <c:pt idx="79">
                  <c:v>August</c:v>
                </c:pt>
                <c:pt idx="80">
                  <c:v>Sept</c:v>
                </c:pt>
                <c:pt idx="81">
                  <c:v>Oct</c:v>
                </c:pt>
                <c:pt idx="82">
                  <c:v>Nov</c:v>
                </c:pt>
                <c:pt idx="83">
                  <c:v>Dec.2012</c:v>
                </c:pt>
                <c:pt idx="84">
                  <c:v>Jan</c:v>
                </c:pt>
                <c:pt idx="85">
                  <c:v>Feb</c:v>
                </c:pt>
                <c:pt idx="86">
                  <c:v>March</c:v>
                </c:pt>
                <c:pt idx="87">
                  <c:v>April</c:v>
                </c:pt>
                <c:pt idx="88">
                  <c:v>May</c:v>
                </c:pt>
                <c:pt idx="89">
                  <c:v>June</c:v>
                </c:pt>
                <c:pt idx="90">
                  <c:v>July</c:v>
                </c:pt>
                <c:pt idx="91">
                  <c:v>August</c:v>
                </c:pt>
                <c:pt idx="92">
                  <c:v>Sept</c:v>
                </c:pt>
                <c:pt idx="93">
                  <c:v>Oct</c:v>
                </c:pt>
                <c:pt idx="94">
                  <c:v>Nov</c:v>
                </c:pt>
                <c:pt idx="95">
                  <c:v>Dec.2013</c:v>
                </c:pt>
                <c:pt idx="96">
                  <c:v>Jan</c:v>
                </c:pt>
                <c:pt idx="97">
                  <c:v>Feb</c:v>
                </c:pt>
                <c:pt idx="98">
                  <c:v>March</c:v>
                </c:pt>
                <c:pt idx="99">
                  <c:v>April</c:v>
                </c:pt>
                <c:pt idx="100">
                  <c:v>May</c:v>
                </c:pt>
                <c:pt idx="101">
                  <c:v>June</c:v>
                </c:pt>
                <c:pt idx="102">
                  <c:v>July</c:v>
                </c:pt>
                <c:pt idx="103">
                  <c:v>August</c:v>
                </c:pt>
                <c:pt idx="104">
                  <c:v>Sept</c:v>
                </c:pt>
                <c:pt idx="105">
                  <c:v>Oct</c:v>
                </c:pt>
                <c:pt idx="106">
                  <c:v>Nov</c:v>
                </c:pt>
                <c:pt idx="107">
                  <c:v>Dec.2014</c:v>
                </c:pt>
                <c:pt idx="108">
                  <c:v>Jan</c:v>
                </c:pt>
                <c:pt idx="109">
                  <c:v>Feb</c:v>
                </c:pt>
                <c:pt idx="110">
                  <c:v>March</c:v>
                </c:pt>
                <c:pt idx="111">
                  <c:v>April</c:v>
                </c:pt>
                <c:pt idx="112">
                  <c:v>May</c:v>
                </c:pt>
                <c:pt idx="113">
                  <c:v>June</c:v>
                </c:pt>
                <c:pt idx="114">
                  <c:v>July</c:v>
                </c:pt>
                <c:pt idx="115">
                  <c:v>August</c:v>
                </c:pt>
                <c:pt idx="116">
                  <c:v>Sept</c:v>
                </c:pt>
                <c:pt idx="117">
                  <c:v>Oct</c:v>
                </c:pt>
                <c:pt idx="118">
                  <c:v>Nov</c:v>
                </c:pt>
                <c:pt idx="119">
                  <c:v>Dec.2015</c:v>
                </c:pt>
                <c:pt idx="120">
                  <c:v>Jan</c:v>
                </c:pt>
                <c:pt idx="121">
                  <c:v>Feb</c:v>
                </c:pt>
                <c:pt idx="122">
                  <c:v>March</c:v>
                </c:pt>
                <c:pt idx="123">
                  <c:v>April</c:v>
                </c:pt>
                <c:pt idx="124">
                  <c:v>May</c:v>
                </c:pt>
                <c:pt idx="125">
                  <c:v>June</c:v>
                </c:pt>
                <c:pt idx="126">
                  <c:v>July</c:v>
                </c:pt>
                <c:pt idx="127">
                  <c:v>August</c:v>
                </c:pt>
                <c:pt idx="128">
                  <c:v>Sept</c:v>
                </c:pt>
                <c:pt idx="129">
                  <c:v>Oct</c:v>
                </c:pt>
                <c:pt idx="130">
                  <c:v>Nov</c:v>
                </c:pt>
                <c:pt idx="131">
                  <c:v>Dec.2016</c:v>
                </c:pt>
                <c:pt idx="132">
                  <c:v>Jan</c:v>
                </c:pt>
                <c:pt idx="133">
                  <c:v>Feb</c:v>
                </c:pt>
                <c:pt idx="134">
                  <c:v>March</c:v>
                </c:pt>
                <c:pt idx="135">
                  <c:v>April</c:v>
                </c:pt>
                <c:pt idx="136">
                  <c:v>May</c:v>
                </c:pt>
                <c:pt idx="137">
                  <c:v>June</c:v>
                </c:pt>
                <c:pt idx="138">
                  <c:v>July</c:v>
                </c:pt>
                <c:pt idx="139">
                  <c:v>August</c:v>
                </c:pt>
                <c:pt idx="140">
                  <c:v>Sept</c:v>
                </c:pt>
                <c:pt idx="141">
                  <c:v>Oct</c:v>
                </c:pt>
                <c:pt idx="142">
                  <c:v>Nov</c:v>
                </c:pt>
                <c:pt idx="143">
                  <c:v>Dec.2017</c:v>
                </c:pt>
                <c:pt idx="144">
                  <c:v>Jan</c:v>
                </c:pt>
                <c:pt idx="145">
                  <c:v>Feb</c:v>
                </c:pt>
                <c:pt idx="146">
                  <c:v>March</c:v>
                </c:pt>
                <c:pt idx="147">
                  <c:v>April</c:v>
                </c:pt>
                <c:pt idx="148">
                  <c:v>May</c:v>
                </c:pt>
                <c:pt idx="149">
                  <c:v>June</c:v>
                </c:pt>
                <c:pt idx="150">
                  <c:v>July</c:v>
                </c:pt>
                <c:pt idx="151">
                  <c:v>August</c:v>
                </c:pt>
                <c:pt idx="152">
                  <c:v>Sept</c:v>
                </c:pt>
                <c:pt idx="153">
                  <c:v>Oct</c:v>
                </c:pt>
                <c:pt idx="154">
                  <c:v>Nov</c:v>
                </c:pt>
                <c:pt idx="155">
                  <c:v>Dec.2018</c:v>
                </c:pt>
                <c:pt idx="156">
                  <c:v>Jan</c:v>
                </c:pt>
                <c:pt idx="157">
                  <c:v>Feb</c:v>
                </c:pt>
                <c:pt idx="158">
                  <c:v>March</c:v>
                </c:pt>
                <c:pt idx="159">
                  <c:v>April</c:v>
                </c:pt>
                <c:pt idx="160">
                  <c:v>May</c:v>
                </c:pt>
                <c:pt idx="161">
                  <c:v>June</c:v>
                </c:pt>
                <c:pt idx="162">
                  <c:v>July</c:v>
                </c:pt>
                <c:pt idx="163">
                  <c:v>August</c:v>
                </c:pt>
                <c:pt idx="164">
                  <c:v>Sept</c:v>
                </c:pt>
                <c:pt idx="165">
                  <c:v>Oct</c:v>
                </c:pt>
                <c:pt idx="166">
                  <c:v>Nov</c:v>
                </c:pt>
                <c:pt idx="167">
                  <c:v>Dec.2019</c:v>
                </c:pt>
                <c:pt idx="168">
                  <c:v>Jan</c:v>
                </c:pt>
                <c:pt idx="169">
                  <c:v>Feb</c:v>
                </c:pt>
                <c:pt idx="170">
                  <c:v>March</c:v>
                </c:pt>
                <c:pt idx="171">
                  <c:v>April</c:v>
                </c:pt>
                <c:pt idx="172">
                  <c:v>May</c:v>
                </c:pt>
                <c:pt idx="173">
                  <c:v>June</c:v>
                </c:pt>
                <c:pt idx="174">
                  <c:v>July</c:v>
                </c:pt>
                <c:pt idx="175">
                  <c:v>August</c:v>
                </c:pt>
                <c:pt idx="176">
                  <c:v>September</c:v>
                </c:pt>
                <c:pt idx="177">
                  <c:v>Oct</c:v>
                </c:pt>
                <c:pt idx="178">
                  <c:v>Nov</c:v>
                </c:pt>
                <c:pt idx="179">
                  <c:v>Dec.2020</c:v>
                </c:pt>
                <c:pt idx="180">
                  <c:v>Jan</c:v>
                </c:pt>
                <c:pt idx="181">
                  <c:v>Feb</c:v>
                </c:pt>
                <c:pt idx="182">
                  <c:v>March</c:v>
                </c:pt>
                <c:pt idx="183">
                  <c:v>April</c:v>
                </c:pt>
                <c:pt idx="184">
                  <c:v>May</c:v>
                </c:pt>
                <c:pt idx="185">
                  <c:v>June</c:v>
                </c:pt>
                <c:pt idx="186">
                  <c:v>July</c:v>
                </c:pt>
                <c:pt idx="187">
                  <c:v>August</c:v>
                </c:pt>
                <c:pt idx="188">
                  <c:v>September</c:v>
                </c:pt>
                <c:pt idx="189">
                  <c:v>Oct</c:v>
                </c:pt>
                <c:pt idx="190">
                  <c:v>Nov</c:v>
                </c:pt>
                <c:pt idx="191">
                  <c:v>Dec.2021</c:v>
                </c:pt>
                <c:pt idx="192">
                  <c:v>Jan</c:v>
                </c:pt>
                <c:pt idx="193">
                  <c:v>Feb</c:v>
                </c:pt>
                <c:pt idx="194">
                  <c:v>March</c:v>
                </c:pt>
                <c:pt idx="195">
                  <c:v>April</c:v>
                </c:pt>
                <c:pt idx="196">
                  <c:v>May</c:v>
                </c:pt>
                <c:pt idx="197">
                  <c:v>June</c:v>
                </c:pt>
                <c:pt idx="198">
                  <c:v>July</c:v>
                </c:pt>
                <c:pt idx="199">
                  <c:v>August</c:v>
                </c:pt>
                <c:pt idx="200">
                  <c:v>September</c:v>
                </c:pt>
                <c:pt idx="201">
                  <c:v>Oct</c:v>
                </c:pt>
                <c:pt idx="202">
                  <c:v>Nov</c:v>
                </c:pt>
                <c:pt idx="203">
                  <c:v>Dec.2022</c:v>
                </c:pt>
                <c:pt idx="204">
                  <c:v>Jan</c:v>
                </c:pt>
                <c:pt idx="205">
                  <c:v>Feb</c:v>
                </c:pt>
                <c:pt idx="206">
                  <c:v>March </c:v>
                </c:pt>
                <c:pt idx="207">
                  <c:v>April</c:v>
                </c:pt>
                <c:pt idx="208">
                  <c:v>May</c:v>
                </c:pt>
                <c:pt idx="209">
                  <c:v>June</c:v>
                </c:pt>
                <c:pt idx="210">
                  <c:v>July</c:v>
                </c:pt>
                <c:pt idx="211">
                  <c:v>August</c:v>
                </c:pt>
                <c:pt idx="212">
                  <c:v>September</c:v>
                </c:pt>
                <c:pt idx="213">
                  <c:v>Oct</c:v>
                </c:pt>
                <c:pt idx="214">
                  <c:v>Nov</c:v>
                </c:pt>
                <c:pt idx="215">
                  <c:v>Dec.2023</c:v>
                </c:pt>
                <c:pt idx="216">
                  <c:v>Jan</c:v>
                </c:pt>
                <c:pt idx="217">
                  <c:v>Feb</c:v>
                </c:pt>
                <c:pt idx="218">
                  <c:v>March</c:v>
                </c:pt>
                <c:pt idx="219">
                  <c:v>April</c:v>
                </c:pt>
                <c:pt idx="220">
                  <c:v>May</c:v>
                </c:pt>
                <c:pt idx="221">
                  <c:v>June</c:v>
                </c:pt>
                <c:pt idx="222">
                  <c:v>July</c:v>
                </c:pt>
                <c:pt idx="223">
                  <c:v>August</c:v>
                </c:pt>
                <c:pt idx="224">
                  <c:v>September</c:v>
                </c:pt>
                <c:pt idx="225">
                  <c:v>Oct</c:v>
                </c:pt>
                <c:pt idx="226">
                  <c:v>Nov</c:v>
                </c:pt>
                <c:pt idx="227">
                  <c:v>Dec.2024</c:v>
                </c:pt>
                <c:pt idx="228">
                  <c:v>Jan</c:v>
                </c:pt>
                <c:pt idx="229">
                  <c:v>Feb</c:v>
                </c:pt>
                <c:pt idx="230">
                  <c:v>March</c:v>
                </c:pt>
                <c:pt idx="231">
                  <c:v>April</c:v>
                </c:pt>
                <c:pt idx="232">
                  <c:v>May</c:v>
                </c:pt>
                <c:pt idx="233">
                  <c:v>June</c:v>
                </c:pt>
                <c:pt idx="234">
                  <c:v>July</c:v>
                </c:pt>
                <c:pt idx="235">
                  <c:v>August</c:v>
                </c:pt>
                <c:pt idx="236">
                  <c:v>September</c:v>
                </c:pt>
                <c:pt idx="237">
                  <c:v>Oct</c:v>
                </c:pt>
                <c:pt idx="238">
                  <c:v>Nov</c:v>
                </c:pt>
                <c:pt idx="239">
                  <c:v>Dec.2025</c:v>
                </c:pt>
                <c:pt idx="240">
                  <c:v>Jan.2026</c:v>
                </c:pt>
              </c:strCache>
            </c:strRef>
          </c:cat>
          <c:val>
            <c:numRef>
              <c:f>'New Orleans-Jefferson-St.Tamman'!$D$2:$D$243</c:f>
              <c:numCache>
                <c:formatCode>0.0</c:formatCode>
                <c:ptCount val="242"/>
                <c:pt idx="0">
                  <c:v>100.00146198830409</c:v>
                </c:pt>
                <c:pt idx="1">
                  <c:v>94.192982456140342</c:v>
                </c:pt>
                <c:pt idx="2">
                  <c:v>94.92690058479532</c:v>
                </c:pt>
                <c:pt idx="3">
                  <c:v>98.238304093567237</c:v>
                </c:pt>
                <c:pt idx="4">
                  <c:v>100.1578947368421</c:v>
                </c:pt>
                <c:pt idx="5">
                  <c:v>101.57602339181284</c:v>
                </c:pt>
                <c:pt idx="6">
                  <c:v>103.76023391812863</c:v>
                </c:pt>
                <c:pt idx="7">
                  <c:v>102.11842105263158</c:v>
                </c:pt>
                <c:pt idx="8">
                  <c:v>103.26023391812865</c:v>
                </c:pt>
                <c:pt idx="9">
                  <c:v>103.953216374269</c:v>
                </c:pt>
                <c:pt idx="10">
                  <c:v>105.07017543859646</c:v>
                </c:pt>
                <c:pt idx="11">
                  <c:v>106.15497076023391</c:v>
                </c:pt>
                <c:pt idx="12">
                  <c:v>107.94883040935672</c:v>
                </c:pt>
                <c:pt idx="13">
                  <c:v>108.2280701754386</c:v>
                </c:pt>
                <c:pt idx="14">
                  <c:v>109.32017543859649</c:v>
                </c:pt>
                <c:pt idx="15">
                  <c:v>110.64912280701753</c:v>
                </c:pt>
                <c:pt idx="16">
                  <c:v>109.7251461988304</c:v>
                </c:pt>
                <c:pt idx="17">
                  <c:v>111.24122807017542</c:v>
                </c:pt>
                <c:pt idx="18">
                  <c:v>111.40935672514618</c:v>
                </c:pt>
                <c:pt idx="19">
                  <c:v>108.42397660818715</c:v>
                </c:pt>
                <c:pt idx="20">
                  <c:v>108.87573099415204</c:v>
                </c:pt>
                <c:pt idx="21">
                  <c:v>108.91666666666666</c:v>
                </c:pt>
                <c:pt idx="22">
                  <c:v>109.92105263157895</c:v>
                </c:pt>
                <c:pt idx="23">
                  <c:v>110.58040935672513</c:v>
                </c:pt>
                <c:pt idx="24">
                  <c:v>111.89912280701752</c:v>
                </c:pt>
                <c:pt idx="25">
                  <c:v>108.57602339181287</c:v>
                </c:pt>
                <c:pt idx="26">
                  <c:v>108.38742690058479</c:v>
                </c:pt>
                <c:pt idx="27">
                  <c:v>109.21345029239764</c:v>
                </c:pt>
                <c:pt idx="28">
                  <c:v>109.08771929824562</c:v>
                </c:pt>
                <c:pt idx="29">
                  <c:v>109.58479532163743</c:v>
                </c:pt>
                <c:pt idx="30">
                  <c:v>110.48099415204678</c:v>
                </c:pt>
                <c:pt idx="31">
                  <c:v>108.3830409356725</c:v>
                </c:pt>
                <c:pt idx="32">
                  <c:v>108.71198830409354</c:v>
                </c:pt>
                <c:pt idx="33">
                  <c:v>108.5891812865497</c:v>
                </c:pt>
                <c:pt idx="34">
                  <c:v>108.80994152046783</c:v>
                </c:pt>
                <c:pt idx="35">
                  <c:v>109.15204678362571</c:v>
                </c:pt>
                <c:pt idx="36">
                  <c:v>110.04239766081871</c:v>
                </c:pt>
                <c:pt idx="37">
                  <c:v>109.56725146198829</c:v>
                </c:pt>
                <c:pt idx="38">
                  <c:v>109.5190058479532</c:v>
                </c:pt>
                <c:pt idx="39">
                  <c:v>109.89912280701755</c:v>
                </c:pt>
                <c:pt idx="40">
                  <c:v>109.29678362573098</c:v>
                </c:pt>
                <c:pt idx="41">
                  <c:v>110.24122807017542</c:v>
                </c:pt>
                <c:pt idx="42">
                  <c:v>110.80847953216374</c:v>
                </c:pt>
                <c:pt idx="43">
                  <c:v>108.71491228070175</c:v>
                </c:pt>
                <c:pt idx="44">
                  <c:v>108.9751461988304</c:v>
                </c:pt>
                <c:pt idx="45">
                  <c:v>109.35526315789474</c:v>
                </c:pt>
                <c:pt idx="46">
                  <c:v>109.86988304093566</c:v>
                </c:pt>
                <c:pt idx="47">
                  <c:v>110.16520467836256</c:v>
                </c:pt>
                <c:pt idx="48">
                  <c:v>110.10233918128654</c:v>
                </c:pt>
                <c:pt idx="49">
                  <c:v>108.25292397660817</c:v>
                </c:pt>
                <c:pt idx="50">
                  <c:v>108.20467836257308</c:v>
                </c:pt>
                <c:pt idx="51">
                  <c:v>109.2266081871345</c:v>
                </c:pt>
                <c:pt idx="52">
                  <c:v>109.40204678362574</c:v>
                </c:pt>
                <c:pt idx="53">
                  <c:v>110.13304093567251</c:v>
                </c:pt>
                <c:pt idx="54">
                  <c:v>110.62865497076022</c:v>
                </c:pt>
                <c:pt idx="55">
                  <c:v>108.21345029239767</c:v>
                </c:pt>
                <c:pt idx="56">
                  <c:v>109.26315789473684</c:v>
                </c:pt>
                <c:pt idx="57">
                  <c:v>109.28362573099415</c:v>
                </c:pt>
                <c:pt idx="58">
                  <c:v>110.60526315789471</c:v>
                </c:pt>
                <c:pt idx="59">
                  <c:v>110.86842105263158</c:v>
                </c:pt>
                <c:pt idx="60">
                  <c:v>111.49269005847952</c:v>
                </c:pt>
                <c:pt idx="61">
                  <c:v>111.01754385964912</c:v>
                </c:pt>
                <c:pt idx="62">
                  <c:v>111.2236842105263</c:v>
                </c:pt>
                <c:pt idx="63">
                  <c:v>111.4502923976608</c:v>
                </c:pt>
                <c:pt idx="64">
                  <c:v>112.33040935672514</c:v>
                </c:pt>
                <c:pt idx="65">
                  <c:v>113.84356725146199</c:v>
                </c:pt>
                <c:pt idx="66">
                  <c:v>113.54239766081871</c:v>
                </c:pt>
                <c:pt idx="67">
                  <c:v>111.76754385964911</c:v>
                </c:pt>
                <c:pt idx="68">
                  <c:v>112.88011695906431</c:v>
                </c:pt>
                <c:pt idx="69">
                  <c:v>112.22953216374268</c:v>
                </c:pt>
                <c:pt idx="70">
                  <c:v>113.04239766081869</c:v>
                </c:pt>
                <c:pt idx="71">
                  <c:v>113.85526315789471</c:v>
                </c:pt>
                <c:pt idx="72">
                  <c:v>114.70760233918126</c:v>
                </c:pt>
                <c:pt idx="73">
                  <c:v>114.06286549707603</c:v>
                </c:pt>
                <c:pt idx="74">
                  <c:v>114.08040935672514</c:v>
                </c:pt>
                <c:pt idx="75">
                  <c:v>114.42251461988305</c:v>
                </c:pt>
                <c:pt idx="76">
                  <c:v>115.28216374269005</c:v>
                </c:pt>
                <c:pt idx="77">
                  <c:v>116.32894736842105</c:v>
                </c:pt>
                <c:pt idx="78">
                  <c:v>115.42543859649122</c:v>
                </c:pt>
                <c:pt idx="79">
                  <c:v>115.37134502923976</c:v>
                </c:pt>
                <c:pt idx="80">
                  <c:v>116.50146198830409</c:v>
                </c:pt>
                <c:pt idx="81">
                  <c:v>115.87134502923975</c:v>
                </c:pt>
                <c:pt idx="82">
                  <c:v>116.7017543859649</c:v>
                </c:pt>
                <c:pt idx="83">
                  <c:v>117.1593567251462</c:v>
                </c:pt>
                <c:pt idx="84">
                  <c:v>118.25146198830407</c:v>
                </c:pt>
                <c:pt idx="85">
                  <c:v>115.74122807017544</c:v>
                </c:pt>
                <c:pt idx="86">
                  <c:v>116.02485380116958</c:v>
                </c:pt>
                <c:pt idx="87">
                  <c:v>116.69444444444443</c:v>
                </c:pt>
                <c:pt idx="88">
                  <c:v>117.23538011695905</c:v>
                </c:pt>
                <c:pt idx="89">
                  <c:v>118.15497076023391</c:v>
                </c:pt>
                <c:pt idx="90">
                  <c:v>117.97222222222221</c:v>
                </c:pt>
                <c:pt idx="91">
                  <c:v>117.98538011695905</c:v>
                </c:pt>
                <c:pt idx="92">
                  <c:v>119.38742690058479</c:v>
                </c:pt>
                <c:pt idx="93">
                  <c:v>118.74269005847952</c:v>
                </c:pt>
                <c:pt idx="94">
                  <c:v>119.26315789473682</c:v>
                </c:pt>
                <c:pt idx="95">
                  <c:v>119.4985380116959</c:v>
                </c:pt>
                <c:pt idx="96">
                  <c:v>120.22953216374268</c:v>
                </c:pt>
                <c:pt idx="97">
                  <c:v>118.93859649122807</c:v>
                </c:pt>
                <c:pt idx="98">
                  <c:v>118.62426900584792</c:v>
                </c:pt>
                <c:pt idx="99">
                  <c:v>119.40497076023391</c:v>
                </c:pt>
                <c:pt idx="100">
                  <c:v>119.89766081871345</c:v>
                </c:pt>
                <c:pt idx="101">
                  <c:v>120.7017543859649</c:v>
                </c:pt>
                <c:pt idx="102">
                  <c:v>120.69883040935672</c:v>
                </c:pt>
                <c:pt idx="103">
                  <c:v>120.50730994152046</c:v>
                </c:pt>
                <c:pt idx="104">
                  <c:v>121.89181286549706</c:v>
                </c:pt>
                <c:pt idx="105">
                  <c:v>121.43859649122805</c:v>
                </c:pt>
                <c:pt idx="106">
                  <c:v>123.39181286549707</c:v>
                </c:pt>
                <c:pt idx="107">
                  <c:v>124.12280701754386</c:v>
                </c:pt>
                <c:pt idx="108">
                  <c:v>125.14619883040933</c:v>
                </c:pt>
                <c:pt idx="109">
                  <c:v>122.6608187134503</c:v>
                </c:pt>
                <c:pt idx="110">
                  <c:v>122.6608187134503</c:v>
                </c:pt>
                <c:pt idx="111">
                  <c:v>122.95321637426899</c:v>
                </c:pt>
                <c:pt idx="112">
                  <c:v>125.29239766081869</c:v>
                </c:pt>
                <c:pt idx="113">
                  <c:v>126.16959064327484</c:v>
                </c:pt>
                <c:pt idx="114">
                  <c:v>126.46198830409357</c:v>
                </c:pt>
                <c:pt idx="115">
                  <c:v>125.58479532163742</c:v>
                </c:pt>
                <c:pt idx="116">
                  <c:v>126.31578947368421</c:v>
                </c:pt>
                <c:pt idx="117">
                  <c:v>126.02339181286548</c:v>
                </c:pt>
                <c:pt idx="118">
                  <c:v>127.33918128654969</c:v>
                </c:pt>
                <c:pt idx="119">
                  <c:v>127.19298245614034</c:v>
                </c:pt>
                <c:pt idx="120">
                  <c:v>128.07017543859646</c:v>
                </c:pt>
                <c:pt idx="121">
                  <c:v>127.48538011695906</c:v>
                </c:pt>
                <c:pt idx="122">
                  <c:v>127.04678362573098</c:v>
                </c:pt>
                <c:pt idx="123">
                  <c:v>127.19298245614034</c:v>
                </c:pt>
                <c:pt idx="124">
                  <c:v>127.92397660818713</c:v>
                </c:pt>
                <c:pt idx="125">
                  <c:v>128.80116959064324</c:v>
                </c:pt>
                <c:pt idx="126">
                  <c:v>128.21637426900585</c:v>
                </c:pt>
                <c:pt idx="127">
                  <c:v>128.65497076023391</c:v>
                </c:pt>
                <c:pt idx="128">
                  <c:v>128.50877192982455</c:v>
                </c:pt>
                <c:pt idx="129">
                  <c:v>129.23976608187132</c:v>
                </c:pt>
                <c:pt idx="130">
                  <c:v>128.65497076023391</c:v>
                </c:pt>
                <c:pt idx="131">
                  <c:v>129.23976608187132</c:v>
                </c:pt>
                <c:pt idx="132">
                  <c:v>129.97076023391813</c:v>
                </c:pt>
                <c:pt idx="133">
                  <c:v>128.21637426900585</c:v>
                </c:pt>
                <c:pt idx="134">
                  <c:v>128.07017543859646</c:v>
                </c:pt>
                <c:pt idx="135">
                  <c:v>128.07017543859646</c:v>
                </c:pt>
                <c:pt idx="136">
                  <c:v>128.50877192982455</c:v>
                </c:pt>
                <c:pt idx="137">
                  <c:v>129.53216374269005</c:v>
                </c:pt>
                <c:pt idx="138">
                  <c:v>129.23976608187132</c:v>
                </c:pt>
                <c:pt idx="139">
                  <c:v>128.80116959064324</c:v>
                </c:pt>
                <c:pt idx="140">
                  <c:v>129.67836257309941</c:v>
                </c:pt>
                <c:pt idx="141">
                  <c:v>128.65497076023391</c:v>
                </c:pt>
                <c:pt idx="142">
                  <c:v>128.94736842105263</c:v>
                </c:pt>
                <c:pt idx="143">
                  <c:v>130.9941520467836</c:v>
                </c:pt>
                <c:pt idx="144">
                  <c:v>131.14035087719299</c:v>
                </c:pt>
                <c:pt idx="145">
                  <c:v>127.04678362573098</c:v>
                </c:pt>
                <c:pt idx="146">
                  <c:v>127.04678362573098</c:v>
                </c:pt>
                <c:pt idx="147">
                  <c:v>127.77777777777777</c:v>
                </c:pt>
                <c:pt idx="148">
                  <c:v>128.94736842105263</c:v>
                </c:pt>
                <c:pt idx="149">
                  <c:v>130.40935672514621</c:v>
                </c:pt>
                <c:pt idx="150">
                  <c:v>130.11695906432749</c:v>
                </c:pt>
                <c:pt idx="151">
                  <c:v>128.94736842105263</c:v>
                </c:pt>
                <c:pt idx="152">
                  <c:v>131.14035087719299</c:v>
                </c:pt>
                <c:pt idx="153">
                  <c:v>130.26315789473682</c:v>
                </c:pt>
                <c:pt idx="154">
                  <c:v>131.14035087719299</c:v>
                </c:pt>
                <c:pt idx="155">
                  <c:v>132.01754385964909</c:v>
                </c:pt>
                <c:pt idx="156">
                  <c:v>132.45614035087718</c:v>
                </c:pt>
                <c:pt idx="157">
                  <c:v>130.55555555555554</c:v>
                </c:pt>
                <c:pt idx="158">
                  <c:v>130.70175438596493</c:v>
                </c:pt>
                <c:pt idx="159">
                  <c:v>130.55555555555554</c:v>
                </c:pt>
                <c:pt idx="160">
                  <c:v>132.01754385964909</c:v>
                </c:pt>
                <c:pt idx="161">
                  <c:v>132.74853801169587</c:v>
                </c:pt>
                <c:pt idx="162">
                  <c:v>133.04093567251459</c:v>
                </c:pt>
                <c:pt idx="163">
                  <c:v>133.2825916902126</c:v>
                </c:pt>
                <c:pt idx="164">
                  <c:v>133.54355783261823</c:v>
                </c:pt>
                <c:pt idx="165">
                  <c:v>133.79899642092326</c:v>
                </c:pt>
                <c:pt idx="166">
                  <c:v>132.30994152046782</c:v>
                </c:pt>
                <c:pt idx="167">
                  <c:v>133.33333333333331</c:v>
                </c:pt>
                <c:pt idx="168">
                  <c:v>133.7719298245614</c:v>
                </c:pt>
                <c:pt idx="169">
                  <c:v>132.16374269005848</c:v>
                </c:pt>
                <c:pt idx="170">
                  <c:v>131.14035087719299</c:v>
                </c:pt>
                <c:pt idx="171">
                  <c:v>113.01169590643273</c:v>
                </c:pt>
                <c:pt idx="172">
                  <c:v>117.39766081871343</c:v>
                </c:pt>
                <c:pt idx="173">
                  <c:v>122.22222222222221</c:v>
                </c:pt>
                <c:pt idx="174">
                  <c:v>123.26169590643275</c:v>
                </c:pt>
                <c:pt idx="175">
                  <c:v>124.67836257309941</c:v>
                </c:pt>
                <c:pt idx="176">
                  <c:v>123.79582820596376</c:v>
                </c:pt>
                <c:pt idx="177">
                  <c:v>128.21637426900585</c:v>
                </c:pt>
                <c:pt idx="178">
                  <c:v>128.94736842105263</c:v>
                </c:pt>
                <c:pt idx="179">
                  <c:v>130.11695906432749</c:v>
                </c:pt>
                <c:pt idx="180">
                  <c:v>129.09356725146196</c:v>
                </c:pt>
                <c:pt idx="181">
                  <c:v>128.21637426900585</c:v>
                </c:pt>
                <c:pt idx="182">
                  <c:v>127.92397660818713</c:v>
                </c:pt>
                <c:pt idx="183">
                  <c:v>128.94736842105263</c:v>
                </c:pt>
                <c:pt idx="184">
                  <c:v>129.97076023391813</c:v>
                </c:pt>
                <c:pt idx="185">
                  <c:v>131.14035087719299</c:v>
                </c:pt>
                <c:pt idx="186">
                  <c:v>131.57894736842104</c:v>
                </c:pt>
                <c:pt idx="187">
                  <c:v>132.01754385964909</c:v>
                </c:pt>
                <c:pt idx="188">
                  <c:v>131.57894736842104</c:v>
                </c:pt>
                <c:pt idx="189">
                  <c:v>127.48538011695906</c:v>
                </c:pt>
                <c:pt idx="190">
                  <c:v>132.30994152046782</c:v>
                </c:pt>
                <c:pt idx="191">
                  <c:v>133.04093567251459</c:v>
                </c:pt>
                <c:pt idx="192">
                  <c:v>134.06432748538012</c:v>
                </c:pt>
                <c:pt idx="193">
                  <c:v>131.28654970760232</c:v>
                </c:pt>
                <c:pt idx="194">
                  <c:v>132.01754385964909</c:v>
                </c:pt>
                <c:pt idx="195">
                  <c:v>131.57894736842104</c:v>
                </c:pt>
                <c:pt idx="196">
                  <c:v>134.06432748538012</c:v>
                </c:pt>
                <c:pt idx="197">
                  <c:v>134.79532163742689</c:v>
                </c:pt>
                <c:pt idx="198">
                  <c:v>134.50292397660817</c:v>
                </c:pt>
                <c:pt idx="199">
                  <c:v>136.98830409356725</c:v>
                </c:pt>
                <c:pt idx="200">
                  <c:v>137.42690058479531</c:v>
                </c:pt>
                <c:pt idx="201">
                  <c:v>137.13450292397658</c:v>
                </c:pt>
                <c:pt idx="202">
                  <c:v>137.71929824561403</c:v>
                </c:pt>
                <c:pt idx="203">
                  <c:v>138.30409356725144</c:v>
                </c:pt>
                <c:pt idx="204">
                  <c:v>139.03508771929822</c:v>
                </c:pt>
                <c:pt idx="205">
                  <c:v>137.42690058479531</c:v>
                </c:pt>
                <c:pt idx="206">
                  <c:v>137.28070175438597</c:v>
                </c:pt>
                <c:pt idx="207">
                  <c:v>138.01169590643275</c:v>
                </c:pt>
                <c:pt idx="208">
                  <c:v>138.30409356725144</c:v>
                </c:pt>
                <c:pt idx="209">
                  <c:v>139.61988304093566</c:v>
                </c:pt>
                <c:pt idx="210">
                  <c:v>139.32748538011694</c:v>
                </c:pt>
                <c:pt idx="211">
                  <c:v>139.03508771929822</c:v>
                </c:pt>
                <c:pt idx="212">
                  <c:v>139.32748538011694</c:v>
                </c:pt>
                <c:pt idx="213">
                  <c:v>139.61988304093566</c:v>
                </c:pt>
                <c:pt idx="214">
                  <c:v>140.20467836257308</c:v>
                </c:pt>
                <c:pt idx="215">
                  <c:v>141.08187134502924</c:v>
                </c:pt>
                <c:pt idx="216">
                  <c:v>141.37426900584796</c:v>
                </c:pt>
                <c:pt idx="217">
                  <c:v>138.88888888888889</c:v>
                </c:pt>
                <c:pt idx="218">
                  <c:v>139.61988304093566</c:v>
                </c:pt>
                <c:pt idx="219">
                  <c:v>139.18128654970761</c:v>
                </c:pt>
                <c:pt idx="220">
                  <c:v>140.05847953216372</c:v>
                </c:pt>
                <c:pt idx="221">
                  <c:v>141.66666666666669</c:v>
                </c:pt>
                <c:pt idx="222">
                  <c:v>140.90477676309942</c:v>
                </c:pt>
                <c:pt idx="223">
                  <c:v>141.81286549707602</c:v>
                </c:pt>
                <c:pt idx="224">
                  <c:v>142.25146198830407</c:v>
                </c:pt>
                <c:pt idx="225">
                  <c:v>140.78947368421052</c:v>
                </c:pt>
                <c:pt idx="226">
                  <c:v>141.878601022173</c:v>
                </c:pt>
                <c:pt idx="227">
                  <c:v>141.66666666666669</c:v>
                </c:pt>
                <c:pt idx="228">
                  <c:v>141.66666666666669</c:v>
                </c:pt>
                <c:pt idx="229">
                  <c:v>141.37426900584796</c:v>
                </c:pt>
                <c:pt idx="230">
                  <c:v>141.81286549707602</c:v>
                </c:pt>
                <c:pt idx="231">
                  <c:v>141.22807017543857</c:v>
                </c:pt>
                <c:pt idx="232">
                  <c:v>141.5204678362573</c:v>
                </c:pt>
                <c:pt idx="233">
                  <c:v>141.66666666666669</c:v>
                </c:pt>
                <c:pt idx="234">
                  <c:v>141.81286549707602</c:v>
                </c:pt>
                <c:pt idx="235">
                  <c:v>141.86213840011692</c:v>
                </c:pt>
                <c:pt idx="236">
                  <c:v>142.08171645293206</c:v>
                </c:pt>
                <c:pt idx="237">
                  <c:v>142.38916848837789</c:v>
                </c:pt>
                <c:pt idx="238">
                  <c:v>142.81039183926157</c:v>
                </c:pt>
                <c:pt idx="239">
                  <c:v>143.02838138986937</c:v>
                </c:pt>
                <c:pt idx="240">
                  <c:v>143.04238240403723</c:v>
                </c:pt>
                <c:pt idx="241">
                  <c:v>141.81286549707602</c:v>
                </c:pt>
              </c:numCache>
            </c:numRef>
          </c:val>
          <c:smooth val="0"/>
          <c:extLst>
            <c:ext xmlns:c16="http://schemas.microsoft.com/office/drawing/2014/chart" uri="{C3380CC4-5D6E-409C-BE32-E72D297353CC}">
              <c16:uniqueId val="{00000002-7D81-4BE2-94B3-658F90BD4BFF}"/>
            </c:ext>
          </c:extLst>
        </c:ser>
        <c:dLbls>
          <c:showLegendKey val="0"/>
          <c:showVal val="0"/>
          <c:showCatName val="0"/>
          <c:showSerName val="0"/>
          <c:showPercent val="0"/>
          <c:showBubbleSize val="0"/>
        </c:dLbls>
        <c:smooth val="0"/>
        <c:axId val="476096232"/>
        <c:axId val="476095248"/>
      </c:lineChart>
      <c:catAx>
        <c:axId val="476096232"/>
        <c:scaling>
          <c:orientation val="minMax"/>
        </c:scaling>
        <c:delete val="0"/>
        <c:axPos val="b"/>
        <c:title>
          <c:tx>
            <c:rich>
              <a:bodyPr rot="0" spcFirstLastPara="1" vertOverflow="ellipsis" vert="horz" wrap="square" anchor="ctr" anchorCtr="1"/>
              <a:lstStyle/>
              <a:p>
                <a:pPr>
                  <a:defRPr sz="1100" b="1" i="0" u="none" strike="noStrike" kern="1200" cap="all" baseline="0">
                    <a:solidFill>
                      <a:schemeClr val="lt1">
                        <a:lumMod val="85000"/>
                      </a:schemeClr>
                    </a:solidFill>
                    <a:latin typeface="+mn-lt"/>
                    <a:ea typeface="+mn-ea"/>
                    <a:cs typeface="+mn-cs"/>
                  </a:defRPr>
                </a:pPr>
                <a:r>
                  <a:rPr lang="en-US" sz="1100"/>
                  <a:t>Indices Measure Non-Seasonally Adjusted Job Growth </a:t>
                </a:r>
              </a:p>
              <a:p>
                <a:pPr>
                  <a:defRPr sz="1100"/>
                </a:pPr>
                <a:r>
                  <a:rPr lang="en-US" sz="1100"/>
                  <a:t>Relative to Each Parish August 2005 Job Base</a:t>
                </a:r>
              </a:p>
            </c:rich>
          </c:tx>
          <c:overlay val="0"/>
          <c:spPr>
            <a:noFill/>
            <a:ln>
              <a:noFill/>
            </a:ln>
            <a:effectLst/>
          </c:spPr>
          <c:txPr>
            <a:bodyPr rot="0" spcFirstLastPara="1" vertOverflow="ellipsis" vert="horz" wrap="square" anchor="ctr" anchorCtr="1"/>
            <a:lstStyle/>
            <a:p>
              <a:pPr>
                <a:defRPr sz="11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00" b="0" i="0" u="none" strike="noStrike" kern="1200" baseline="0">
                <a:solidFill>
                  <a:schemeClr val="lt1">
                    <a:lumMod val="85000"/>
                  </a:schemeClr>
                </a:solidFill>
                <a:latin typeface="+mn-lt"/>
                <a:ea typeface="+mn-ea"/>
                <a:cs typeface="+mn-cs"/>
              </a:defRPr>
            </a:pPr>
            <a:endParaRPr lang="en-US"/>
          </a:p>
        </c:txPr>
        <c:crossAx val="476095248"/>
        <c:crosses val="autoZero"/>
        <c:auto val="1"/>
        <c:lblAlgn val="ctr"/>
        <c:lblOffset val="100"/>
        <c:noMultiLvlLbl val="0"/>
      </c:catAx>
      <c:valAx>
        <c:axId val="476095248"/>
        <c:scaling>
          <c:orientation val="minMax"/>
          <c:min val="55"/>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100=August 2005</a:t>
                </a:r>
              </a:p>
            </c:rich>
          </c:tx>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lt1">
                    <a:lumMod val="85000"/>
                  </a:schemeClr>
                </a:solidFill>
                <a:latin typeface="+mn-lt"/>
                <a:ea typeface="+mn-ea"/>
                <a:cs typeface="+mn-cs"/>
              </a:defRPr>
            </a:pPr>
            <a:endParaRPr lang="en-US"/>
          </a:p>
        </c:txPr>
        <c:crossAx val="476096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Current Covered Orleans Parish Employment Picture</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1751150223869075"/>
          <c:y val="0.13316130320666436"/>
          <c:w val="0.86091987031032891"/>
          <c:h val="0.58540140362889426"/>
        </c:manualLayout>
      </c:layout>
      <c:bar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c:spPr>
          <c:invertIfNegative val="0"/>
          <c:trendline>
            <c:spPr>
              <a:ln w="22225" cap="flat" cmpd="sng" algn="ctr">
                <a:solidFill>
                  <a:schemeClr val="accent2"/>
                </a:solidFill>
                <a:prstDash val="solid"/>
              </a:ln>
              <a:effectLst/>
            </c:spPr>
            <c:trendlineType val="movingAvg"/>
            <c:period val="4"/>
            <c:dispRSqr val="0"/>
            <c:dispEq val="0"/>
          </c:trendline>
          <c:cat>
            <c:strRef>
              <c:f>'Orleans-Jefferson -St.Tammany'!$C$2:$C$230</c:f>
              <c:strCache>
                <c:ptCount val="229"/>
                <c:pt idx="0">
                  <c:v>Jan. 2007</c:v>
                </c:pt>
                <c:pt idx="1">
                  <c:v>Feb</c:v>
                </c:pt>
                <c:pt idx="2">
                  <c:v>March</c:v>
                </c:pt>
                <c:pt idx="3">
                  <c:v>April</c:v>
                </c:pt>
                <c:pt idx="4">
                  <c:v>May</c:v>
                </c:pt>
                <c:pt idx="5">
                  <c:v>June</c:v>
                </c:pt>
                <c:pt idx="6">
                  <c:v>July</c:v>
                </c:pt>
                <c:pt idx="7">
                  <c:v>August</c:v>
                </c:pt>
                <c:pt idx="8">
                  <c:v>Sept</c:v>
                </c:pt>
                <c:pt idx="9">
                  <c:v>Oct</c:v>
                </c:pt>
                <c:pt idx="10">
                  <c:v>Nov</c:v>
                </c:pt>
                <c:pt idx="11">
                  <c:v>Dec</c:v>
                </c:pt>
                <c:pt idx="12">
                  <c:v>Jan. 2008</c:v>
                </c:pt>
                <c:pt idx="13">
                  <c:v>Feb</c:v>
                </c:pt>
                <c:pt idx="14">
                  <c:v>March</c:v>
                </c:pt>
                <c:pt idx="15">
                  <c:v>April</c:v>
                </c:pt>
                <c:pt idx="16">
                  <c:v>May</c:v>
                </c:pt>
                <c:pt idx="17">
                  <c:v>June</c:v>
                </c:pt>
                <c:pt idx="18">
                  <c:v>July</c:v>
                </c:pt>
                <c:pt idx="19">
                  <c:v>August</c:v>
                </c:pt>
                <c:pt idx="20">
                  <c:v>Sept</c:v>
                </c:pt>
                <c:pt idx="21">
                  <c:v>Oct</c:v>
                </c:pt>
                <c:pt idx="22">
                  <c:v>Nov</c:v>
                </c:pt>
                <c:pt idx="23">
                  <c:v>Dec</c:v>
                </c:pt>
                <c:pt idx="24">
                  <c:v>Jan.2009</c:v>
                </c:pt>
                <c:pt idx="25">
                  <c:v>Feb.</c:v>
                </c:pt>
                <c:pt idx="26">
                  <c:v>March</c:v>
                </c:pt>
                <c:pt idx="27">
                  <c:v>April</c:v>
                </c:pt>
                <c:pt idx="28">
                  <c:v>May</c:v>
                </c:pt>
                <c:pt idx="29">
                  <c:v>June</c:v>
                </c:pt>
                <c:pt idx="30">
                  <c:v>July</c:v>
                </c:pt>
                <c:pt idx="31">
                  <c:v>August</c:v>
                </c:pt>
                <c:pt idx="32">
                  <c:v>Sept</c:v>
                </c:pt>
                <c:pt idx="33">
                  <c:v>Oct</c:v>
                </c:pt>
                <c:pt idx="34">
                  <c:v>Nov</c:v>
                </c:pt>
                <c:pt idx="35">
                  <c:v>Dec.</c:v>
                </c:pt>
                <c:pt idx="36">
                  <c:v>Jan. 2010</c:v>
                </c:pt>
                <c:pt idx="37">
                  <c:v>Feb</c:v>
                </c:pt>
                <c:pt idx="38">
                  <c:v>March</c:v>
                </c:pt>
                <c:pt idx="39">
                  <c:v>April</c:v>
                </c:pt>
                <c:pt idx="40">
                  <c:v>May</c:v>
                </c:pt>
                <c:pt idx="41">
                  <c:v>June</c:v>
                </c:pt>
                <c:pt idx="42">
                  <c:v>July</c:v>
                </c:pt>
                <c:pt idx="43">
                  <c:v>August</c:v>
                </c:pt>
                <c:pt idx="44">
                  <c:v>Sept</c:v>
                </c:pt>
                <c:pt idx="45">
                  <c:v>Oct</c:v>
                </c:pt>
                <c:pt idx="46">
                  <c:v>Nov</c:v>
                </c:pt>
                <c:pt idx="47">
                  <c:v>Dec</c:v>
                </c:pt>
                <c:pt idx="48">
                  <c:v>Jan. 2011</c:v>
                </c:pt>
                <c:pt idx="49">
                  <c:v>Feb</c:v>
                </c:pt>
                <c:pt idx="50">
                  <c:v>March</c:v>
                </c:pt>
                <c:pt idx="51">
                  <c:v>April</c:v>
                </c:pt>
                <c:pt idx="52">
                  <c:v>May</c:v>
                </c:pt>
                <c:pt idx="53">
                  <c:v>June</c:v>
                </c:pt>
                <c:pt idx="54">
                  <c:v>July</c:v>
                </c:pt>
                <c:pt idx="55">
                  <c:v>August</c:v>
                </c:pt>
                <c:pt idx="56">
                  <c:v> Sept </c:v>
                </c:pt>
                <c:pt idx="57">
                  <c:v>Oct</c:v>
                </c:pt>
                <c:pt idx="58">
                  <c:v>Nov</c:v>
                </c:pt>
                <c:pt idx="59">
                  <c:v>Dec</c:v>
                </c:pt>
                <c:pt idx="60">
                  <c:v> Jan. 2012 </c:v>
                </c:pt>
                <c:pt idx="61">
                  <c:v>Feb</c:v>
                </c:pt>
                <c:pt idx="62">
                  <c:v>March</c:v>
                </c:pt>
                <c:pt idx="63">
                  <c:v>April</c:v>
                </c:pt>
                <c:pt idx="64">
                  <c:v>May</c:v>
                </c:pt>
                <c:pt idx="65">
                  <c:v>June</c:v>
                </c:pt>
                <c:pt idx="66">
                  <c:v>July</c:v>
                </c:pt>
                <c:pt idx="67">
                  <c:v>August</c:v>
                </c:pt>
                <c:pt idx="68">
                  <c:v> Sept </c:v>
                </c:pt>
                <c:pt idx="69">
                  <c:v>Oct</c:v>
                </c:pt>
                <c:pt idx="70">
                  <c:v>Nov</c:v>
                </c:pt>
                <c:pt idx="71">
                  <c:v>Dec</c:v>
                </c:pt>
                <c:pt idx="72">
                  <c:v>Jan. 2013</c:v>
                </c:pt>
                <c:pt idx="73">
                  <c:v>Feb</c:v>
                </c:pt>
                <c:pt idx="74">
                  <c:v>March</c:v>
                </c:pt>
                <c:pt idx="75">
                  <c:v>April</c:v>
                </c:pt>
                <c:pt idx="76">
                  <c:v>May</c:v>
                </c:pt>
                <c:pt idx="77">
                  <c:v>June</c:v>
                </c:pt>
                <c:pt idx="78">
                  <c:v> July </c:v>
                </c:pt>
                <c:pt idx="79">
                  <c:v> August </c:v>
                </c:pt>
                <c:pt idx="80">
                  <c:v> Sept </c:v>
                </c:pt>
                <c:pt idx="81">
                  <c:v> Oct </c:v>
                </c:pt>
                <c:pt idx="82">
                  <c:v> Nov </c:v>
                </c:pt>
                <c:pt idx="83">
                  <c:v> Dec  </c:v>
                </c:pt>
                <c:pt idx="84">
                  <c:v> Jan. 2014 </c:v>
                </c:pt>
                <c:pt idx="85">
                  <c:v> Feb </c:v>
                </c:pt>
                <c:pt idx="86">
                  <c:v> March </c:v>
                </c:pt>
                <c:pt idx="87">
                  <c:v> April </c:v>
                </c:pt>
                <c:pt idx="88">
                  <c:v> May </c:v>
                </c:pt>
                <c:pt idx="89">
                  <c:v>June</c:v>
                </c:pt>
                <c:pt idx="90">
                  <c:v>July</c:v>
                </c:pt>
                <c:pt idx="91">
                  <c:v>August</c:v>
                </c:pt>
                <c:pt idx="92">
                  <c:v> Sept </c:v>
                </c:pt>
                <c:pt idx="93">
                  <c:v>Oct</c:v>
                </c:pt>
                <c:pt idx="94">
                  <c:v>Nov</c:v>
                </c:pt>
                <c:pt idx="95">
                  <c:v>Dec</c:v>
                </c:pt>
                <c:pt idx="96">
                  <c:v> Jan. 2015 </c:v>
                </c:pt>
                <c:pt idx="97">
                  <c:v>Feb</c:v>
                </c:pt>
                <c:pt idx="98">
                  <c:v>March</c:v>
                </c:pt>
                <c:pt idx="99">
                  <c:v>April</c:v>
                </c:pt>
                <c:pt idx="100">
                  <c:v>May</c:v>
                </c:pt>
                <c:pt idx="101">
                  <c:v>June</c:v>
                </c:pt>
                <c:pt idx="102">
                  <c:v>July</c:v>
                </c:pt>
                <c:pt idx="103">
                  <c:v>August</c:v>
                </c:pt>
                <c:pt idx="104">
                  <c:v> Sept </c:v>
                </c:pt>
                <c:pt idx="105">
                  <c:v>Oct</c:v>
                </c:pt>
                <c:pt idx="106">
                  <c:v>Nov</c:v>
                </c:pt>
                <c:pt idx="107">
                  <c:v>Dec</c:v>
                </c:pt>
                <c:pt idx="108">
                  <c:v>Jan. 2016</c:v>
                </c:pt>
                <c:pt idx="109">
                  <c:v>Feb</c:v>
                </c:pt>
                <c:pt idx="110">
                  <c:v>March</c:v>
                </c:pt>
                <c:pt idx="111">
                  <c:v>April</c:v>
                </c:pt>
                <c:pt idx="112">
                  <c:v>May</c:v>
                </c:pt>
                <c:pt idx="113">
                  <c:v>June</c:v>
                </c:pt>
                <c:pt idx="114">
                  <c:v>July</c:v>
                </c:pt>
                <c:pt idx="115">
                  <c:v>August</c:v>
                </c:pt>
                <c:pt idx="116">
                  <c:v> Sept </c:v>
                </c:pt>
                <c:pt idx="117">
                  <c:v>Oct</c:v>
                </c:pt>
                <c:pt idx="118">
                  <c:v>Nov</c:v>
                </c:pt>
                <c:pt idx="119">
                  <c:v>Dec</c:v>
                </c:pt>
                <c:pt idx="120">
                  <c:v>Jan.2017</c:v>
                </c:pt>
                <c:pt idx="121">
                  <c:v>Feb</c:v>
                </c:pt>
                <c:pt idx="122">
                  <c:v>March</c:v>
                </c:pt>
                <c:pt idx="123">
                  <c:v>April</c:v>
                </c:pt>
                <c:pt idx="124">
                  <c:v>May</c:v>
                </c:pt>
                <c:pt idx="125">
                  <c:v>June</c:v>
                </c:pt>
                <c:pt idx="126">
                  <c:v>July</c:v>
                </c:pt>
                <c:pt idx="127">
                  <c:v>August</c:v>
                </c:pt>
                <c:pt idx="128">
                  <c:v> Sept </c:v>
                </c:pt>
                <c:pt idx="129">
                  <c:v>Oct</c:v>
                </c:pt>
                <c:pt idx="130">
                  <c:v>Nov</c:v>
                </c:pt>
                <c:pt idx="131">
                  <c:v>Dec</c:v>
                </c:pt>
                <c:pt idx="132">
                  <c:v>Jan. 2018</c:v>
                </c:pt>
                <c:pt idx="133">
                  <c:v>Feb</c:v>
                </c:pt>
                <c:pt idx="134">
                  <c:v>March</c:v>
                </c:pt>
                <c:pt idx="135">
                  <c:v>April</c:v>
                </c:pt>
                <c:pt idx="136">
                  <c:v>May</c:v>
                </c:pt>
                <c:pt idx="137">
                  <c:v>June</c:v>
                </c:pt>
                <c:pt idx="138">
                  <c:v>July</c:v>
                </c:pt>
                <c:pt idx="139">
                  <c:v>August</c:v>
                </c:pt>
                <c:pt idx="140">
                  <c:v> Sept </c:v>
                </c:pt>
                <c:pt idx="141">
                  <c:v>Oct</c:v>
                </c:pt>
                <c:pt idx="142">
                  <c:v>Nov</c:v>
                </c:pt>
                <c:pt idx="143">
                  <c:v>Dec</c:v>
                </c:pt>
                <c:pt idx="144">
                  <c:v>Jan. 2019</c:v>
                </c:pt>
                <c:pt idx="145">
                  <c:v>Feb</c:v>
                </c:pt>
                <c:pt idx="146">
                  <c:v>March</c:v>
                </c:pt>
                <c:pt idx="147">
                  <c:v>April</c:v>
                </c:pt>
                <c:pt idx="148">
                  <c:v>May</c:v>
                </c:pt>
                <c:pt idx="149">
                  <c:v>June</c:v>
                </c:pt>
                <c:pt idx="150">
                  <c:v>July</c:v>
                </c:pt>
                <c:pt idx="151">
                  <c:v>August</c:v>
                </c:pt>
                <c:pt idx="152">
                  <c:v> Sept </c:v>
                </c:pt>
                <c:pt idx="153">
                  <c:v>Oct</c:v>
                </c:pt>
                <c:pt idx="154">
                  <c:v>Nov</c:v>
                </c:pt>
                <c:pt idx="155">
                  <c:v>Dec</c:v>
                </c:pt>
                <c:pt idx="156">
                  <c:v>Jan. 2020</c:v>
                </c:pt>
                <c:pt idx="157">
                  <c:v>Feb</c:v>
                </c:pt>
                <c:pt idx="158">
                  <c:v>March</c:v>
                </c:pt>
                <c:pt idx="159">
                  <c:v>April</c:v>
                </c:pt>
                <c:pt idx="160">
                  <c:v>May</c:v>
                </c:pt>
                <c:pt idx="161">
                  <c:v>June</c:v>
                </c:pt>
                <c:pt idx="162">
                  <c:v>July </c:v>
                </c:pt>
                <c:pt idx="163">
                  <c:v>August</c:v>
                </c:pt>
                <c:pt idx="164">
                  <c:v>September</c:v>
                </c:pt>
                <c:pt idx="165">
                  <c:v>Oct</c:v>
                </c:pt>
                <c:pt idx="166">
                  <c:v>Nov</c:v>
                </c:pt>
                <c:pt idx="167">
                  <c:v>Dec</c:v>
                </c:pt>
                <c:pt idx="168">
                  <c:v>Jan. 2021</c:v>
                </c:pt>
                <c:pt idx="169">
                  <c:v>Feb</c:v>
                </c:pt>
                <c:pt idx="170">
                  <c:v>March</c:v>
                </c:pt>
                <c:pt idx="171">
                  <c:v>April</c:v>
                </c:pt>
                <c:pt idx="172">
                  <c:v>May</c:v>
                </c:pt>
                <c:pt idx="173">
                  <c:v>June</c:v>
                </c:pt>
                <c:pt idx="174">
                  <c:v>July</c:v>
                </c:pt>
                <c:pt idx="175">
                  <c:v>August</c:v>
                </c:pt>
                <c:pt idx="176">
                  <c:v>September</c:v>
                </c:pt>
                <c:pt idx="177">
                  <c:v>October</c:v>
                </c:pt>
                <c:pt idx="178">
                  <c:v>Nov</c:v>
                </c:pt>
                <c:pt idx="179">
                  <c:v>Dec</c:v>
                </c:pt>
                <c:pt idx="180">
                  <c:v>Jan.2022</c:v>
                </c:pt>
                <c:pt idx="181">
                  <c:v>Feb</c:v>
                </c:pt>
                <c:pt idx="182">
                  <c:v>March</c:v>
                </c:pt>
                <c:pt idx="183">
                  <c:v>April</c:v>
                </c:pt>
                <c:pt idx="184">
                  <c:v>May </c:v>
                </c:pt>
                <c:pt idx="185">
                  <c:v>June</c:v>
                </c:pt>
                <c:pt idx="186">
                  <c:v>July</c:v>
                </c:pt>
                <c:pt idx="187">
                  <c:v>August</c:v>
                </c:pt>
                <c:pt idx="188">
                  <c:v>September</c:v>
                </c:pt>
                <c:pt idx="189">
                  <c:v>October</c:v>
                </c:pt>
                <c:pt idx="190">
                  <c:v>Nov</c:v>
                </c:pt>
                <c:pt idx="191">
                  <c:v>Dec</c:v>
                </c:pt>
                <c:pt idx="192">
                  <c:v>Jan. 2023</c:v>
                </c:pt>
                <c:pt idx="193">
                  <c:v>Feb</c:v>
                </c:pt>
                <c:pt idx="194">
                  <c:v>March</c:v>
                </c:pt>
                <c:pt idx="195">
                  <c:v>April</c:v>
                </c:pt>
                <c:pt idx="196">
                  <c:v>May </c:v>
                </c:pt>
                <c:pt idx="197">
                  <c:v>June</c:v>
                </c:pt>
                <c:pt idx="198">
                  <c:v>July</c:v>
                </c:pt>
                <c:pt idx="199">
                  <c:v>August</c:v>
                </c:pt>
                <c:pt idx="200">
                  <c:v>September</c:v>
                </c:pt>
                <c:pt idx="201">
                  <c:v>October</c:v>
                </c:pt>
                <c:pt idx="202">
                  <c:v>Nov</c:v>
                </c:pt>
                <c:pt idx="203">
                  <c:v>Dec</c:v>
                </c:pt>
                <c:pt idx="204">
                  <c:v>Jan. 2024</c:v>
                </c:pt>
                <c:pt idx="205">
                  <c:v>Feb</c:v>
                </c:pt>
                <c:pt idx="206">
                  <c:v>March</c:v>
                </c:pt>
                <c:pt idx="207">
                  <c:v>April</c:v>
                </c:pt>
                <c:pt idx="208">
                  <c:v>May </c:v>
                </c:pt>
                <c:pt idx="209">
                  <c:v>June</c:v>
                </c:pt>
                <c:pt idx="210">
                  <c:v>July</c:v>
                </c:pt>
                <c:pt idx="211">
                  <c:v>August</c:v>
                </c:pt>
                <c:pt idx="212">
                  <c:v>September</c:v>
                </c:pt>
                <c:pt idx="213">
                  <c:v>October</c:v>
                </c:pt>
                <c:pt idx="214">
                  <c:v>Nov</c:v>
                </c:pt>
                <c:pt idx="215">
                  <c:v>Dec</c:v>
                </c:pt>
                <c:pt idx="216">
                  <c:v>Jan.2025</c:v>
                </c:pt>
                <c:pt idx="217">
                  <c:v>Feb</c:v>
                </c:pt>
                <c:pt idx="218">
                  <c:v>March</c:v>
                </c:pt>
                <c:pt idx="219">
                  <c:v>April</c:v>
                </c:pt>
                <c:pt idx="220">
                  <c:v>May</c:v>
                </c:pt>
                <c:pt idx="221">
                  <c:v>June</c:v>
                </c:pt>
                <c:pt idx="222">
                  <c:v>July</c:v>
                </c:pt>
                <c:pt idx="223">
                  <c:v>August</c:v>
                </c:pt>
                <c:pt idx="224">
                  <c:v>September</c:v>
                </c:pt>
                <c:pt idx="225">
                  <c:v>October</c:v>
                </c:pt>
                <c:pt idx="226">
                  <c:v>Nov</c:v>
                </c:pt>
                <c:pt idx="227">
                  <c:v>Dec</c:v>
                </c:pt>
                <c:pt idx="228">
                  <c:v>Jan. 2026</c:v>
                </c:pt>
              </c:strCache>
            </c:strRef>
          </c:cat>
          <c:val>
            <c:numRef>
              <c:f>'Orleans-Jefferson -St.Tammany'!$D$2:$D$230</c:f>
              <c:numCache>
                <c:formatCode>0.0</c:formatCode>
                <c:ptCount val="229"/>
                <c:pt idx="0">
                  <c:v>158.67099999999999</c:v>
                </c:pt>
                <c:pt idx="1">
                  <c:v>161.28100000000001</c:v>
                </c:pt>
                <c:pt idx="2">
                  <c:v>165.19300000000001</c:v>
                </c:pt>
                <c:pt idx="3">
                  <c:v>163.90299999999999</c:v>
                </c:pt>
                <c:pt idx="4">
                  <c:v>163.87299999999999</c:v>
                </c:pt>
                <c:pt idx="5">
                  <c:v>165.203</c:v>
                </c:pt>
                <c:pt idx="6">
                  <c:v>163.10300000000001</c:v>
                </c:pt>
                <c:pt idx="7">
                  <c:v>165.63</c:v>
                </c:pt>
                <c:pt idx="8" formatCode="#,##0.0">
                  <c:v>166.142</c:v>
                </c:pt>
                <c:pt idx="9">
                  <c:v>168.56399999999999</c:v>
                </c:pt>
                <c:pt idx="10">
                  <c:v>171.101</c:v>
                </c:pt>
                <c:pt idx="11">
                  <c:v>171.93100000000001</c:v>
                </c:pt>
                <c:pt idx="12">
                  <c:v>167.727</c:v>
                </c:pt>
                <c:pt idx="13">
                  <c:v>170.94200000000001</c:v>
                </c:pt>
                <c:pt idx="14">
                  <c:v>172.07599999999999</c:v>
                </c:pt>
                <c:pt idx="15">
                  <c:v>173.02699999999999</c:v>
                </c:pt>
                <c:pt idx="16">
                  <c:v>173.36199999999999</c:v>
                </c:pt>
                <c:pt idx="17">
                  <c:v>173.19800000000001</c:v>
                </c:pt>
                <c:pt idx="18" formatCode="#,##0.0">
                  <c:v>169.554</c:v>
                </c:pt>
                <c:pt idx="19" formatCode="#,##0.0">
                  <c:v>173.358</c:v>
                </c:pt>
                <c:pt idx="20" formatCode="#,##0.0">
                  <c:v>170.62799999999999</c:v>
                </c:pt>
                <c:pt idx="21" formatCode="#,##0.0">
                  <c:v>173.511</c:v>
                </c:pt>
                <c:pt idx="22" formatCode="#,##0.0">
                  <c:v>173.70099999999999</c:v>
                </c:pt>
                <c:pt idx="23" formatCode="#,##0.0">
                  <c:v>173.636</c:v>
                </c:pt>
                <c:pt idx="24" formatCode="#,##0.0">
                  <c:v>167.58799999999999</c:v>
                </c:pt>
                <c:pt idx="25" formatCode="#,##0.0">
                  <c:v>169.21600000000001</c:v>
                </c:pt>
                <c:pt idx="26" formatCode="#,##0.0">
                  <c:v>169.149</c:v>
                </c:pt>
                <c:pt idx="27" formatCode="#,##0.0">
                  <c:v>169.54300000000001</c:v>
                </c:pt>
                <c:pt idx="28" formatCode="#,##0.0">
                  <c:v>169.16499999999999</c:v>
                </c:pt>
                <c:pt idx="29" formatCode="#,##0.0">
                  <c:v>168.786</c:v>
                </c:pt>
                <c:pt idx="30" formatCode="#,##0.0">
                  <c:v>166.19900000000001</c:v>
                </c:pt>
                <c:pt idx="31" formatCode="#,##0.0">
                  <c:v>167.28299999999999</c:v>
                </c:pt>
                <c:pt idx="32" formatCode="#,##0.0">
                  <c:v>166.38200000000001</c:v>
                </c:pt>
                <c:pt idx="33" formatCode="#,##0.0">
                  <c:v>169.20400000000001</c:v>
                </c:pt>
                <c:pt idx="34" formatCode="#,##0.0">
                  <c:v>169.46600000000001</c:v>
                </c:pt>
                <c:pt idx="35" formatCode="#,##0.0">
                  <c:v>169.44200000000001</c:v>
                </c:pt>
                <c:pt idx="36">
                  <c:v>169.142</c:v>
                </c:pt>
                <c:pt idx="37">
                  <c:v>170.14099999999999</c:v>
                </c:pt>
                <c:pt idx="38">
                  <c:v>171.55600000000001</c:v>
                </c:pt>
                <c:pt idx="39" formatCode="#,##0.0">
                  <c:v>172.30099999999999</c:v>
                </c:pt>
                <c:pt idx="40" formatCode="#,##0.0">
                  <c:v>171.68700000000001</c:v>
                </c:pt>
                <c:pt idx="41" formatCode="#,##0.0">
                  <c:v>170.28899999999999</c:v>
                </c:pt>
                <c:pt idx="42" formatCode="#,##0.0">
                  <c:v>168.00899999999999</c:v>
                </c:pt>
                <c:pt idx="43" formatCode="#,##0.0">
                  <c:v>167.423</c:v>
                </c:pt>
                <c:pt idx="44" formatCode="#,##0.0">
                  <c:v>169.214</c:v>
                </c:pt>
                <c:pt idx="45" formatCode="#,##0.0">
                  <c:v>170.35400000000001</c:v>
                </c:pt>
                <c:pt idx="46" formatCode="#,##0.0">
                  <c:v>171.61600000000001</c:v>
                </c:pt>
                <c:pt idx="47" formatCode="#,##0.0">
                  <c:v>172.386</c:v>
                </c:pt>
                <c:pt idx="48">
                  <c:v>169.90199999999999</c:v>
                </c:pt>
                <c:pt idx="49">
                  <c:v>171.85300000000001</c:v>
                </c:pt>
                <c:pt idx="50">
                  <c:v>173.05</c:v>
                </c:pt>
                <c:pt idx="51">
                  <c:v>174.185</c:v>
                </c:pt>
                <c:pt idx="52">
                  <c:v>173.239</c:v>
                </c:pt>
                <c:pt idx="53">
                  <c:v>171.648</c:v>
                </c:pt>
                <c:pt idx="54">
                  <c:v>171.75399999999999</c:v>
                </c:pt>
                <c:pt idx="55">
                  <c:v>173.512</c:v>
                </c:pt>
                <c:pt idx="56">
                  <c:v>174.85499999999999</c:v>
                </c:pt>
                <c:pt idx="57">
                  <c:v>175.97300000000001</c:v>
                </c:pt>
                <c:pt idx="58">
                  <c:v>177.91300000000001</c:v>
                </c:pt>
                <c:pt idx="59">
                  <c:v>178.49799999999999</c:v>
                </c:pt>
                <c:pt idx="60" formatCode="General">
                  <c:v>169.90199999999999</c:v>
                </c:pt>
                <c:pt idx="61" formatCode="General">
                  <c:v>171.85300000000001</c:v>
                </c:pt>
                <c:pt idx="62" formatCode="General">
                  <c:v>173.05</c:v>
                </c:pt>
                <c:pt idx="63" formatCode="#,##0.0">
                  <c:v>174.185</c:v>
                </c:pt>
                <c:pt idx="64" formatCode="#,##0.0">
                  <c:v>173.239</c:v>
                </c:pt>
                <c:pt idx="65" formatCode="#,##0.0">
                  <c:v>171.648</c:v>
                </c:pt>
                <c:pt idx="66" formatCode="#,##0.0">
                  <c:v>171.75399999999999</c:v>
                </c:pt>
                <c:pt idx="67" formatCode="#,##0.0">
                  <c:v>173.512</c:v>
                </c:pt>
                <c:pt idx="68" formatCode="#,##0.0">
                  <c:v>174.85499999999999</c:v>
                </c:pt>
                <c:pt idx="69">
                  <c:v>175.97300000000001</c:v>
                </c:pt>
                <c:pt idx="70">
                  <c:v>177.91300000000001</c:v>
                </c:pt>
                <c:pt idx="71">
                  <c:v>178.49799999999999</c:v>
                </c:pt>
                <c:pt idx="72" formatCode="#,##0.0">
                  <c:v>178.035</c:v>
                </c:pt>
                <c:pt idx="73" formatCode="#,##0.0">
                  <c:v>179.60599999999999</c:v>
                </c:pt>
                <c:pt idx="74" formatCode="#,##0.0">
                  <c:v>179.19800000000001</c:v>
                </c:pt>
                <c:pt idx="75" formatCode="#,##0.0">
                  <c:v>180.345</c:v>
                </c:pt>
                <c:pt idx="76" formatCode="#,##0.0">
                  <c:v>179.61</c:v>
                </c:pt>
                <c:pt idx="77" formatCode="#,##0.0">
                  <c:v>177.16200000000001</c:v>
                </c:pt>
                <c:pt idx="78" formatCode="#,##0.0">
                  <c:v>174.786</c:v>
                </c:pt>
                <c:pt idx="79">
                  <c:v>179.86699999999999</c:v>
                </c:pt>
                <c:pt idx="80">
                  <c:v>178.93100000000001</c:v>
                </c:pt>
                <c:pt idx="81">
                  <c:v>183.203</c:v>
                </c:pt>
                <c:pt idx="82">
                  <c:v>186.524</c:v>
                </c:pt>
                <c:pt idx="83">
                  <c:v>186.19800000000001</c:v>
                </c:pt>
                <c:pt idx="84" formatCode="#,##0.0">
                  <c:v>182.86099999999999</c:v>
                </c:pt>
                <c:pt idx="85" formatCode="#,##0.0">
                  <c:v>186.47300000000001</c:v>
                </c:pt>
                <c:pt idx="86" formatCode="#,##0.0">
                  <c:v>186.87200000000001</c:v>
                </c:pt>
                <c:pt idx="87" formatCode="#,##0.0">
                  <c:v>187.35900000000001</c:v>
                </c:pt>
                <c:pt idx="88" formatCode="#,##0.0">
                  <c:v>187.58799999999999</c:v>
                </c:pt>
                <c:pt idx="89">
                  <c:v>186.67099999999999</c:v>
                </c:pt>
                <c:pt idx="90">
                  <c:v>185.95099999999999</c:v>
                </c:pt>
                <c:pt idx="91">
                  <c:v>187.179</c:v>
                </c:pt>
                <c:pt idx="92">
                  <c:v>186.41499999999999</c:v>
                </c:pt>
                <c:pt idx="93">
                  <c:v>188.7</c:v>
                </c:pt>
                <c:pt idx="94" formatCode="General">
                  <c:v>192.6</c:v>
                </c:pt>
                <c:pt idx="95" formatCode="General">
                  <c:v>191.4</c:v>
                </c:pt>
                <c:pt idx="96">
                  <c:v>186.7</c:v>
                </c:pt>
                <c:pt idx="97">
                  <c:v>189</c:v>
                </c:pt>
                <c:pt idx="98">
                  <c:v>189.3</c:v>
                </c:pt>
                <c:pt idx="99">
                  <c:v>192</c:v>
                </c:pt>
                <c:pt idx="100">
                  <c:v>192.6</c:v>
                </c:pt>
                <c:pt idx="101">
                  <c:v>191.4</c:v>
                </c:pt>
                <c:pt idx="102">
                  <c:v>190.7</c:v>
                </c:pt>
                <c:pt idx="103">
                  <c:v>190.2</c:v>
                </c:pt>
                <c:pt idx="104">
                  <c:v>189.9</c:v>
                </c:pt>
                <c:pt idx="105">
                  <c:v>194.8</c:v>
                </c:pt>
                <c:pt idx="106">
                  <c:v>195</c:v>
                </c:pt>
                <c:pt idx="107">
                  <c:v>196.5</c:v>
                </c:pt>
                <c:pt idx="108">
                  <c:v>192.28399999999999</c:v>
                </c:pt>
                <c:pt idx="109">
                  <c:v>193.86</c:v>
                </c:pt>
                <c:pt idx="110">
                  <c:v>194.26900000000001</c:v>
                </c:pt>
                <c:pt idx="111">
                  <c:v>193.935</c:v>
                </c:pt>
                <c:pt idx="112">
                  <c:v>195.75700000000001</c:v>
                </c:pt>
                <c:pt idx="113">
                  <c:v>191.92099999999999</c:v>
                </c:pt>
                <c:pt idx="114">
                  <c:v>189.8</c:v>
                </c:pt>
                <c:pt idx="115">
                  <c:v>190.9</c:v>
                </c:pt>
                <c:pt idx="116">
                  <c:v>192.7</c:v>
                </c:pt>
                <c:pt idx="117" formatCode="#,##0.0">
                  <c:v>195.5</c:v>
                </c:pt>
                <c:pt idx="118" formatCode="#,##0.0">
                  <c:v>197</c:v>
                </c:pt>
                <c:pt idx="119" formatCode="#,##0.0">
                  <c:v>194.4</c:v>
                </c:pt>
                <c:pt idx="120" formatCode="#,##0.0">
                  <c:v>188.2</c:v>
                </c:pt>
                <c:pt idx="121" formatCode="#,##0.0">
                  <c:v>192.3</c:v>
                </c:pt>
                <c:pt idx="122" formatCode="#,##0.0">
                  <c:v>191</c:v>
                </c:pt>
                <c:pt idx="123" formatCode="#,##0.0">
                  <c:v>195.6</c:v>
                </c:pt>
                <c:pt idx="124" formatCode="#,##0.0">
                  <c:v>197.1</c:v>
                </c:pt>
                <c:pt idx="125" formatCode="#,##0.0">
                  <c:v>191.7</c:v>
                </c:pt>
                <c:pt idx="126" formatCode="#,##0.0">
                  <c:v>189.5</c:v>
                </c:pt>
                <c:pt idx="127" formatCode="#,##0.0">
                  <c:v>190.3</c:v>
                </c:pt>
                <c:pt idx="128" formatCode="#,##0.0">
                  <c:v>192.9</c:v>
                </c:pt>
                <c:pt idx="129" formatCode="#,##0.0">
                  <c:v>195.7</c:v>
                </c:pt>
                <c:pt idx="130" formatCode="#,##0.0">
                  <c:v>196.9</c:v>
                </c:pt>
                <c:pt idx="131" formatCode="#,##0.0">
                  <c:v>196.1</c:v>
                </c:pt>
                <c:pt idx="132" formatCode="#,##0.0">
                  <c:v>191.9</c:v>
                </c:pt>
                <c:pt idx="133" formatCode="#,##0.0">
                  <c:v>193.4</c:v>
                </c:pt>
                <c:pt idx="134" formatCode="#,##0.0">
                  <c:v>194.5</c:v>
                </c:pt>
                <c:pt idx="135" formatCode="#,##0.0">
                  <c:v>197.8</c:v>
                </c:pt>
                <c:pt idx="136" formatCode="#,##0.0">
                  <c:v>197.2</c:v>
                </c:pt>
                <c:pt idx="137" formatCode="#,##0.0">
                  <c:v>192.7</c:v>
                </c:pt>
                <c:pt idx="138" formatCode="#,##0.0">
                  <c:v>191.6</c:v>
                </c:pt>
                <c:pt idx="139" formatCode="#,##0.0">
                  <c:v>193.2</c:v>
                </c:pt>
                <c:pt idx="140" formatCode="#,##0.0">
                  <c:v>195.1</c:v>
                </c:pt>
                <c:pt idx="141" formatCode="#,##0.0">
                  <c:v>199.7</c:v>
                </c:pt>
                <c:pt idx="142" formatCode="#,##0.0">
                  <c:v>201.4</c:v>
                </c:pt>
                <c:pt idx="143" formatCode="#,##0.0_);\(#,##0.0\)">
                  <c:v>198.9</c:v>
                </c:pt>
                <c:pt idx="144" formatCode="#,##0.0">
                  <c:v>197.2</c:v>
                </c:pt>
                <c:pt idx="145" formatCode="#,##0.0">
                  <c:v>200</c:v>
                </c:pt>
                <c:pt idx="146" formatCode="#,##0.0">
                  <c:v>197.8</c:v>
                </c:pt>
                <c:pt idx="147" formatCode="#,##0.0">
                  <c:v>198.33333333333334</c:v>
                </c:pt>
                <c:pt idx="148" formatCode="#,##0.0">
                  <c:v>203.3</c:v>
                </c:pt>
                <c:pt idx="149" formatCode="#,##0.0">
                  <c:v>203.33856916599998</c:v>
                </c:pt>
                <c:pt idx="150" formatCode="#,##0.0">
                  <c:v>198.055137884</c:v>
                </c:pt>
                <c:pt idx="151" formatCode="#,##0.0">
                  <c:v>200.3</c:v>
                </c:pt>
                <c:pt idx="152" formatCode="#,##0.0">
                  <c:v>201.9</c:v>
                </c:pt>
                <c:pt idx="153" formatCode="#,##0.0">
                  <c:v>203.3</c:v>
                </c:pt>
                <c:pt idx="154" formatCode="#,##0.0">
                  <c:v>205.2</c:v>
                </c:pt>
                <c:pt idx="155">
                  <c:v>203.3</c:v>
                </c:pt>
                <c:pt idx="156" formatCode="#,##0.0">
                  <c:v>202.9</c:v>
                </c:pt>
                <c:pt idx="157" formatCode="#,##0.0">
                  <c:v>203.9</c:v>
                </c:pt>
                <c:pt idx="158" formatCode="#,##0.0">
                  <c:v>197.2</c:v>
                </c:pt>
                <c:pt idx="159" formatCode="#,##0.0">
                  <c:v>155.1</c:v>
                </c:pt>
                <c:pt idx="160" formatCode="#,##0.0">
                  <c:v>156.9</c:v>
                </c:pt>
                <c:pt idx="161" formatCode="#,##0.0">
                  <c:v>159.69999999999999</c:v>
                </c:pt>
                <c:pt idx="162" formatCode="#,##0.0">
                  <c:v>156.59399999999999</c:v>
                </c:pt>
                <c:pt idx="163">
                  <c:v>160.56299999999999</c:v>
                </c:pt>
                <c:pt idx="164" formatCode="#,##0.0">
                  <c:v>159.26900000000001</c:v>
                </c:pt>
                <c:pt idx="165" formatCode="#,##0.0">
                  <c:v>164.88813003559997</c:v>
                </c:pt>
                <c:pt idx="166" formatCode="#0.0">
                  <c:v>169.23646121119992</c:v>
                </c:pt>
                <c:pt idx="167">
                  <c:v>169.36249979599998</c:v>
                </c:pt>
                <c:pt idx="168" formatCode="#,##0.0">
                  <c:v>166.3</c:v>
                </c:pt>
                <c:pt idx="169" formatCode="#,##0.0">
                  <c:v>167.7</c:v>
                </c:pt>
                <c:pt idx="170" formatCode="#,##0.0">
                  <c:v>168</c:v>
                </c:pt>
                <c:pt idx="171">
                  <c:v>173.1</c:v>
                </c:pt>
                <c:pt idx="172">
                  <c:v>175</c:v>
                </c:pt>
                <c:pt idx="173">
                  <c:v>173.7</c:v>
                </c:pt>
                <c:pt idx="174" formatCode="#,##0.0">
                  <c:v>175.7</c:v>
                </c:pt>
                <c:pt idx="175" formatCode="#,##0.0">
                  <c:v>178.5</c:v>
                </c:pt>
                <c:pt idx="176">
                  <c:v>163.4</c:v>
                </c:pt>
                <c:pt idx="177">
                  <c:v>177.2</c:v>
                </c:pt>
                <c:pt idx="178" formatCode="0">
                  <c:v>182.3</c:v>
                </c:pt>
                <c:pt idx="179">
                  <c:v>183.7</c:v>
                </c:pt>
                <c:pt idx="180" formatCode="#,##0.0">
                  <c:v>177.1</c:v>
                </c:pt>
                <c:pt idx="181" formatCode="#,##0.0">
                  <c:v>180.2</c:v>
                </c:pt>
                <c:pt idx="182" formatCode="#,##0.0">
                  <c:v>180.1</c:v>
                </c:pt>
                <c:pt idx="183" formatCode="#,##0.0">
                  <c:v>184.5</c:v>
                </c:pt>
                <c:pt idx="184" formatCode="#,##0.0">
                  <c:v>185.1</c:v>
                </c:pt>
                <c:pt idx="185" formatCode="#,##0.0">
                  <c:v>180.7</c:v>
                </c:pt>
                <c:pt idx="186" formatCode="#,##0.0">
                  <c:v>181.7</c:v>
                </c:pt>
                <c:pt idx="187" formatCode="#,##0.0">
                  <c:v>182.6</c:v>
                </c:pt>
                <c:pt idx="188" formatCode="#,##0.0">
                  <c:v>183.9</c:v>
                </c:pt>
                <c:pt idx="189" formatCode="#,##0.0">
                  <c:v>186</c:v>
                </c:pt>
                <c:pt idx="190" formatCode="#,##0.0">
                  <c:v>187.7</c:v>
                </c:pt>
                <c:pt idx="191" formatCode="#,##0.0">
                  <c:v>187.8</c:v>
                </c:pt>
                <c:pt idx="192" formatCode="#,##0.0">
                  <c:v>185.2</c:v>
                </c:pt>
                <c:pt idx="193" formatCode="#,##0.0">
                  <c:v>187.5</c:v>
                </c:pt>
                <c:pt idx="194" formatCode="#,##0.0">
                  <c:v>186.9</c:v>
                </c:pt>
                <c:pt idx="195" formatCode="#,##0.0">
                  <c:v>189.3</c:v>
                </c:pt>
                <c:pt idx="196" formatCode="#,##0.0">
                  <c:v>190</c:v>
                </c:pt>
                <c:pt idx="197" formatCode="#,##0.0">
                  <c:v>185.6</c:v>
                </c:pt>
                <c:pt idx="198" formatCode="#,##0.0">
                  <c:v>182</c:v>
                </c:pt>
                <c:pt idx="199" formatCode="#,##0.0">
                  <c:v>185.2</c:v>
                </c:pt>
                <c:pt idx="200" formatCode="#,##0.0">
                  <c:v>184.9</c:v>
                </c:pt>
                <c:pt idx="201" formatCode="#,##0.0">
                  <c:v>186.6</c:v>
                </c:pt>
                <c:pt idx="202" formatCode="#,##0.0">
                  <c:v>189.2</c:v>
                </c:pt>
                <c:pt idx="203">
                  <c:v>189.4</c:v>
                </c:pt>
                <c:pt idx="204" formatCode="#,##0.0">
                  <c:v>185.5</c:v>
                </c:pt>
                <c:pt idx="205" formatCode="#,##0.0">
                  <c:v>186.5</c:v>
                </c:pt>
                <c:pt idx="206" formatCode="#,##0.0">
                  <c:v>187.08753689041825</c:v>
                </c:pt>
                <c:pt idx="207" formatCode="#,##0.0">
                  <c:v>189.1</c:v>
                </c:pt>
                <c:pt idx="208" formatCode="#,##0.0">
                  <c:v>190.2</c:v>
                </c:pt>
                <c:pt idx="209" formatCode="#,##0.0">
                  <c:v>183.5</c:v>
                </c:pt>
                <c:pt idx="210">
                  <c:v>181.3</c:v>
                </c:pt>
                <c:pt idx="211" formatCode="#,##0.0">
                  <c:v>184</c:v>
                </c:pt>
                <c:pt idx="212" formatCode="#,##0.0">
                  <c:v>184.3</c:v>
                </c:pt>
                <c:pt idx="213" formatCode="#,##0.0">
                  <c:v>189.9</c:v>
                </c:pt>
                <c:pt idx="214" formatCode="#,##0.0">
                  <c:v>193</c:v>
                </c:pt>
                <c:pt idx="215" formatCode="#,##0.0">
                  <c:v>191.4</c:v>
                </c:pt>
                <c:pt idx="216" formatCode="#,##0.0">
                  <c:v>187.4</c:v>
                </c:pt>
                <c:pt idx="217" formatCode="#,##0.0">
                  <c:v>191.5</c:v>
                </c:pt>
                <c:pt idx="218" formatCode="#,##0.0">
                  <c:v>187.7</c:v>
                </c:pt>
                <c:pt idx="219" formatCode="#,##0.0">
                  <c:v>190.7</c:v>
                </c:pt>
                <c:pt idx="220" formatCode="#,##0.0">
                  <c:v>190.70352677320781</c:v>
                </c:pt>
                <c:pt idx="221" formatCode="#,##0.0">
                  <c:v>189.06301381335194</c:v>
                </c:pt>
                <c:pt idx="222" formatCode="#,##0.0">
                  <c:v>187.15908020700002</c:v>
                </c:pt>
                <c:pt idx="223" formatCode="#,##0.0">
                  <c:v>187.74190872579999</c:v>
                </c:pt>
                <c:pt idx="224">
                  <c:v>188.61615150399999</c:v>
                </c:pt>
                <c:pt idx="225">
                  <c:v>192.13795503600002</c:v>
                </c:pt>
                <c:pt idx="226">
                  <c:v>192.66106097940002</c:v>
                </c:pt>
                <c:pt idx="227">
                  <c:v>190.51051432320003</c:v>
                </c:pt>
                <c:pt idx="228">
                  <c:v>187.5</c:v>
                </c:pt>
              </c:numCache>
            </c:numRef>
          </c:val>
          <c:extLst>
            <c:ext xmlns:c16="http://schemas.microsoft.com/office/drawing/2014/chart" uri="{C3380CC4-5D6E-409C-BE32-E72D297353CC}">
              <c16:uniqueId val="{00000001-04E3-4B3D-A374-5F4FF91A93B4}"/>
            </c:ext>
          </c:extLst>
        </c:ser>
        <c:dLbls>
          <c:showLegendKey val="0"/>
          <c:showVal val="0"/>
          <c:showCatName val="0"/>
          <c:showSerName val="0"/>
          <c:showPercent val="0"/>
          <c:showBubbleSize val="0"/>
        </c:dLbls>
        <c:gapWidth val="100"/>
        <c:overlap val="-24"/>
        <c:axId val="520815576"/>
        <c:axId val="1"/>
      </c:barChart>
      <c:catAx>
        <c:axId val="520815576"/>
        <c:scaling>
          <c:orientation val="minMax"/>
        </c:scaling>
        <c:delete val="0"/>
        <c:axPos val="b"/>
        <c:title>
          <c:tx>
            <c:rich>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r>
                  <a:rPr lang="en-US" sz="800" dirty="0"/>
                  <a:t>Source: Quarterly Census of Employment and Wages, Bureau of Labor Statistics, Actual Data, January 2007- September 2025; Model Estimates, October 2025 to January 2026, Dr. Raymond J. Brady, Systems Solutions Consulting</a:t>
                </a:r>
              </a:p>
            </c:rich>
          </c:tx>
          <c:layout>
            <c:manualLayout>
              <c:xMode val="edge"/>
              <c:yMode val="edge"/>
              <c:x val="0.14212930388293826"/>
              <c:y val="0.87221077766142308"/>
            </c:manualLayout>
          </c:layout>
          <c:overlay val="0"/>
          <c:spPr>
            <a:noFill/>
            <a:ln>
              <a:noFill/>
            </a:ln>
            <a:effectLst/>
          </c:spPr>
          <c:txPr>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endParaRPr lang="en-US"/>
            </a:p>
          </c:txPr>
        </c:title>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5400000" spcFirstLastPara="1" vertOverflow="ellipsis"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min val="150"/>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Jobs in Thousands</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0" spcFirstLastPara="1" vertOverflow="ellipsis"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52081557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Current Covered Jefferson Parish Employment Picture</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2089601831685932"/>
          <c:y val="0.12496791304228333"/>
          <c:w val="0.86717068224207694"/>
          <c:h val="0.60007270649801259"/>
        </c:manualLayout>
      </c:layout>
      <c:bar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c:spPr>
          <c:invertIfNegative val="0"/>
          <c:trendline>
            <c:spPr>
              <a:ln w="22225" cap="flat" cmpd="sng" algn="ctr">
                <a:solidFill>
                  <a:schemeClr val="accent2"/>
                </a:solidFill>
                <a:prstDash val="solid"/>
              </a:ln>
              <a:effectLst/>
            </c:spPr>
            <c:trendlineType val="movingAvg"/>
            <c:period val="2"/>
            <c:dispRSqr val="0"/>
            <c:dispEq val="0"/>
          </c:trendline>
          <c:cat>
            <c:strRef>
              <c:f>'Orleans-Jefferson -St.Tammany'!$A$2:$A$230</c:f>
              <c:strCache>
                <c:ptCount val="229"/>
                <c:pt idx="0">
                  <c:v>Jan. 2007</c:v>
                </c:pt>
                <c:pt idx="1">
                  <c:v> Feb </c:v>
                </c:pt>
                <c:pt idx="2">
                  <c:v> March </c:v>
                </c:pt>
                <c:pt idx="3">
                  <c:v> April </c:v>
                </c:pt>
                <c:pt idx="4">
                  <c:v> May </c:v>
                </c:pt>
                <c:pt idx="5">
                  <c:v> June </c:v>
                </c:pt>
                <c:pt idx="6">
                  <c:v> July </c:v>
                </c:pt>
                <c:pt idx="7">
                  <c:v> August </c:v>
                </c:pt>
                <c:pt idx="8">
                  <c:v> Sept </c:v>
                </c:pt>
                <c:pt idx="9">
                  <c:v> Oct </c:v>
                </c:pt>
                <c:pt idx="10">
                  <c:v> Nov </c:v>
                </c:pt>
                <c:pt idx="11">
                  <c:v> Dec </c:v>
                </c:pt>
                <c:pt idx="12">
                  <c:v> Jan. 2008 </c:v>
                </c:pt>
                <c:pt idx="13">
                  <c:v> Feb </c:v>
                </c:pt>
                <c:pt idx="14">
                  <c:v> March </c:v>
                </c:pt>
                <c:pt idx="15">
                  <c:v> April </c:v>
                </c:pt>
                <c:pt idx="16">
                  <c:v> May </c:v>
                </c:pt>
                <c:pt idx="17">
                  <c:v> June </c:v>
                </c:pt>
                <c:pt idx="18">
                  <c:v> July </c:v>
                </c:pt>
                <c:pt idx="19">
                  <c:v> August </c:v>
                </c:pt>
                <c:pt idx="20">
                  <c:v> Sept </c:v>
                </c:pt>
                <c:pt idx="21">
                  <c:v> Oct </c:v>
                </c:pt>
                <c:pt idx="22">
                  <c:v> Nov </c:v>
                </c:pt>
                <c:pt idx="23">
                  <c:v> Dec </c:v>
                </c:pt>
                <c:pt idx="24">
                  <c:v> Jan.2009 </c:v>
                </c:pt>
                <c:pt idx="25">
                  <c:v> Feb. </c:v>
                </c:pt>
                <c:pt idx="26">
                  <c:v> March </c:v>
                </c:pt>
                <c:pt idx="27">
                  <c:v> April </c:v>
                </c:pt>
                <c:pt idx="28">
                  <c:v> May </c:v>
                </c:pt>
                <c:pt idx="29">
                  <c:v> June </c:v>
                </c:pt>
                <c:pt idx="30">
                  <c:v> July </c:v>
                </c:pt>
                <c:pt idx="31">
                  <c:v> August </c:v>
                </c:pt>
                <c:pt idx="32">
                  <c:v> Sept </c:v>
                </c:pt>
                <c:pt idx="33">
                  <c:v> Oct </c:v>
                </c:pt>
                <c:pt idx="34">
                  <c:v> Nov </c:v>
                </c:pt>
                <c:pt idx="35">
                  <c:v> Dec. </c:v>
                </c:pt>
                <c:pt idx="36">
                  <c:v>Jan. 2010</c:v>
                </c:pt>
                <c:pt idx="37">
                  <c:v> Feb </c:v>
                </c:pt>
                <c:pt idx="38">
                  <c:v> March </c:v>
                </c:pt>
                <c:pt idx="39">
                  <c:v> April </c:v>
                </c:pt>
                <c:pt idx="40">
                  <c:v> May </c:v>
                </c:pt>
                <c:pt idx="41">
                  <c:v> June </c:v>
                </c:pt>
                <c:pt idx="42">
                  <c:v> July </c:v>
                </c:pt>
                <c:pt idx="43">
                  <c:v> August </c:v>
                </c:pt>
                <c:pt idx="44">
                  <c:v> Sept </c:v>
                </c:pt>
                <c:pt idx="45">
                  <c:v> Oct </c:v>
                </c:pt>
                <c:pt idx="46">
                  <c:v> Nov </c:v>
                </c:pt>
                <c:pt idx="47">
                  <c:v> Dec </c:v>
                </c:pt>
                <c:pt idx="48">
                  <c:v>Jan. 2011</c:v>
                </c:pt>
                <c:pt idx="49">
                  <c:v> Feb </c:v>
                </c:pt>
                <c:pt idx="50">
                  <c:v> March  </c:v>
                </c:pt>
                <c:pt idx="51">
                  <c:v>April</c:v>
                </c:pt>
                <c:pt idx="52">
                  <c:v> May </c:v>
                </c:pt>
                <c:pt idx="53">
                  <c:v> June </c:v>
                </c:pt>
                <c:pt idx="54">
                  <c:v> July  </c:v>
                </c:pt>
                <c:pt idx="55">
                  <c:v> August </c:v>
                </c:pt>
                <c:pt idx="56">
                  <c:v> Sept </c:v>
                </c:pt>
                <c:pt idx="57">
                  <c:v> Oct </c:v>
                </c:pt>
                <c:pt idx="58">
                  <c:v> Nov </c:v>
                </c:pt>
                <c:pt idx="59">
                  <c:v> Dec </c:v>
                </c:pt>
                <c:pt idx="60">
                  <c:v> Jan. 2012 </c:v>
                </c:pt>
                <c:pt idx="61">
                  <c:v> Feb </c:v>
                </c:pt>
                <c:pt idx="62">
                  <c:v> March </c:v>
                </c:pt>
                <c:pt idx="63">
                  <c:v> April </c:v>
                </c:pt>
                <c:pt idx="64">
                  <c:v> May </c:v>
                </c:pt>
                <c:pt idx="65">
                  <c:v> June </c:v>
                </c:pt>
                <c:pt idx="66">
                  <c:v> July </c:v>
                </c:pt>
                <c:pt idx="67">
                  <c:v> August </c:v>
                </c:pt>
                <c:pt idx="68">
                  <c:v> Sept </c:v>
                </c:pt>
                <c:pt idx="69">
                  <c:v> Oct </c:v>
                </c:pt>
                <c:pt idx="70">
                  <c:v> Nov </c:v>
                </c:pt>
                <c:pt idx="71">
                  <c:v> Dec  </c:v>
                </c:pt>
                <c:pt idx="72">
                  <c:v> Jan. 2013 </c:v>
                </c:pt>
                <c:pt idx="73">
                  <c:v> Feb </c:v>
                </c:pt>
                <c:pt idx="74">
                  <c:v> March </c:v>
                </c:pt>
                <c:pt idx="75">
                  <c:v> April </c:v>
                </c:pt>
                <c:pt idx="76">
                  <c:v> May  </c:v>
                </c:pt>
                <c:pt idx="77">
                  <c:v> June </c:v>
                </c:pt>
                <c:pt idx="78">
                  <c:v> July </c:v>
                </c:pt>
                <c:pt idx="79">
                  <c:v> August </c:v>
                </c:pt>
                <c:pt idx="80">
                  <c:v> Sept </c:v>
                </c:pt>
                <c:pt idx="81">
                  <c:v> Oct </c:v>
                </c:pt>
                <c:pt idx="82">
                  <c:v> Nov </c:v>
                </c:pt>
                <c:pt idx="83">
                  <c:v> Dec  </c:v>
                </c:pt>
                <c:pt idx="84">
                  <c:v> Jan. 2014 </c:v>
                </c:pt>
                <c:pt idx="85">
                  <c:v> Feb </c:v>
                </c:pt>
                <c:pt idx="86">
                  <c:v> March </c:v>
                </c:pt>
                <c:pt idx="87">
                  <c:v> April </c:v>
                </c:pt>
                <c:pt idx="88">
                  <c:v>May</c:v>
                </c:pt>
                <c:pt idx="89">
                  <c:v>June</c:v>
                </c:pt>
                <c:pt idx="90">
                  <c:v>July</c:v>
                </c:pt>
                <c:pt idx="91">
                  <c:v>August</c:v>
                </c:pt>
                <c:pt idx="92">
                  <c:v> Sept </c:v>
                </c:pt>
                <c:pt idx="93">
                  <c:v>Oct</c:v>
                </c:pt>
                <c:pt idx="94">
                  <c:v>Nov</c:v>
                </c:pt>
                <c:pt idx="95">
                  <c:v>Dec</c:v>
                </c:pt>
                <c:pt idx="96">
                  <c:v> Jan. 2015 </c:v>
                </c:pt>
                <c:pt idx="97">
                  <c:v>Feb</c:v>
                </c:pt>
                <c:pt idx="98">
                  <c:v>March</c:v>
                </c:pt>
                <c:pt idx="99">
                  <c:v>April</c:v>
                </c:pt>
                <c:pt idx="100">
                  <c:v>May</c:v>
                </c:pt>
                <c:pt idx="101">
                  <c:v>June</c:v>
                </c:pt>
                <c:pt idx="102">
                  <c:v>July</c:v>
                </c:pt>
                <c:pt idx="103">
                  <c:v>August</c:v>
                </c:pt>
                <c:pt idx="104">
                  <c:v> Sept </c:v>
                </c:pt>
                <c:pt idx="105">
                  <c:v>Oct</c:v>
                </c:pt>
                <c:pt idx="106">
                  <c:v>Nov</c:v>
                </c:pt>
                <c:pt idx="107">
                  <c:v>Dec</c:v>
                </c:pt>
                <c:pt idx="108">
                  <c:v>Jan.2016</c:v>
                </c:pt>
                <c:pt idx="109">
                  <c:v>Feb</c:v>
                </c:pt>
                <c:pt idx="110">
                  <c:v>March</c:v>
                </c:pt>
                <c:pt idx="111">
                  <c:v>April</c:v>
                </c:pt>
                <c:pt idx="112">
                  <c:v>May</c:v>
                </c:pt>
                <c:pt idx="113">
                  <c:v>June</c:v>
                </c:pt>
                <c:pt idx="114">
                  <c:v>July</c:v>
                </c:pt>
                <c:pt idx="115">
                  <c:v>August</c:v>
                </c:pt>
                <c:pt idx="116">
                  <c:v> Sept </c:v>
                </c:pt>
                <c:pt idx="117">
                  <c:v>Oct</c:v>
                </c:pt>
                <c:pt idx="118">
                  <c:v>Nov</c:v>
                </c:pt>
                <c:pt idx="119">
                  <c:v>Dec</c:v>
                </c:pt>
                <c:pt idx="120">
                  <c:v>Jan.2017</c:v>
                </c:pt>
                <c:pt idx="121">
                  <c:v>Feb</c:v>
                </c:pt>
                <c:pt idx="122">
                  <c:v>March</c:v>
                </c:pt>
                <c:pt idx="123">
                  <c:v>April</c:v>
                </c:pt>
                <c:pt idx="124">
                  <c:v>May</c:v>
                </c:pt>
                <c:pt idx="125">
                  <c:v>June</c:v>
                </c:pt>
                <c:pt idx="126">
                  <c:v>July</c:v>
                </c:pt>
                <c:pt idx="127">
                  <c:v>August</c:v>
                </c:pt>
                <c:pt idx="128">
                  <c:v> Sept </c:v>
                </c:pt>
                <c:pt idx="129">
                  <c:v>Oct</c:v>
                </c:pt>
                <c:pt idx="130">
                  <c:v>Nov</c:v>
                </c:pt>
                <c:pt idx="131">
                  <c:v>Dec</c:v>
                </c:pt>
                <c:pt idx="132">
                  <c:v>Jan. 2018</c:v>
                </c:pt>
                <c:pt idx="133">
                  <c:v>Feb</c:v>
                </c:pt>
                <c:pt idx="134">
                  <c:v>March</c:v>
                </c:pt>
                <c:pt idx="135">
                  <c:v>April</c:v>
                </c:pt>
                <c:pt idx="136">
                  <c:v>May</c:v>
                </c:pt>
                <c:pt idx="137">
                  <c:v>June</c:v>
                </c:pt>
                <c:pt idx="138">
                  <c:v>July</c:v>
                </c:pt>
                <c:pt idx="139">
                  <c:v>August</c:v>
                </c:pt>
                <c:pt idx="140">
                  <c:v> Sept </c:v>
                </c:pt>
                <c:pt idx="141">
                  <c:v>Oct</c:v>
                </c:pt>
                <c:pt idx="142">
                  <c:v>Nov</c:v>
                </c:pt>
                <c:pt idx="143">
                  <c:v>Dec</c:v>
                </c:pt>
                <c:pt idx="144">
                  <c:v>Jan. 2019</c:v>
                </c:pt>
                <c:pt idx="145">
                  <c:v>Feb</c:v>
                </c:pt>
                <c:pt idx="146">
                  <c:v>March</c:v>
                </c:pt>
                <c:pt idx="147">
                  <c:v>April</c:v>
                </c:pt>
                <c:pt idx="148">
                  <c:v>May</c:v>
                </c:pt>
                <c:pt idx="149">
                  <c:v>June</c:v>
                </c:pt>
                <c:pt idx="150">
                  <c:v>July</c:v>
                </c:pt>
                <c:pt idx="151">
                  <c:v>August</c:v>
                </c:pt>
                <c:pt idx="152">
                  <c:v> Sept </c:v>
                </c:pt>
                <c:pt idx="153">
                  <c:v>Oct</c:v>
                </c:pt>
                <c:pt idx="154">
                  <c:v>Nov</c:v>
                </c:pt>
                <c:pt idx="155">
                  <c:v>Dec </c:v>
                </c:pt>
                <c:pt idx="156">
                  <c:v>Jan. 2020</c:v>
                </c:pt>
                <c:pt idx="157">
                  <c:v>Feb</c:v>
                </c:pt>
                <c:pt idx="158">
                  <c:v>March</c:v>
                </c:pt>
                <c:pt idx="159">
                  <c:v>April</c:v>
                </c:pt>
                <c:pt idx="160">
                  <c:v>May</c:v>
                </c:pt>
                <c:pt idx="161">
                  <c:v>June</c:v>
                </c:pt>
                <c:pt idx="162">
                  <c:v>July</c:v>
                </c:pt>
                <c:pt idx="163">
                  <c:v>August</c:v>
                </c:pt>
                <c:pt idx="164">
                  <c:v>September</c:v>
                </c:pt>
                <c:pt idx="165">
                  <c:v>Oct</c:v>
                </c:pt>
                <c:pt idx="166">
                  <c:v>Nov</c:v>
                </c:pt>
                <c:pt idx="167">
                  <c:v>Dec</c:v>
                </c:pt>
                <c:pt idx="168">
                  <c:v>Jan. 2021</c:v>
                </c:pt>
                <c:pt idx="169">
                  <c:v>Feb</c:v>
                </c:pt>
                <c:pt idx="170">
                  <c:v>March</c:v>
                </c:pt>
                <c:pt idx="171">
                  <c:v>April</c:v>
                </c:pt>
                <c:pt idx="172">
                  <c:v>May</c:v>
                </c:pt>
                <c:pt idx="173">
                  <c:v>June</c:v>
                </c:pt>
                <c:pt idx="174">
                  <c:v>July</c:v>
                </c:pt>
                <c:pt idx="175">
                  <c:v>August</c:v>
                </c:pt>
                <c:pt idx="176">
                  <c:v>September</c:v>
                </c:pt>
                <c:pt idx="177">
                  <c:v>October</c:v>
                </c:pt>
                <c:pt idx="178">
                  <c:v>Nov</c:v>
                </c:pt>
                <c:pt idx="179">
                  <c:v>Dec</c:v>
                </c:pt>
                <c:pt idx="180">
                  <c:v>Jan.2022</c:v>
                </c:pt>
                <c:pt idx="181">
                  <c:v>Feb</c:v>
                </c:pt>
                <c:pt idx="182">
                  <c:v>March</c:v>
                </c:pt>
                <c:pt idx="183">
                  <c:v>April</c:v>
                </c:pt>
                <c:pt idx="184">
                  <c:v>May </c:v>
                </c:pt>
                <c:pt idx="185">
                  <c:v>June</c:v>
                </c:pt>
                <c:pt idx="186">
                  <c:v>July</c:v>
                </c:pt>
                <c:pt idx="187">
                  <c:v>August</c:v>
                </c:pt>
                <c:pt idx="188">
                  <c:v>September</c:v>
                </c:pt>
                <c:pt idx="189">
                  <c:v>October</c:v>
                </c:pt>
                <c:pt idx="190">
                  <c:v>Nov</c:v>
                </c:pt>
                <c:pt idx="191">
                  <c:v>Dec</c:v>
                </c:pt>
                <c:pt idx="192">
                  <c:v>Jan. 2023</c:v>
                </c:pt>
                <c:pt idx="193">
                  <c:v>Feb</c:v>
                </c:pt>
                <c:pt idx="194">
                  <c:v>March</c:v>
                </c:pt>
                <c:pt idx="195">
                  <c:v>April</c:v>
                </c:pt>
                <c:pt idx="196">
                  <c:v>May </c:v>
                </c:pt>
                <c:pt idx="197">
                  <c:v>June</c:v>
                </c:pt>
                <c:pt idx="198">
                  <c:v>July</c:v>
                </c:pt>
                <c:pt idx="199">
                  <c:v>August</c:v>
                </c:pt>
                <c:pt idx="200">
                  <c:v>September</c:v>
                </c:pt>
                <c:pt idx="201">
                  <c:v>October</c:v>
                </c:pt>
                <c:pt idx="202">
                  <c:v>Nov</c:v>
                </c:pt>
                <c:pt idx="203">
                  <c:v>Dec</c:v>
                </c:pt>
                <c:pt idx="204">
                  <c:v>Jan. 2024</c:v>
                </c:pt>
                <c:pt idx="205">
                  <c:v>Feb</c:v>
                </c:pt>
                <c:pt idx="206">
                  <c:v>March</c:v>
                </c:pt>
                <c:pt idx="207">
                  <c:v>April</c:v>
                </c:pt>
                <c:pt idx="208">
                  <c:v>May </c:v>
                </c:pt>
                <c:pt idx="209">
                  <c:v>June</c:v>
                </c:pt>
                <c:pt idx="210">
                  <c:v>July</c:v>
                </c:pt>
                <c:pt idx="211">
                  <c:v>August</c:v>
                </c:pt>
                <c:pt idx="212">
                  <c:v>September</c:v>
                </c:pt>
                <c:pt idx="213">
                  <c:v>October</c:v>
                </c:pt>
                <c:pt idx="214">
                  <c:v>Nov</c:v>
                </c:pt>
                <c:pt idx="215">
                  <c:v>Dec</c:v>
                </c:pt>
                <c:pt idx="216">
                  <c:v>Jan.2025</c:v>
                </c:pt>
                <c:pt idx="217">
                  <c:v>Feb</c:v>
                </c:pt>
                <c:pt idx="218">
                  <c:v>March</c:v>
                </c:pt>
                <c:pt idx="219">
                  <c:v>April</c:v>
                </c:pt>
                <c:pt idx="220">
                  <c:v>May</c:v>
                </c:pt>
                <c:pt idx="221">
                  <c:v>June</c:v>
                </c:pt>
                <c:pt idx="222">
                  <c:v>July</c:v>
                </c:pt>
                <c:pt idx="223">
                  <c:v>August</c:v>
                </c:pt>
                <c:pt idx="224">
                  <c:v>September</c:v>
                </c:pt>
                <c:pt idx="225">
                  <c:v>October</c:v>
                </c:pt>
                <c:pt idx="226">
                  <c:v>Nov</c:v>
                </c:pt>
                <c:pt idx="227">
                  <c:v>Dec</c:v>
                </c:pt>
                <c:pt idx="228">
                  <c:v>Jan. 2026</c:v>
                </c:pt>
              </c:strCache>
            </c:strRef>
          </c:cat>
          <c:val>
            <c:numRef>
              <c:f>'Orleans-Jefferson -St.Tammany'!$B$2:$B$230</c:f>
              <c:numCache>
                <c:formatCode>0.0</c:formatCode>
                <c:ptCount val="229"/>
                <c:pt idx="0">
                  <c:v>195.65600000000001</c:v>
                </c:pt>
                <c:pt idx="1">
                  <c:v>196.4</c:v>
                </c:pt>
                <c:pt idx="2">
                  <c:v>197.84899999999999</c:v>
                </c:pt>
                <c:pt idx="3">
                  <c:v>196.44200000000001</c:v>
                </c:pt>
                <c:pt idx="4">
                  <c:v>198.15600000000001</c:v>
                </c:pt>
                <c:pt idx="5">
                  <c:v>199.05199999999999</c:v>
                </c:pt>
                <c:pt idx="6">
                  <c:v>196.59</c:v>
                </c:pt>
                <c:pt idx="7">
                  <c:v>196.82499999999999</c:v>
                </c:pt>
                <c:pt idx="8">
                  <c:v>196.65199999999999</c:v>
                </c:pt>
                <c:pt idx="9">
                  <c:v>199.035</c:v>
                </c:pt>
                <c:pt idx="10">
                  <c:v>201.04499999999999</c:v>
                </c:pt>
                <c:pt idx="11">
                  <c:v>203.155</c:v>
                </c:pt>
                <c:pt idx="12">
                  <c:v>198.05799999999999</c:v>
                </c:pt>
                <c:pt idx="13">
                  <c:v>198.149</c:v>
                </c:pt>
                <c:pt idx="14">
                  <c:v>199.06</c:v>
                </c:pt>
                <c:pt idx="15">
                  <c:v>199.614</c:v>
                </c:pt>
                <c:pt idx="16">
                  <c:v>199.976</c:v>
                </c:pt>
                <c:pt idx="17">
                  <c:v>200.982</c:v>
                </c:pt>
                <c:pt idx="18">
                  <c:v>199.011</c:v>
                </c:pt>
                <c:pt idx="19">
                  <c:v>199.77</c:v>
                </c:pt>
                <c:pt idx="20">
                  <c:v>195.005</c:v>
                </c:pt>
                <c:pt idx="21">
                  <c:v>198.44900000000001</c:v>
                </c:pt>
                <c:pt idx="22">
                  <c:v>199.55099999999999</c:v>
                </c:pt>
                <c:pt idx="23">
                  <c:v>200.51499999999999</c:v>
                </c:pt>
                <c:pt idx="24">
                  <c:v>195.095</c:v>
                </c:pt>
                <c:pt idx="25">
                  <c:v>195.44800000000001</c:v>
                </c:pt>
                <c:pt idx="26">
                  <c:v>195.33600000000001</c:v>
                </c:pt>
                <c:pt idx="27">
                  <c:v>194.666</c:v>
                </c:pt>
                <c:pt idx="28">
                  <c:v>195.09800000000001</c:v>
                </c:pt>
                <c:pt idx="29">
                  <c:v>195.375</c:v>
                </c:pt>
                <c:pt idx="30">
                  <c:v>194.67599999999999</c:v>
                </c:pt>
                <c:pt idx="31">
                  <c:v>193.739</c:v>
                </c:pt>
                <c:pt idx="32">
                  <c:v>192.68299999999999</c:v>
                </c:pt>
                <c:pt idx="33">
                  <c:v>192.81399999999999</c:v>
                </c:pt>
                <c:pt idx="34">
                  <c:v>193.95500000000001</c:v>
                </c:pt>
                <c:pt idx="35">
                  <c:v>194.51499999999999</c:v>
                </c:pt>
                <c:pt idx="36">
                  <c:v>189.167</c:v>
                </c:pt>
                <c:pt idx="37" formatCode="General">
                  <c:v>189.55</c:v>
                </c:pt>
                <c:pt idx="38" formatCode="#,##0.0">
                  <c:v>191.44</c:v>
                </c:pt>
                <c:pt idx="39" formatCode="#,##0.0">
                  <c:v>192.39099999999999</c:v>
                </c:pt>
                <c:pt idx="40" formatCode="#,##0.0">
                  <c:v>193.524</c:v>
                </c:pt>
                <c:pt idx="41" formatCode="#,##0.0">
                  <c:v>194.74</c:v>
                </c:pt>
                <c:pt idx="42" formatCode="#,##0.0">
                  <c:v>193.30600000000001</c:v>
                </c:pt>
                <c:pt idx="43" formatCode="#,##0.0">
                  <c:v>192.71100000000001</c:v>
                </c:pt>
                <c:pt idx="44">
                  <c:v>192.28899999999999</c:v>
                </c:pt>
                <c:pt idx="45">
                  <c:v>193.48599999999999</c:v>
                </c:pt>
                <c:pt idx="46">
                  <c:v>195.02099999999999</c:v>
                </c:pt>
                <c:pt idx="47">
                  <c:v>195.87100000000001</c:v>
                </c:pt>
                <c:pt idx="48">
                  <c:v>190.69499999999999</c:v>
                </c:pt>
                <c:pt idx="49">
                  <c:v>191.67400000000001</c:v>
                </c:pt>
                <c:pt idx="50">
                  <c:v>191.642</c:v>
                </c:pt>
                <c:pt idx="51">
                  <c:v>192.40700000000001</c:v>
                </c:pt>
                <c:pt idx="52">
                  <c:v>192.85300000000001</c:v>
                </c:pt>
                <c:pt idx="53">
                  <c:v>192.845</c:v>
                </c:pt>
                <c:pt idx="54" formatCode="#,##0.0">
                  <c:v>191.35400000000001</c:v>
                </c:pt>
                <c:pt idx="55" formatCode="#,##0.0">
                  <c:v>191.24199999999999</c:v>
                </c:pt>
                <c:pt idx="56" formatCode="#,##0.0">
                  <c:v>191.48400000000001</c:v>
                </c:pt>
                <c:pt idx="57" formatCode="#,##0.0">
                  <c:v>191.83500000000001</c:v>
                </c:pt>
                <c:pt idx="58" formatCode="#,##0.0">
                  <c:v>193.30799999999999</c:v>
                </c:pt>
                <c:pt idx="59" formatCode="#,##0.0">
                  <c:v>194.07300000000001</c:v>
                </c:pt>
                <c:pt idx="60">
                  <c:v>190.25200000000001</c:v>
                </c:pt>
                <c:pt idx="61">
                  <c:v>191.65799999999999</c:v>
                </c:pt>
                <c:pt idx="62">
                  <c:v>192.09299999999999</c:v>
                </c:pt>
                <c:pt idx="63">
                  <c:v>192.58</c:v>
                </c:pt>
                <c:pt idx="64">
                  <c:v>193.29400000000001</c:v>
                </c:pt>
                <c:pt idx="65">
                  <c:v>193.267</c:v>
                </c:pt>
                <c:pt idx="66">
                  <c:v>192.065</c:v>
                </c:pt>
                <c:pt idx="67">
                  <c:v>191.58</c:v>
                </c:pt>
                <c:pt idx="68">
                  <c:v>189.58199999999999</c:v>
                </c:pt>
                <c:pt idx="69">
                  <c:v>192.15299999999999</c:v>
                </c:pt>
                <c:pt idx="70">
                  <c:v>194.363</c:v>
                </c:pt>
                <c:pt idx="71">
                  <c:v>195.47300000000001</c:v>
                </c:pt>
                <c:pt idx="72">
                  <c:v>190.434</c:v>
                </c:pt>
                <c:pt idx="73">
                  <c:v>192.50299999999999</c:v>
                </c:pt>
                <c:pt idx="74">
                  <c:v>191.86699999999999</c:v>
                </c:pt>
                <c:pt idx="75">
                  <c:v>191.89400000000001</c:v>
                </c:pt>
                <c:pt idx="76">
                  <c:v>192.78100000000001</c:v>
                </c:pt>
                <c:pt idx="77">
                  <c:v>194.43100000000001</c:v>
                </c:pt>
                <c:pt idx="78">
                  <c:v>193.214</c:v>
                </c:pt>
                <c:pt idx="79">
                  <c:v>193.61500000000001</c:v>
                </c:pt>
                <c:pt idx="80">
                  <c:v>192.14599999999999</c:v>
                </c:pt>
                <c:pt idx="81">
                  <c:v>191.48599999999999</c:v>
                </c:pt>
                <c:pt idx="82">
                  <c:v>192.71199999999999</c:v>
                </c:pt>
                <c:pt idx="83">
                  <c:v>193.434</c:v>
                </c:pt>
                <c:pt idx="84">
                  <c:v>189.613</c:v>
                </c:pt>
                <c:pt idx="85">
                  <c:v>190.19300000000001</c:v>
                </c:pt>
                <c:pt idx="86">
                  <c:v>191.72499999999999</c:v>
                </c:pt>
                <c:pt idx="87">
                  <c:v>193.04</c:v>
                </c:pt>
                <c:pt idx="88">
                  <c:v>194.03100000000001</c:v>
                </c:pt>
                <c:pt idx="89">
                  <c:v>195.15600000000001</c:v>
                </c:pt>
                <c:pt idx="90">
                  <c:v>192.83799999999999</c:v>
                </c:pt>
                <c:pt idx="91">
                  <c:v>192.82</c:v>
                </c:pt>
                <c:pt idx="92">
                  <c:v>191.36699999999999</c:v>
                </c:pt>
                <c:pt idx="93">
                  <c:v>193.3</c:v>
                </c:pt>
                <c:pt idx="94">
                  <c:v>194.9</c:v>
                </c:pt>
                <c:pt idx="95">
                  <c:v>194.9</c:v>
                </c:pt>
                <c:pt idx="96">
                  <c:v>192.5</c:v>
                </c:pt>
                <c:pt idx="97">
                  <c:v>192.8</c:v>
                </c:pt>
                <c:pt idx="98">
                  <c:v>194.3</c:v>
                </c:pt>
                <c:pt idx="99">
                  <c:v>194.4</c:v>
                </c:pt>
                <c:pt idx="100">
                  <c:v>194.4</c:v>
                </c:pt>
                <c:pt idx="101">
                  <c:v>194.3</c:v>
                </c:pt>
                <c:pt idx="102">
                  <c:v>192.1</c:v>
                </c:pt>
                <c:pt idx="103">
                  <c:v>192.4</c:v>
                </c:pt>
                <c:pt idx="104">
                  <c:v>191</c:v>
                </c:pt>
                <c:pt idx="105">
                  <c:v>194.8</c:v>
                </c:pt>
                <c:pt idx="106">
                  <c:v>195.1</c:v>
                </c:pt>
                <c:pt idx="107">
                  <c:v>195.9</c:v>
                </c:pt>
                <c:pt idx="108">
                  <c:v>192.8</c:v>
                </c:pt>
                <c:pt idx="109">
                  <c:v>190.9</c:v>
                </c:pt>
                <c:pt idx="110">
                  <c:v>191.9</c:v>
                </c:pt>
                <c:pt idx="111">
                  <c:v>194.1</c:v>
                </c:pt>
                <c:pt idx="112">
                  <c:v>194.1</c:v>
                </c:pt>
                <c:pt idx="113">
                  <c:v>194.2</c:v>
                </c:pt>
                <c:pt idx="114">
                  <c:v>193.3</c:v>
                </c:pt>
                <c:pt idx="115">
                  <c:v>193.5</c:v>
                </c:pt>
                <c:pt idx="116">
                  <c:v>193.1</c:v>
                </c:pt>
                <c:pt idx="117">
                  <c:v>193</c:v>
                </c:pt>
                <c:pt idx="118">
                  <c:v>194.6</c:v>
                </c:pt>
                <c:pt idx="119">
                  <c:v>194.4</c:v>
                </c:pt>
                <c:pt idx="120" formatCode="#,##0.0">
                  <c:v>191</c:v>
                </c:pt>
                <c:pt idx="121" formatCode="#,##0.0">
                  <c:v>190.8</c:v>
                </c:pt>
                <c:pt idx="122" formatCode="#,##0.0">
                  <c:v>190.5</c:v>
                </c:pt>
                <c:pt idx="123" formatCode="#,##0.0">
                  <c:v>190.6</c:v>
                </c:pt>
                <c:pt idx="124" formatCode="#,##0.0">
                  <c:v>191.6</c:v>
                </c:pt>
                <c:pt idx="125" formatCode="#,##0.0">
                  <c:v>192.7</c:v>
                </c:pt>
                <c:pt idx="126" formatCode="#,##0.0">
                  <c:v>190.3</c:v>
                </c:pt>
                <c:pt idx="127" formatCode="#,##0.0">
                  <c:v>190.8</c:v>
                </c:pt>
                <c:pt idx="128" formatCode="#,##0.0">
                  <c:v>189.4</c:v>
                </c:pt>
                <c:pt idx="129">
                  <c:v>190.3</c:v>
                </c:pt>
                <c:pt idx="130">
                  <c:v>191.9</c:v>
                </c:pt>
                <c:pt idx="131">
                  <c:v>191.9</c:v>
                </c:pt>
                <c:pt idx="132" formatCode="#,##0.0">
                  <c:v>187.9</c:v>
                </c:pt>
                <c:pt idx="133" formatCode="#,##0.0">
                  <c:v>187.6</c:v>
                </c:pt>
                <c:pt idx="134" formatCode="#,##0.0">
                  <c:v>188.3</c:v>
                </c:pt>
                <c:pt idx="135" formatCode="#,##0.0">
                  <c:v>188.7</c:v>
                </c:pt>
                <c:pt idx="136" formatCode="#,##0.0">
                  <c:v>189.3</c:v>
                </c:pt>
                <c:pt idx="137" formatCode="#,##0.0">
                  <c:v>189.8</c:v>
                </c:pt>
                <c:pt idx="138">
                  <c:v>188.5</c:v>
                </c:pt>
                <c:pt idx="139">
                  <c:v>188</c:v>
                </c:pt>
                <c:pt idx="140">
                  <c:v>188.2</c:v>
                </c:pt>
                <c:pt idx="141">
                  <c:v>189.138517158204</c:v>
                </c:pt>
                <c:pt idx="142">
                  <c:v>189.31732801689603</c:v>
                </c:pt>
                <c:pt idx="143">
                  <c:v>189.242823492441</c:v>
                </c:pt>
                <c:pt idx="144" formatCode="#,##0.0">
                  <c:v>188.6</c:v>
                </c:pt>
                <c:pt idx="145" formatCode="#,##0.0">
                  <c:v>189.1</c:v>
                </c:pt>
                <c:pt idx="146" formatCode="#,##0.0">
                  <c:v>188.2</c:v>
                </c:pt>
                <c:pt idx="147">
                  <c:v>189.4</c:v>
                </c:pt>
                <c:pt idx="148">
                  <c:v>189.6</c:v>
                </c:pt>
                <c:pt idx="149">
                  <c:v>190.4</c:v>
                </c:pt>
                <c:pt idx="150">
                  <c:v>188.5</c:v>
                </c:pt>
                <c:pt idx="151">
                  <c:v>189.1</c:v>
                </c:pt>
                <c:pt idx="152">
                  <c:v>188.08178888076159</c:v>
                </c:pt>
                <c:pt idx="153">
                  <c:v>190.1</c:v>
                </c:pt>
                <c:pt idx="154">
                  <c:v>192.6</c:v>
                </c:pt>
                <c:pt idx="155">
                  <c:v>192.3</c:v>
                </c:pt>
                <c:pt idx="156" formatCode="#,##0.0">
                  <c:v>191.1</c:v>
                </c:pt>
                <c:pt idx="157" formatCode="#,##0.0">
                  <c:v>191.1</c:v>
                </c:pt>
                <c:pt idx="158" formatCode="#,##0.0">
                  <c:v>188.4</c:v>
                </c:pt>
                <c:pt idx="159" formatCode="#,##0.0">
                  <c:v>159.9</c:v>
                </c:pt>
                <c:pt idx="160" formatCode="#,##0.0">
                  <c:v>162.9</c:v>
                </c:pt>
                <c:pt idx="161" formatCode="#,##0.0">
                  <c:v>169.3</c:v>
                </c:pt>
                <c:pt idx="162">
                  <c:v>170.3</c:v>
                </c:pt>
                <c:pt idx="163">
                  <c:v>173.2</c:v>
                </c:pt>
                <c:pt idx="164">
                  <c:v>172.2</c:v>
                </c:pt>
                <c:pt idx="165">
                  <c:v>178.4</c:v>
                </c:pt>
                <c:pt idx="166" formatCode="#0.0">
                  <c:v>179.6</c:v>
                </c:pt>
                <c:pt idx="167">
                  <c:v>180.4</c:v>
                </c:pt>
                <c:pt idx="168">
                  <c:v>177.5</c:v>
                </c:pt>
                <c:pt idx="169">
                  <c:v>178.1</c:v>
                </c:pt>
                <c:pt idx="170">
                  <c:v>178.8</c:v>
                </c:pt>
                <c:pt idx="171">
                  <c:v>179.3</c:v>
                </c:pt>
                <c:pt idx="172">
                  <c:v>180.2</c:v>
                </c:pt>
                <c:pt idx="173">
                  <c:v>180.6</c:v>
                </c:pt>
                <c:pt idx="174">
                  <c:v>181.7</c:v>
                </c:pt>
                <c:pt idx="175">
                  <c:v>181</c:v>
                </c:pt>
                <c:pt idx="176">
                  <c:v>167.3</c:v>
                </c:pt>
                <c:pt idx="177">
                  <c:v>179.6</c:v>
                </c:pt>
                <c:pt idx="178">
                  <c:v>181.3</c:v>
                </c:pt>
                <c:pt idx="179">
                  <c:v>181.8</c:v>
                </c:pt>
                <c:pt idx="180">
                  <c:v>177.8</c:v>
                </c:pt>
                <c:pt idx="181">
                  <c:v>179.8</c:v>
                </c:pt>
                <c:pt idx="182">
                  <c:v>178.7</c:v>
                </c:pt>
                <c:pt idx="183">
                  <c:v>180.2</c:v>
                </c:pt>
                <c:pt idx="184">
                  <c:v>180.28859260339996</c:v>
                </c:pt>
                <c:pt idx="185">
                  <c:v>180.05844565419997</c:v>
                </c:pt>
                <c:pt idx="186">
                  <c:v>182.4</c:v>
                </c:pt>
                <c:pt idx="187">
                  <c:v>182.5</c:v>
                </c:pt>
                <c:pt idx="188">
                  <c:v>182.3</c:v>
                </c:pt>
                <c:pt idx="189">
                  <c:v>184</c:v>
                </c:pt>
                <c:pt idx="190">
                  <c:v>184.6</c:v>
                </c:pt>
                <c:pt idx="191">
                  <c:v>184.6</c:v>
                </c:pt>
                <c:pt idx="192" formatCode="#,##0.0">
                  <c:v>182.8</c:v>
                </c:pt>
                <c:pt idx="193" formatCode="#,##0.0">
                  <c:v>182.9</c:v>
                </c:pt>
                <c:pt idx="194" formatCode="#,##0.0">
                  <c:v>183</c:v>
                </c:pt>
                <c:pt idx="195" formatCode="#,##0.0">
                  <c:v>182.5</c:v>
                </c:pt>
                <c:pt idx="196" formatCode="#,##0.0">
                  <c:v>183.2</c:v>
                </c:pt>
                <c:pt idx="197" formatCode="#,##0.0">
                  <c:v>183.9</c:v>
                </c:pt>
                <c:pt idx="198" formatCode="#,##0.0">
                  <c:v>181.2</c:v>
                </c:pt>
                <c:pt idx="199" formatCode="#,##0.0">
                  <c:v>181.1</c:v>
                </c:pt>
                <c:pt idx="200">
                  <c:v>180.2</c:v>
                </c:pt>
                <c:pt idx="201">
                  <c:v>182.2</c:v>
                </c:pt>
                <c:pt idx="202">
                  <c:v>182.9</c:v>
                </c:pt>
                <c:pt idx="203">
                  <c:v>182.8</c:v>
                </c:pt>
                <c:pt idx="204">
                  <c:v>183</c:v>
                </c:pt>
                <c:pt idx="205">
                  <c:v>182.2</c:v>
                </c:pt>
                <c:pt idx="206">
                  <c:v>182.2</c:v>
                </c:pt>
                <c:pt idx="207">
                  <c:v>183.5</c:v>
                </c:pt>
                <c:pt idx="208">
                  <c:v>184</c:v>
                </c:pt>
                <c:pt idx="209">
                  <c:v>184.4</c:v>
                </c:pt>
                <c:pt idx="210">
                  <c:v>184.5</c:v>
                </c:pt>
                <c:pt idx="211">
                  <c:v>185.4</c:v>
                </c:pt>
                <c:pt idx="212">
                  <c:v>183.3</c:v>
                </c:pt>
                <c:pt idx="213">
                  <c:v>186.6</c:v>
                </c:pt>
                <c:pt idx="214">
                  <c:v>187</c:v>
                </c:pt>
                <c:pt idx="215">
                  <c:v>186.8</c:v>
                </c:pt>
                <c:pt idx="216">
                  <c:v>186.32651508012</c:v>
                </c:pt>
                <c:pt idx="217">
                  <c:v>186.93115366159998</c:v>
                </c:pt>
                <c:pt idx="218">
                  <c:v>186.85415536959997</c:v>
                </c:pt>
                <c:pt idx="219">
                  <c:v>185.6</c:v>
                </c:pt>
                <c:pt idx="220">
                  <c:v>185.7</c:v>
                </c:pt>
                <c:pt idx="221" formatCode="General">
                  <c:v>185.3</c:v>
                </c:pt>
                <c:pt idx="222">
                  <c:v>184.43735993750002</c:v>
                </c:pt>
                <c:pt idx="223">
                  <c:v>184.57034395999997</c:v>
                </c:pt>
                <c:pt idx="224">
                  <c:v>185.00156000000001</c:v>
                </c:pt>
                <c:pt idx="225">
                  <c:v>185.79443359999999</c:v>
                </c:pt>
                <c:pt idx="226">
                  <c:v>185.92585394</c:v>
                </c:pt>
                <c:pt idx="227">
                  <c:v>185.38557032</c:v>
                </c:pt>
                <c:pt idx="228" formatCode="General">
                  <c:v>184.2</c:v>
                </c:pt>
              </c:numCache>
            </c:numRef>
          </c:val>
          <c:extLst>
            <c:ext xmlns:c16="http://schemas.microsoft.com/office/drawing/2014/chart" uri="{C3380CC4-5D6E-409C-BE32-E72D297353CC}">
              <c16:uniqueId val="{00000001-CA80-4518-AB4F-D52BC6A7EE82}"/>
            </c:ext>
          </c:extLst>
        </c:ser>
        <c:dLbls>
          <c:showLegendKey val="0"/>
          <c:showVal val="0"/>
          <c:showCatName val="0"/>
          <c:showSerName val="0"/>
          <c:showPercent val="0"/>
          <c:showBubbleSize val="0"/>
        </c:dLbls>
        <c:gapWidth val="100"/>
        <c:overlap val="-24"/>
        <c:axId val="235141184"/>
        <c:axId val="1"/>
      </c:barChart>
      <c:catAx>
        <c:axId val="235141184"/>
        <c:scaling>
          <c:orientation val="minMax"/>
        </c:scaling>
        <c:delete val="0"/>
        <c:axPos val="b"/>
        <c:title>
          <c:tx>
            <c:rich>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r>
                  <a:rPr lang="en-US" sz="800" dirty="0"/>
                  <a:t>Source: Quarterly Census of Employment and Wages, Bureau of Labor Statistics, Actual Data, January 2007-September 2025; Model Estimates, October 2025 to January 2026, Dr. Raymond J. Brady, Systems Solutions Consulting</a:t>
                </a:r>
              </a:p>
            </c:rich>
          </c:tx>
          <c:layout>
            <c:manualLayout>
              <c:xMode val="edge"/>
              <c:yMode val="edge"/>
              <c:x val="0.13449850144596132"/>
              <c:y val="0.87529304713150435"/>
            </c:manualLayout>
          </c:layout>
          <c:overlay val="0"/>
          <c:spPr>
            <a:noFill/>
            <a:ln>
              <a:noFill/>
            </a:ln>
            <a:effectLst/>
          </c:spPr>
          <c:txPr>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endParaRPr lang="en-US"/>
            </a:p>
          </c:txPr>
        </c:title>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5400000" spcFirstLastPara="1" vertOverflow="ellipsis"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
        <c:crossesAt val="0"/>
        <c:auto val="1"/>
        <c:lblAlgn val="ctr"/>
        <c:lblOffset val="100"/>
        <c:noMultiLvlLbl val="0"/>
      </c:catAx>
      <c:valAx>
        <c:axId val="1"/>
        <c:scaling>
          <c:orientation val="minMax"/>
          <c:max val="215"/>
          <c:min val="150"/>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Jobs in Thousands</a:t>
                </a:r>
              </a:p>
            </c:rich>
          </c:tx>
          <c:layout>
            <c:manualLayout>
              <c:xMode val="edge"/>
              <c:yMode val="edge"/>
              <c:x val="9.8474060423298145E-3"/>
              <c:y val="0.33278861084772782"/>
            </c:manualLayout>
          </c:layout>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0" spcFirstLastPara="1" vertOverflow="ellipsis"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235141184"/>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Current Covered Slidell-Manderville-Covington MSA Employment Picture </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0821073684462137"/>
          <c:y val="0.1575414267246445"/>
          <c:w val="0.86293644967151839"/>
          <c:h val="0.53608583432291712"/>
        </c:manualLayout>
      </c:layout>
      <c:barChart>
        <c:barDir val="col"/>
        <c:grouping val="clustered"/>
        <c:varyColors val="0"/>
        <c:ser>
          <c:idx val="0"/>
          <c:order val="0"/>
          <c:spPr>
            <a:gradFill rotWithShape="1">
              <a:gsLst>
                <a:gs pos="0">
                  <a:schemeClr val="accent1">
                    <a:tint val="94000"/>
                    <a:satMod val="105000"/>
                    <a:lumMod val="102000"/>
                  </a:schemeClr>
                </a:gs>
                <a:gs pos="100000">
                  <a:schemeClr val="accent1">
                    <a:shade val="74000"/>
                    <a:satMod val="128000"/>
                    <a:lumMod val="100000"/>
                  </a:schemeClr>
                </a:gs>
              </a:gsLst>
              <a:lin ang="5400000" scaled="0"/>
            </a:gradFill>
            <a:ln>
              <a:noFill/>
            </a:ln>
            <a:effectLst>
              <a:outerShdw blurRad="57150" dist="19050" dir="5400000" algn="ctr" rotWithShape="0">
                <a:srgbClr val="000000">
                  <a:alpha val="63000"/>
                </a:srgbClr>
              </a:outerShdw>
            </a:effectLst>
          </c:spPr>
          <c:invertIfNegative val="0"/>
          <c:trendline>
            <c:spPr>
              <a:ln w="15875" cap="flat" cmpd="sng" algn="ctr">
                <a:solidFill>
                  <a:schemeClr val="accent2"/>
                </a:solidFill>
                <a:prstDash val="solid"/>
              </a:ln>
              <a:effectLst/>
            </c:spPr>
            <c:trendlineType val="movingAvg"/>
            <c:period val="4"/>
            <c:dispRSqr val="0"/>
            <c:dispEq val="0"/>
          </c:trendline>
          <c:cat>
            <c:strRef>
              <c:f>'Orleans-Jefferson -St.Tammany'!$E$2:$E$230</c:f>
              <c:strCache>
                <c:ptCount val="229"/>
                <c:pt idx="0">
                  <c:v>Jan. 2007</c:v>
                </c:pt>
                <c:pt idx="1">
                  <c:v>Feb</c:v>
                </c:pt>
                <c:pt idx="2">
                  <c:v>March</c:v>
                </c:pt>
                <c:pt idx="3">
                  <c:v>April</c:v>
                </c:pt>
                <c:pt idx="4">
                  <c:v>May</c:v>
                </c:pt>
                <c:pt idx="5">
                  <c:v>June</c:v>
                </c:pt>
                <c:pt idx="6">
                  <c:v>July</c:v>
                </c:pt>
                <c:pt idx="7">
                  <c:v>August</c:v>
                </c:pt>
                <c:pt idx="8">
                  <c:v>Sept</c:v>
                </c:pt>
                <c:pt idx="9">
                  <c:v>Oct</c:v>
                </c:pt>
                <c:pt idx="10">
                  <c:v>Nov</c:v>
                </c:pt>
                <c:pt idx="11">
                  <c:v>Dec</c:v>
                </c:pt>
                <c:pt idx="12">
                  <c:v>Jan. 2008</c:v>
                </c:pt>
                <c:pt idx="13">
                  <c:v>Feb</c:v>
                </c:pt>
                <c:pt idx="14">
                  <c:v>March</c:v>
                </c:pt>
                <c:pt idx="15">
                  <c:v>April</c:v>
                </c:pt>
                <c:pt idx="16">
                  <c:v>May</c:v>
                </c:pt>
                <c:pt idx="17">
                  <c:v>June</c:v>
                </c:pt>
                <c:pt idx="18">
                  <c:v>July</c:v>
                </c:pt>
                <c:pt idx="19">
                  <c:v>August</c:v>
                </c:pt>
                <c:pt idx="20">
                  <c:v>Sept</c:v>
                </c:pt>
                <c:pt idx="21">
                  <c:v>Oct</c:v>
                </c:pt>
                <c:pt idx="22">
                  <c:v>Nov</c:v>
                </c:pt>
                <c:pt idx="23">
                  <c:v>Dec</c:v>
                </c:pt>
                <c:pt idx="24">
                  <c:v>Jan.2009</c:v>
                </c:pt>
                <c:pt idx="25">
                  <c:v>Feb.</c:v>
                </c:pt>
                <c:pt idx="26">
                  <c:v>March</c:v>
                </c:pt>
                <c:pt idx="27">
                  <c:v>April</c:v>
                </c:pt>
                <c:pt idx="28">
                  <c:v>May</c:v>
                </c:pt>
                <c:pt idx="29">
                  <c:v>June</c:v>
                </c:pt>
                <c:pt idx="30">
                  <c:v>July</c:v>
                </c:pt>
                <c:pt idx="31">
                  <c:v>August</c:v>
                </c:pt>
                <c:pt idx="32">
                  <c:v>Sept</c:v>
                </c:pt>
                <c:pt idx="33">
                  <c:v>Oct</c:v>
                </c:pt>
                <c:pt idx="34">
                  <c:v>Nov</c:v>
                </c:pt>
                <c:pt idx="35">
                  <c:v>Dec.</c:v>
                </c:pt>
                <c:pt idx="36">
                  <c:v>Jan. 2010</c:v>
                </c:pt>
                <c:pt idx="37">
                  <c:v>Feb</c:v>
                </c:pt>
                <c:pt idx="38">
                  <c:v>March</c:v>
                </c:pt>
                <c:pt idx="39">
                  <c:v>April</c:v>
                </c:pt>
                <c:pt idx="40">
                  <c:v>May</c:v>
                </c:pt>
                <c:pt idx="41">
                  <c:v>June</c:v>
                </c:pt>
                <c:pt idx="42">
                  <c:v>July</c:v>
                </c:pt>
                <c:pt idx="43">
                  <c:v>August</c:v>
                </c:pt>
                <c:pt idx="44">
                  <c:v>Sept</c:v>
                </c:pt>
                <c:pt idx="45">
                  <c:v>Oct</c:v>
                </c:pt>
                <c:pt idx="46">
                  <c:v>Nov</c:v>
                </c:pt>
                <c:pt idx="47">
                  <c:v>Dec</c:v>
                </c:pt>
                <c:pt idx="48">
                  <c:v>Jan. 2011</c:v>
                </c:pt>
                <c:pt idx="49">
                  <c:v>Feb</c:v>
                </c:pt>
                <c:pt idx="50">
                  <c:v>March</c:v>
                </c:pt>
                <c:pt idx="51">
                  <c:v>April</c:v>
                </c:pt>
                <c:pt idx="52">
                  <c:v>May</c:v>
                </c:pt>
                <c:pt idx="53">
                  <c:v>June</c:v>
                </c:pt>
                <c:pt idx="54">
                  <c:v>July</c:v>
                </c:pt>
                <c:pt idx="55">
                  <c:v>August</c:v>
                </c:pt>
                <c:pt idx="56">
                  <c:v> Sept </c:v>
                </c:pt>
                <c:pt idx="57">
                  <c:v>Oct</c:v>
                </c:pt>
                <c:pt idx="58">
                  <c:v>Nov</c:v>
                </c:pt>
                <c:pt idx="59">
                  <c:v>Dec</c:v>
                </c:pt>
                <c:pt idx="60">
                  <c:v> Jan. 2012 </c:v>
                </c:pt>
                <c:pt idx="61">
                  <c:v>Feb</c:v>
                </c:pt>
                <c:pt idx="62">
                  <c:v>March</c:v>
                </c:pt>
                <c:pt idx="63">
                  <c:v>April</c:v>
                </c:pt>
                <c:pt idx="64">
                  <c:v>May</c:v>
                </c:pt>
                <c:pt idx="65">
                  <c:v>June</c:v>
                </c:pt>
                <c:pt idx="66">
                  <c:v>July</c:v>
                </c:pt>
                <c:pt idx="67">
                  <c:v>August</c:v>
                </c:pt>
                <c:pt idx="68">
                  <c:v> Sept </c:v>
                </c:pt>
                <c:pt idx="69">
                  <c:v>Oct</c:v>
                </c:pt>
                <c:pt idx="70">
                  <c:v>Nov</c:v>
                </c:pt>
                <c:pt idx="71">
                  <c:v>Dec</c:v>
                </c:pt>
                <c:pt idx="72">
                  <c:v>Jan. 2013</c:v>
                </c:pt>
                <c:pt idx="73">
                  <c:v>Feb</c:v>
                </c:pt>
                <c:pt idx="74">
                  <c:v>March</c:v>
                </c:pt>
                <c:pt idx="75">
                  <c:v>April</c:v>
                </c:pt>
                <c:pt idx="76">
                  <c:v>May</c:v>
                </c:pt>
                <c:pt idx="77">
                  <c:v>June</c:v>
                </c:pt>
                <c:pt idx="78">
                  <c:v> July </c:v>
                </c:pt>
                <c:pt idx="79">
                  <c:v> August </c:v>
                </c:pt>
                <c:pt idx="80">
                  <c:v> Sept </c:v>
                </c:pt>
                <c:pt idx="81">
                  <c:v> Oct </c:v>
                </c:pt>
                <c:pt idx="82">
                  <c:v> Nov </c:v>
                </c:pt>
                <c:pt idx="83">
                  <c:v> Dec  </c:v>
                </c:pt>
                <c:pt idx="84">
                  <c:v> Jan. 2014 </c:v>
                </c:pt>
                <c:pt idx="85">
                  <c:v> Feb </c:v>
                </c:pt>
                <c:pt idx="86">
                  <c:v> March </c:v>
                </c:pt>
                <c:pt idx="87">
                  <c:v> April </c:v>
                </c:pt>
                <c:pt idx="88">
                  <c:v> May </c:v>
                </c:pt>
                <c:pt idx="89">
                  <c:v> June </c:v>
                </c:pt>
                <c:pt idx="90">
                  <c:v>July</c:v>
                </c:pt>
                <c:pt idx="91">
                  <c:v>August</c:v>
                </c:pt>
                <c:pt idx="92">
                  <c:v> Sept </c:v>
                </c:pt>
                <c:pt idx="93">
                  <c:v>Oct</c:v>
                </c:pt>
                <c:pt idx="94">
                  <c:v>Nov</c:v>
                </c:pt>
                <c:pt idx="95">
                  <c:v>Dec</c:v>
                </c:pt>
                <c:pt idx="96">
                  <c:v> Jan. 2015 </c:v>
                </c:pt>
                <c:pt idx="97">
                  <c:v>Feb</c:v>
                </c:pt>
                <c:pt idx="98">
                  <c:v>March</c:v>
                </c:pt>
                <c:pt idx="99">
                  <c:v>April</c:v>
                </c:pt>
                <c:pt idx="100">
                  <c:v>May</c:v>
                </c:pt>
                <c:pt idx="101">
                  <c:v>June</c:v>
                </c:pt>
                <c:pt idx="102">
                  <c:v>July</c:v>
                </c:pt>
                <c:pt idx="103">
                  <c:v>August</c:v>
                </c:pt>
                <c:pt idx="104">
                  <c:v> Sept </c:v>
                </c:pt>
                <c:pt idx="105">
                  <c:v>Oct</c:v>
                </c:pt>
                <c:pt idx="106">
                  <c:v>Nov</c:v>
                </c:pt>
                <c:pt idx="107">
                  <c:v>Dec</c:v>
                </c:pt>
                <c:pt idx="108">
                  <c:v>Jan. 2016</c:v>
                </c:pt>
                <c:pt idx="109">
                  <c:v>Feb</c:v>
                </c:pt>
                <c:pt idx="110">
                  <c:v>March</c:v>
                </c:pt>
                <c:pt idx="111">
                  <c:v>April</c:v>
                </c:pt>
                <c:pt idx="112">
                  <c:v>May</c:v>
                </c:pt>
                <c:pt idx="113">
                  <c:v>June</c:v>
                </c:pt>
                <c:pt idx="114">
                  <c:v>July</c:v>
                </c:pt>
                <c:pt idx="115">
                  <c:v>August</c:v>
                </c:pt>
                <c:pt idx="116">
                  <c:v> Sept </c:v>
                </c:pt>
                <c:pt idx="117">
                  <c:v>Oct</c:v>
                </c:pt>
                <c:pt idx="118">
                  <c:v>Nov</c:v>
                </c:pt>
                <c:pt idx="119">
                  <c:v>Dec</c:v>
                </c:pt>
                <c:pt idx="120">
                  <c:v>Jan.2017</c:v>
                </c:pt>
                <c:pt idx="121">
                  <c:v>Feb</c:v>
                </c:pt>
                <c:pt idx="122">
                  <c:v>March</c:v>
                </c:pt>
                <c:pt idx="123">
                  <c:v>April</c:v>
                </c:pt>
                <c:pt idx="124">
                  <c:v>May</c:v>
                </c:pt>
                <c:pt idx="125">
                  <c:v>June</c:v>
                </c:pt>
                <c:pt idx="126">
                  <c:v>July</c:v>
                </c:pt>
                <c:pt idx="127">
                  <c:v>August</c:v>
                </c:pt>
                <c:pt idx="128">
                  <c:v> Sept </c:v>
                </c:pt>
                <c:pt idx="129">
                  <c:v>Oct</c:v>
                </c:pt>
                <c:pt idx="130">
                  <c:v>Nov</c:v>
                </c:pt>
                <c:pt idx="131">
                  <c:v>Dec</c:v>
                </c:pt>
                <c:pt idx="132">
                  <c:v>Jan. 2018</c:v>
                </c:pt>
                <c:pt idx="133">
                  <c:v>Feb</c:v>
                </c:pt>
                <c:pt idx="134">
                  <c:v>March</c:v>
                </c:pt>
                <c:pt idx="135">
                  <c:v>April</c:v>
                </c:pt>
                <c:pt idx="136">
                  <c:v>May</c:v>
                </c:pt>
                <c:pt idx="137">
                  <c:v>June</c:v>
                </c:pt>
                <c:pt idx="138">
                  <c:v>July</c:v>
                </c:pt>
                <c:pt idx="139">
                  <c:v>August</c:v>
                </c:pt>
                <c:pt idx="140">
                  <c:v> Sept </c:v>
                </c:pt>
                <c:pt idx="141">
                  <c:v>Oct</c:v>
                </c:pt>
                <c:pt idx="142">
                  <c:v>Nov</c:v>
                </c:pt>
                <c:pt idx="143">
                  <c:v>Dec</c:v>
                </c:pt>
                <c:pt idx="144">
                  <c:v>Jan. 2019</c:v>
                </c:pt>
                <c:pt idx="145">
                  <c:v>Feb</c:v>
                </c:pt>
                <c:pt idx="146">
                  <c:v>March</c:v>
                </c:pt>
                <c:pt idx="147">
                  <c:v>April</c:v>
                </c:pt>
                <c:pt idx="148">
                  <c:v>May</c:v>
                </c:pt>
                <c:pt idx="149">
                  <c:v>June</c:v>
                </c:pt>
                <c:pt idx="150">
                  <c:v>July</c:v>
                </c:pt>
                <c:pt idx="151">
                  <c:v>August</c:v>
                </c:pt>
                <c:pt idx="152">
                  <c:v> Sept </c:v>
                </c:pt>
                <c:pt idx="153">
                  <c:v>Oct</c:v>
                </c:pt>
                <c:pt idx="154">
                  <c:v>Nov</c:v>
                </c:pt>
                <c:pt idx="155">
                  <c:v>Dec</c:v>
                </c:pt>
                <c:pt idx="156">
                  <c:v>Jan. 2020</c:v>
                </c:pt>
                <c:pt idx="157">
                  <c:v>Feb</c:v>
                </c:pt>
                <c:pt idx="158">
                  <c:v>March</c:v>
                </c:pt>
                <c:pt idx="159">
                  <c:v>April</c:v>
                </c:pt>
                <c:pt idx="160">
                  <c:v>May</c:v>
                </c:pt>
                <c:pt idx="161">
                  <c:v>June</c:v>
                </c:pt>
                <c:pt idx="162">
                  <c:v>July </c:v>
                </c:pt>
                <c:pt idx="163">
                  <c:v>August</c:v>
                </c:pt>
                <c:pt idx="164">
                  <c:v>September</c:v>
                </c:pt>
                <c:pt idx="165">
                  <c:v>Oct</c:v>
                </c:pt>
                <c:pt idx="166">
                  <c:v>Nov</c:v>
                </c:pt>
                <c:pt idx="167">
                  <c:v>Dec</c:v>
                </c:pt>
                <c:pt idx="168">
                  <c:v>Jan. 2021</c:v>
                </c:pt>
                <c:pt idx="169">
                  <c:v>Feb</c:v>
                </c:pt>
                <c:pt idx="170">
                  <c:v>March</c:v>
                </c:pt>
                <c:pt idx="171">
                  <c:v>April</c:v>
                </c:pt>
                <c:pt idx="172">
                  <c:v>May</c:v>
                </c:pt>
                <c:pt idx="173">
                  <c:v>June</c:v>
                </c:pt>
                <c:pt idx="174">
                  <c:v>July</c:v>
                </c:pt>
                <c:pt idx="175">
                  <c:v>August</c:v>
                </c:pt>
                <c:pt idx="176">
                  <c:v>September</c:v>
                </c:pt>
                <c:pt idx="177">
                  <c:v>October</c:v>
                </c:pt>
                <c:pt idx="178">
                  <c:v>Nov</c:v>
                </c:pt>
                <c:pt idx="179">
                  <c:v>Dec</c:v>
                </c:pt>
                <c:pt idx="180">
                  <c:v>Jan.2022</c:v>
                </c:pt>
                <c:pt idx="181">
                  <c:v>Feb</c:v>
                </c:pt>
                <c:pt idx="182">
                  <c:v>March</c:v>
                </c:pt>
                <c:pt idx="183">
                  <c:v>April</c:v>
                </c:pt>
                <c:pt idx="184">
                  <c:v>May </c:v>
                </c:pt>
                <c:pt idx="185">
                  <c:v>June</c:v>
                </c:pt>
                <c:pt idx="186">
                  <c:v>July</c:v>
                </c:pt>
                <c:pt idx="187">
                  <c:v>August</c:v>
                </c:pt>
                <c:pt idx="188">
                  <c:v>September</c:v>
                </c:pt>
                <c:pt idx="189">
                  <c:v>October</c:v>
                </c:pt>
                <c:pt idx="190">
                  <c:v>Nov</c:v>
                </c:pt>
                <c:pt idx="191">
                  <c:v>Dec</c:v>
                </c:pt>
                <c:pt idx="192">
                  <c:v>Jan. 2023</c:v>
                </c:pt>
                <c:pt idx="193">
                  <c:v>Feb</c:v>
                </c:pt>
                <c:pt idx="194">
                  <c:v>March</c:v>
                </c:pt>
                <c:pt idx="195">
                  <c:v>April</c:v>
                </c:pt>
                <c:pt idx="196">
                  <c:v>May </c:v>
                </c:pt>
                <c:pt idx="197">
                  <c:v>June</c:v>
                </c:pt>
                <c:pt idx="198">
                  <c:v>July</c:v>
                </c:pt>
                <c:pt idx="199">
                  <c:v>August</c:v>
                </c:pt>
                <c:pt idx="200">
                  <c:v>September</c:v>
                </c:pt>
                <c:pt idx="201">
                  <c:v>October</c:v>
                </c:pt>
                <c:pt idx="202">
                  <c:v>Nov</c:v>
                </c:pt>
                <c:pt idx="203">
                  <c:v>Dec</c:v>
                </c:pt>
                <c:pt idx="204">
                  <c:v>Jan. 2024</c:v>
                </c:pt>
                <c:pt idx="205">
                  <c:v>Feb</c:v>
                </c:pt>
                <c:pt idx="206">
                  <c:v>March</c:v>
                </c:pt>
                <c:pt idx="207">
                  <c:v>April</c:v>
                </c:pt>
                <c:pt idx="208">
                  <c:v>May </c:v>
                </c:pt>
                <c:pt idx="209">
                  <c:v>June</c:v>
                </c:pt>
                <c:pt idx="210">
                  <c:v>July</c:v>
                </c:pt>
                <c:pt idx="211">
                  <c:v>August</c:v>
                </c:pt>
                <c:pt idx="212">
                  <c:v>September</c:v>
                </c:pt>
                <c:pt idx="213">
                  <c:v>October</c:v>
                </c:pt>
                <c:pt idx="214">
                  <c:v>Nov</c:v>
                </c:pt>
                <c:pt idx="215">
                  <c:v>Dec</c:v>
                </c:pt>
                <c:pt idx="216">
                  <c:v>Jan.2025</c:v>
                </c:pt>
                <c:pt idx="217">
                  <c:v>Feb</c:v>
                </c:pt>
                <c:pt idx="218">
                  <c:v>March</c:v>
                </c:pt>
                <c:pt idx="219">
                  <c:v>April</c:v>
                </c:pt>
                <c:pt idx="220">
                  <c:v>May</c:v>
                </c:pt>
                <c:pt idx="221">
                  <c:v>June</c:v>
                </c:pt>
                <c:pt idx="222">
                  <c:v>July</c:v>
                </c:pt>
                <c:pt idx="223">
                  <c:v>August</c:v>
                </c:pt>
                <c:pt idx="224">
                  <c:v>September</c:v>
                </c:pt>
                <c:pt idx="225">
                  <c:v>October</c:v>
                </c:pt>
                <c:pt idx="226">
                  <c:v>Nov</c:v>
                </c:pt>
                <c:pt idx="227">
                  <c:v>Dec</c:v>
                </c:pt>
                <c:pt idx="228">
                  <c:v>Jan. 2026</c:v>
                </c:pt>
              </c:strCache>
            </c:strRef>
          </c:cat>
          <c:val>
            <c:numRef>
              <c:f>'Orleans-Jefferson -St.Tammany'!$F$2:$F$230</c:f>
              <c:numCache>
                <c:formatCode>0.0</c:formatCode>
                <c:ptCount val="229"/>
                <c:pt idx="0">
                  <c:v>74.028000000000006</c:v>
                </c:pt>
                <c:pt idx="1">
                  <c:v>74.775000000000006</c:v>
                </c:pt>
                <c:pt idx="2">
                  <c:v>75.683999999999997</c:v>
                </c:pt>
                <c:pt idx="3">
                  <c:v>75.052000000000007</c:v>
                </c:pt>
                <c:pt idx="4">
                  <c:v>76.088999999999999</c:v>
                </c:pt>
                <c:pt idx="5">
                  <c:v>76.203999999999994</c:v>
                </c:pt>
                <c:pt idx="6">
                  <c:v>74.162000000000006</c:v>
                </c:pt>
                <c:pt idx="7">
                  <c:v>74.471000000000004</c:v>
                </c:pt>
                <c:pt idx="8">
                  <c:v>74.498999999999995</c:v>
                </c:pt>
                <c:pt idx="9">
                  <c:v>75.186000000000007</c:v>
                </c:pt>
                <c:pt idx="10">
                  <c:v>75.637</c:v>
                </c:pt>
                <c:pt idx="11">
                  <c:v>76.539000000000001</c:v>
                </c:pt>
                <c:pt idx="12">
                  <c:v>74.266000000000005</c:v>
                </c:pt>
                <c:pt idx="13">
                  <c:v>74.137</c:v>
                </c:pt>
                <c:pt idx="14">
                  <c:v>74.701999999999998</c:v>
                </c:pt>
                <c:pt idx="15">
                  <c:v>74.616</c:v>
                </c:pt>
                <c:pt idx="16">
                  <c:v>74.956000000000003</c:v>
                </c:pt>
                <c:pt idx="17">
                  <c:v>75.569000000000003</c:v>
                </c:pt>
                <c:pt idx="18">
                  <c:v>74.134</c:v>
                </c:pt>
                <c:pt idx="19">
                  <c:v>74.358999999999995</c:v>
                </c:pt>
                <c:pt idx="20">
                  <c:v>74.275000000000006</c:v>
                </c:pt>
                <c:pt idx="21">
                  <c:v>74.426000000000002</c:v>
                </c:pt>
                <c:pt idx="22">
                  <c:v>74.66</c:v>
                </c:pt>
                <c:pt idx="23">
                  <c:v>75.269000000000005</c:v>
                </c:pt>
                <c:pt idx="24">
                  <c:v>74.944000000000003</c:v>
                </c:pt>
                <c:pt idx="25">
                  <c:v>74.911000000000001</c:v>
                </c:pt>
                <c:pt idx="26">
                  <c:v>75.171000000000006</c:v>
                </c:pt>
                <c:pt idx="27">
                  <c:v>74.759</c:v>
                </c:pt>
                <c:pt idx="28">
                  <c:v>75.405000000000001</c:v>
                </c:pt>
                <c:pt idx="29">
                  <c:v>75.793000000000006</c:v>
                </c:pt>
                <c:pt idx="30">
                  <c:v>74.361000000000004</c:v>
                </c:pt>
                <c:pt idx="31">
                  <c:v>74.539000000000001</c:v>
                </c:pt>
                <c:pt idx="32">
                  <c:v>74.799000000000007</c:v>
                </c:pt>
                <c:pt idx="33">
                  <c:v>75.150999999999996</c:v>
                </c:pt>
                <c:pt idx="34">
                  <c:v>75.352999999999994</c:v>
                </c:pt>
                <c:pt idx="35">
                  <c:v>75.31</c:v>
                </c:pt>
                <c:pt idx="36">
                  <c:v>74.045000000000002</c:v>
                </c:pt>
                <c:pt idx="37">
                  <c:v>74.012</c:v>
                </c:pt>
                <c:pt idx="38">
                  <c:v>74.710999999999999</c:v>
                </c:pt>
                <c:pt idx="39">
                  <c:v>74.831000000000003</c:v>
                </c:pt>
                <c:pt idx="40">
                  <c:v>75.331000000000003</c:v>
                </c:pt>
                <c:pt idx="41">
                  <c:v>75.67</c:v>
                </c:pt>
                <c:pt idx="42">
                  <c:v>74.018000000000001</c:v>
                </c:pt>
                <c:pt idx="43">
                  <c:v>74.736000000000004</c:v>
                </c:pt>
                <c:pt idx="44">
                  <c:v>74.75</c:v>
                </c:pt>
                <c:pt idx="45">
                  <c:v>75.653999999999996</c:v>
                </c:pt>
                <c:pt idx="46">
                  <c:v>75.834000000000003</c:v>
                </c:pt>
                <c:pt idx="47">
                  <c:v>76.260999999999996</c:v>
                </c:pt>
                <c:pt idx="48">
                  <c:v>75.936000000000007</c:v>
                </c:pt>
                <c:pt idx="49">
                  <c:v>76.076999999999998</c:v>
                </c:pt>
                <c:pt idx="50">
                  <c:v>76.231999999999999</c:v>
                </c:pt>
                <c:pt idx="51">
                  <c:v>76.834000000000003</c:v>
                </c:pt>
                <c:pt idx="52">
                  <c:v>77.869</c:v>
                </c:pt>
                <c:pt idx="53">
                  <c:v>77.662999999999997</c:v>
                </c:pt>
                <c:pt idx="54">
                  <c:v>76.448999999999998</c:v>
                </c:pt>
                <c:pt idx="55">
                  <c:v>77.209999999999994</c:v>
                </c:pt>
                <c:pt idx="56">
                  <c:v>76.765000000000001</c:v>
                </c:pt>
                <c:pt idx="57">
                  <c:v>77.320999999999998</c:v>
                </c:pt>
                <c:pt idx="58">
                  <c:v>77.876999999999995</c:v>
                </c:pt>
                <c:pt idx="59">
                  <c:v>78.459999999999994</c:v>
                </c:pt>
                <c:pt idx="60">
                  <c:v>78.019000000000005</c:v>
                </c:pt>
                <c:pt idx="61">
                  <c:v>78.031000000000006</c:v>
                </c:pt>
                <c:pt idx="62">
                  <c:v>78.265000000000001</c:v>
                </c:pt>
                <c:pt idx="63">
                  <c:v>78.852999999999994</c:v>
                </c:pt>
                <c:pt idx="64">
                  <c:v>79.569000000000003</c:v>
                </c:pt>
                <c:pt idx="65">
                  <c:v>78.950999999999993</c:v>
                </c:pt>
                <c:pt idx="66">
                  <c:v>78.914000000000001</c:v>
                </c:pt>
                <c:pt idx="67">
                  <c:v>79.686999999999998</c:v>
                </c:pt>
                <c:pt idx="68">
                  <c:v>79.256</c:v>
                </c:pt>
                <c:pt idx="69">
                  <c:v>79.823999999999998</c:v>
                </c:pt>
                <c:pt idx="70">
                  <c:v>80.137</c:v>
                </c:pt>
                <c:pt idx="71">
                  <c:v>80.884</c:v>
                </c:pt>
                <c:pt idx="72">
                  <c:v>79.167000000000002</c:v>
                </c:pt>
                <c:pt idx="73">
                  <c:v>79.361000000000004</c:v>
                </c:pt>
                <c:pt idx="74">
                  <c:v>79.819000000000003</c:v>
                </c:pt>
                <c:pt idx="75">
                  <c:v>80.188999999999993</c:v>
                </c:pt>
                <c:pt idx="76">
                  <c:v>80.817999999999998</c:v>
                </c:pt>
                <c:pt idx="77">
                  <c:v>80.692999999999998</c:v>
                </c:pt>
                <c:pt idx="78">
                  <c:v>80.701999999999998</c:v>
                </c:pt>
                <c:pt idx="79">
                  <c:v>81.661000000000001</c:v>
                </c:pt>
                <c:pt idx="80">
                  <c:v>81.22</c:v>
                </c:pt>
                <c:pt idx="81">
                  <c:v>81.575999999999993</c:v>
                </c:pt>
                <c:pt idx="82">
                  <c:v>81.736999999999995</c:v>
                </c:pt>
                <c:pt idx="83">
                  <c:v>82.236999999999995</c:v>
                </c:pt>
                <c:pt idx="84">
                  <c:v>81.353999999999999</c:v>
                </c:pt>
                <c:pt idx="85">
                  <c:v>81.138999999999996</c:v>
                </c:pt>
                <c:pt idx="86">
                  <c:v>81.673000000000002</c:v>
                </c:pt>
                <c:pt idx="87">
                  <c:v>82.01</c:v>
                </c:pt>
                <c:pt idx="88">
                  <c:v>82.56</c:v>
                </c:pt>
                <c:pt idx="89">
                  <c:v>82.558000000000007</c:v>
                </c:pt>
                <c:pt idx="90">
                  <c:v>82.427000000000007</c:v>
                </c:pt>
                <c:pt idx="91">
                  <c:v>83.373999999999995</c:v>
                </c:pt>
                <c:pt idx="92">
                  <c:v>83.063999999999993</c:v>
                </c:pt>
                <c:pt idx="93">
                  <c:v>84.4</c:v>
                </c:pt>
                <c:pt idx="94">
                  <c:v>84.9</c:v>
                </c:pt>
                <c:pt idx="95">
                  <c:v>85.6</c:v>
                </c:pt>
                <c:pt idx="96" formatCode="#,##0.0">
                  <c:v>83.9</c:v>
                </c:pt>
                <c:pt idx="97" formatCode="#,##0.0">
                  <c:v>83.9</c:v>
                </c:pt>
                <c:pt idx="98" formatCode="#,##0.0">
                  <c:v>84.1</c:v>
                </c:pt>
                <c:pt idx="99">
                  <c:v>85.7</c:v>
                </c:pt>
                <c:pt idx="100">
                  <c:v>86.3</c:v>
                </c:pt>
                <c:pt idx="101">
                  <c:v>86.5</c:v>
                </c:pt>
                <c:pt idx="102">
                  <c:v>85.9</c:v>
                </c:pt>
                <c:pt idx="103">
                  <c:v>86.4</c:v>
                </c:pt>
                <c:pt idx="104">
                  <c:v>86.2</c:v>
                </c:pt>
                <c:pt idx="105">
                  <c:v>87.1</c:v>
                </c:pt>
                <c:pt idx="106">
                  <c:v>87</c:v>
                </c:pt>
                <c:pt idx="107">
                  <c:v>87.6</c:v>
                </c:pt>
                <c:pt idx="108">
                  <c:v>87.2</c:v>
                </c:pt>
                <c:pt idx="109">
                  <c:v>86.9</c:v>
                </c:pt>
                <c:pt idx="110">
                  <c:v>87</c:v>
                </c:pt>
                <c:pt idx="111">
                  <c:v>87.5</c:v>
                </c:pt>
                <c:pt idx="112">
                  <c:v>88.1</c:v>
                </c:pt>
                <c:pt idx="113">
                  <c:v>87.7</c:v>
                </c:pt>
                <c:pt idx="114" formatCode="General">
                  <c:v>88</c:v>
                </c:pt>
                <c:pt idx="115">
                  <c:v>87.9</c:v>
                </c:pt>
                <c:pt idx="116">
                  <c:v>88.4</c:v>
                </c:pt>
                <c:pt idx="117">
                  <c:v>88</c:v>
                </c:pt>
                <c:pt idx="118">
                  <c:v>88.4</c:v>
                </c:pt>
                <c:pt idx="119">
                  <c:v>88.9</c:v>
                </c:pt>
                <c:pt idx="120">
                  <c:v>87.7</c:v>
                </c:pt>
                <c:pt idx="121">
                  <c:v>87.6</c:v>
                </c:pt>
                <c:pt idx="122">
                  <c:v>87.6</c:v>
                </c:pt>
                <c:pt idx="123">
                  <c:v>87.9</c:v>
                </c:pt>
                <c:pt idx="124">
                  <c:v>88.6</c:v>
                </c:pt>
                <c:pt idx="125">
                  <c:v>88.4</c:v>
                </c:pt>
                <c:pt idx="126">
                  <c:v>88.1</c:v>
                </c:pt>
                <c:pt idx="127">
                  <c:v>88.7</c:v>
                </c:pt>
                <c:pt idx="128">
                  <c:v>88</c:v>
                </c:pt>
                <c:pt idx="129">
                  <c:v>88.2</c:v>
                </c:pt>
                <c:pt idx="130">
                  <c:v>89.6</c:v>
                </c:pt>
                <c:pt idx="131">
                  <c:v>89.7</c:v>
                </c:pt>
                <c:pt idx="132">
                  <c:v>86.9</c:v>
                </c:pt>
                <c:pt idx="133">
                  <c:v>86.9</c:v>
                </c:pt>
                <c:pt idx="134">
                  <c:v>87.4</c:v>
                </c:pt>
                <c:pt idx="135">
                  <c:v>88.2</c:v>
                </c:pt>
                <c:pt idx="136">
                  <c:v>89.2</c:v>
                </c:pt>
                <c:pt idx="137">
                  <c:v>89</c:v>
                </c:pt>
                <c:pt idx="138">
                  <c:v>88.2</c:v>
                </c:pt>
                <c:pt idx="139">
                  <c:v>89.7</c:v>
                </c:pt>
                <c:pt idx="140">
                  <c:v>89.1</c:v>
                </c:pt>
                <c:pt idx="141">
                  <c:v>89.7</c:v>
                </c:pt>
                <c:pt idx="142">
                  <c:v>90.3</c:v>
                </c:pt>
                <c:pt idx="143">
                  <c:v>90.6</c:v>
                </c:pt>
                <c:pt idx="144">
                  <c:v>89.3</c:v>
                </c:pt>
                <c:pt idx="145" formatCode="#,##0.0">
                  <c:v>89.4</c:v>
                </c:pt>
                <c:pt idx="146" formatCode="#,##0.0">
                  <c:v>89.3</c:v>
                </c:pt>
                <c:pt idx="147" formatCode="#,##0.0">
                  <c:v>90.3</c:v>
                </c:pt>
                <c:pt idx="148" formatCode="#,##0.0">
                  <c:v>90.8</c:v>
                </c:pt>
                <c:pt idx="149" formatCode="#,##0.0">
                  <c:v>91</c:v>
                </c:pt>
                <c:pt idx="150">
                  <c:v>91.165292716105427</c:v>
                </c:pt>
                <c:pt idx="151">
                  <c:v>91.343793557510864</c:v>
                </c:pt>
                <c:pt idx="152">
                  <c:v>91.518513551911511</c:v>
                </c:pt>
                <c:pt idx="153">
                  <c:v>90.5</c:v>
                </c:pt>
                <c:pt idx="154">
                  <c:v>91.2</c:v>
                </c:pt>
                <c:pt idx="155">
                  <c:v>91.5</c:v>
                </c:pt>
                <c:pt idx="156" formatCode="#0.0">
                  <c:v>90.2</c:v>
                </c:pt>
                <c:pt idx="157">
                  <c:v>90.4</c:v>
                </c:pt>
                <c:pt idx="158">
                  <c:v>89.7</c:v>
                </c:pt>
                <c:pt idx="159">
                  <c:v>77.3</c:v>
                </c:pt>
                <c:pt idx="160">
                  <c:v>80.3</c:v>
                </c:pt>
                <c:pt idx="161">
                  <c:v>83.6</c:v>
                </c:pt>
                <c:pt idx="162">
                  <c:v>84.311000000000007</c:v>
                </c:pt>
                <c:pt idx="163">
                  <c:v>85.28</c:v>
                </c:pt>
                <c:pt idx="164">
                  <c:v>84.676346492879219</c:v>
                </c:pt>
                <c:pt idx="165">
                  <c:v>84.856383505018783</c:v>
                </c:pt>
                <c:pt idx="166">
                  <c:v>85.126698647396637</c:v>
                </c:pt>
                <c:pt idx="167">
                  <c:v>85.266076565262665</c:v>
                </c:pt>
                <c:pt idx="168">
                  <c:v>87.7</c:v>
                </c:pt>
                <c:pt idx="169">
                  <c:v>87.5</c:v>
                </c:pt>
                <c:pt idx="170">
                  <c:v>88.2</c:v>
                </c:pt>
                <c:pt idx="171">
                  <c:v>88.9</c:v>
                </c:pt>
                <c:pt idx="172">
                  <c:v>89.7</c:v>
                </c:pt>
                <c:pt idx="173">
                  <c:v>90</c:v>
                </c:pt>
                <c:pt idx="174">
                  <c:v>90.3</c:v>
                </c:pt>
                <c:pt idx="175">
                  <c:v>90</c:v>
                </c:pt>
                <c:pt idx="176">
                  <c:v>87.2</c:v>
                </c:pt>
                <c:pt idx="177">
                  <c:v>90.5</c:v>
                </c:pt>
                <c:pt idx="178">
                  <c:v>91</c:v>
                </c:pt>
                <c:pt idx="179">
                  <c:v>91.7</c:v>
                </c:pt>
                <c:pt idx="180">
                  <c:v>89.8</c:v>
                </c:pt>
                <c:pt idx="181">
                  <c:v>90.3</c:v>
                </c:pt>
                <c:pt idx="182">
                  <c:v>90</c:v>
                </c:pt>
                <c:pt idx="183">
                  <c:v>91.7</c:v>
                </c:pt>
                <c:pt idx="184">
                  <c:v>92.2</c:v>
                </c:pt>
                <c:pt idx="185">
                  <c:v>92</c:v>
                </c:pt>
                <c:pt idx="186">
                  <c:v>93.7</c:v>
                </c:pt>
                <c:pt idx="187">
                  <c:v>94</c:v>
                </c:pt>
                <c:pt idx="188">
                  <c:v>93.8</c:v>
                </c:pt>
                <c:pt idx="189">
                  <c:v>94.2</c:v>
                </c:pt>
                <c:pt idx="190">
                  <c:v>94.6</c:v>
                </c:pt>
                <c:pt idx="191" formatCode="#,##0.0">
                  <c:v>95.1</c:v>
                </c:pt>
                <c:pt idx="192">
                  <c:v>94</c:v>
                </c:pt>
                <c:pt idx="193">
                  <c:v>94</c:v>
                </c:pt>
                <c:pt idx="194">
                  <c:v>93.9</c:v>
                </c:pt>
                <c:pt idx="195">
                  <c:v>94.4</c:v>
                </c:pt>
                <c:pt idx="196">
                  <c:v>94.6</c:v>
                </c:pt>
                <c:pt idx="197">
                  <c:v>95.5</c:v>
                </c:pt>
                <c:pt idx="198">
                  <c:v>95.3</c:v>
                </c:pt>
                <c:pt idx="199">
                  <c:v>95.1</c:v>
                </c:pt>
                <c:pt idx="200" formatCode="General">
                  <c:v>95.3</c:v>
                </c:pt>
                <c:pt idx="201">
                  <c:v>95.5</c:v>
                </c:pt>
                <c:pt idx="202">
                  <c:v>95.9</c:v>
                </c:pt>
                <c:pt idx="203">
                  <c:v>96.5</c:v>
                </c:pt>
                <c:pt idx="204">
                  <c:v>96.7</c:v>
                </c:pt>
                <c:pt idx="205">
                  <c:v>95</c:v>
                </c:pt>
                <c:pt idx="206">
                  <c:v>95.5</c:v>
                </c:pt>
                <c:pt idx="207">
                  <c:v>95.5</c:v>
                </c:pt>
                <c:pt idx="208">
                  <c:v>95.8</c:v>
                </c:pt>
                <c:pt idx="209">
                  <c:v>96.9</c:v>
                </c:pt>
                <c:pt idx="210">
                  <c:v>96.378867305960014</c:v>
                </c:pt>
                <c:pt idx="211">
                  <c:v>97</c:v>
                </c:pt>
                <c:pt idx="212">
                  <c:v>97.3</c:v>
                </c:pt>
                <c:pt idx="213">
                  <c:v>97.4</c:v>
                </c:pt>
                <c:pt idx="214">
                  <c:v>97.4</c:v>
                </c:pt>
                <c:pt idx="215">
                  <c:v>97.4</c:v>
                </c:pt>
                <c:pt idx="216">
                  <c:v>96.7</c:v>
                </c:pt>
                <c:pt idx="217">
                  <c:v>97</c:v>
                </c:pt>
                <c:pt idx="218">
                  <c:v>96.6</c:v>
                </c:pt>
                <c:pt idx="219">
                  <c:v>96.8</c:v>
                </c:pt>
                <c:pt idx="220">
                  <c:v>96.9</c:v>
                </c:pt>
                <c:pt idx="221">
                  <c:v>97</c:v>
                </c:pt>
                <c:pt idx="222">
                  <c:v>97.033702665679982</c:v>
                </c:pt>
                <c:pt idx="223">
                  <c:v>97.183894053805531</c:v>
                </c:pt>
                <c:pt idx="224">
                  <c:v>97.394191246050497</c:v>
                </c:pt>
                <c:pt idx="225">
                  <c:v>97.682308018054911</c:v>
                </c:pt>
                <c:pt idx="226">
                  <c:v>97.831412870670661</c:v>
                </c:pt>
                <c:pt idx="227">
                  <c:v>97.840989564361479</c:v>
                </c:pt>
                <c:pt idx="228" formatCode="General">
                  <c:v>97</c:v>
                </c:pt>
              </c:numCache>
            </c:numRef>
          </c:val>
          <c:extLst>
            <c:ext xmlns:c16="http://schemas.microsoft.com/office/drawing/2014/chart" uri="{C3380CC4-5D6E-409C-BE32-E72D297353CC}">
              <c16:uniqueId val="{00000001-1D4B-4892-84E4-07F4430E18E4}"/>
            </c:ext>
          </c:extLst>
        </c:ser>
        <c:dLbls>
          <c:showLegendKey val="0"/>
          <c:showVal val="0"/>
          <c:showCatName val="0"/>
          <c:showSerName val="0"/>
          <c:showPercent val="0"/>
          <c:showBubbleSize val="0"/>
        </c:dLbls>
        <c:gapWidth val="100"/>
        <c:overlap val="-24"/>
        <c:axId val="235135608"/>
        <c:axId val="1"/>
      </c:barChart>
      <c:catAx>
        <c:axId val="235135608"/>
        <c:scaling>
          <c:orientation val="minMax"/>
        </c:scaling>
        <c:delete val="0"/>
        <c:axPos val="b"/>
        <c:title>
          <c:tx>
            <c:rich>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r>
                  <a:rPr lang="en-US" sz="800" dirty="0"/>
                  <a:t>Source: Quarterly Census of Employment and Wages, Bureau of Labor Statistics, Actual Data, January 2007-September 2025; Model Estimates,  October 2025 to  January 2026, Dr. Raymond J. Brady, Systems Solutions Consulting</a:t>
                </a:r>
              </a:p>
            </c:rich>
          </c:tx>
          <c:layout>
            <c:manualLayout>
              <c:xMode val="edge"/>
              <c:yMode val="edge"/>
              <c:x val="0.12424283617934212"/>
              <c:y val="0.87647771640485239"/>
            </c:manualLayout>
          </c:layout>
          <c:overlay val="0"/>
          <c:spPr>
            <a:noFill/>
            <a:ln>
              <a:noFill/>
            </a:ln>
            <a:effectLst/>
          </c:spPr>
          <c:txPr>
            <a:bodyPr rot="0" spcFirstLastPara="1" vertOverflow="ellipsis" vert="horz" wrap="square" anchor="ctr" anchorCtr="1"/>
            <a:lstStyle/>
            <a:p>
              <a:pPr algn="l">
                <a:defRPr sz="900" b="1" i="0" u="none" strike="noStrike" kern="1200" cap="all" baseline="0">
                  <a:solidFill>
                    <a:schemeClr val="lt1">
                      <a:lumMod val="85000"/>
                    </a:schemeClr>
                  </a:solidFill>
                  <a:latin typeface="+mn-lt"/>
                  <a:ea typeface="+mn-ea"/>
                  <a:cs typeface="+mn-cs"/>
                </a:defRPr>
              </a:pPr>
              <a:endParaRPr lang="en-US"/>
            </a:p>
          </c:txPr>
        </c:title>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5400000" spcFirstLastPara="1" vertOverflow="ellipsis"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min val="70"/>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US" sz="900"/>
                  <a:t>Jobs in Thousands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0" spcFirstLastPara="1" vertOverflow="ellipsis"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3513560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Producer Price Index, 12 monthly Percent Change</a:t>
            </a:r>
          </a:p>
          <a:p>
            <a:pPr>
              <a:defRPr sz="1200"/>
            </a:pPr>
            <a:r>
              <a:rPr lang="en-US" sz="1200"/>
              <a:t>Not Seasonally Adjusted</a:t>
            </a:r>
          </a:p>
        </c:rich>
      </c:tx>
      <c:overlay val="0"/>
      <c:spPr>
        <a:noFill/>
        <a:ln>
          <a:noFill/>
        </a:ln>
        <a:effectLst/>
      </c:spPr>
      <c:txPr>
        <a:bodyPr rot="0" spcFirstLastPara="1" vertOverflow="ellipsis" vert="horz" wrap="square" anchor="ctr" anchorCtr="1"/>
        <a:lstStyle/>
        <a:p>
          <a:pPr>
            <a:defRPr sz="1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strRef>
              <c:f>'PPI '!$E$6</c:f>
              <c:strCache>
                <c:ptCount val="1"/>
                <c:pt idx="0">
                  <c:v>Total</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'PPI '!$D$7:$D$146</c:f>
              <c:numCache>
                <c:formatCode>mmm\-yy</c:formatCode>
                <c:ptCount val="140"/>
                <c:pt idx="0">
                  <c:v>41852</c:v>
                </c:pt>
                <c:pt idx="1">
                  <c:v>41883</c:v>
                </c:pt>
                <c:pt idx="2">
                  <c:v>41913</c:v>
                </c:pt>
                <c:pt idx="3">
                  <c:v>41944</c:v>
                </c:pt>
                <c:pt idx="4">
                  <c:v>41974</c:v>
                </c:pt>
                <c:pt idx="5">
                  <c:v>42005</c:v>
                </c:pt>
                <c:pt idx="6">
                  <c:v>42036</c:v>
                </c:pt>
                <c:pt idx="7">
                  <c:v>42064</c:v>
                </c:pt>
                <c:pt idx="8">
                  <c:v>42095</c:v>
                </c:pt>
                <c:pt idx="9">
                  <c:v>42125</c:v>
                </c:pt>
                <c:pt idx="10">
                  <c:v>42156</c:v>
                </c:pt>
                <c:pt idx="11">
                  <c:v>42186</c:v>
                </c:pt>
                <c:pt idx="12">
                  <c:v>42217</c:v>
                </c:pt>
                <c:pt idx="13">
                  <c:v>42248</c:v>
                </c:pt>
                <c:pt idx="14">
                  <c:v>42278</c:v>
                </c:pt>
                <c:pt idx="15">
                  <c:v>42309</c:v>
                </c:pt>
                <c:pt idx="16">
                  <c:v>42339</c:v>
                </c:pt>
                <c:pt idx="17">
                  <c:v>42370</c:v>
                </c:pt>
                <c:pt idx="18">
                  <c:v>42401</c:v>
                </c:pt>
                <c:pt idx="19">
                  <c:v>42430</c:v>
                </c:pt>
                <c:pt idx="20">
                  <c:v>42461</c:v>
                </c:pt>
                <c:pt idx="21">
                  <c:v>42491</c:v>
                </c:pt>
                <c:pt idx="22">
                  <c:v>42522</c:v>
                </c:pt>
                <c:pt idx="23">
                  <c:v>42552</c:v>
                </c:pt>
                <c:pt idx="24">
                  <c:v>42583</c:v>
                </c:pt>
                <c:pt idx="25">
                  <c:v>42614</c:v>
                </c:pt>
                <c:pt idx="26">
                  <c:v>42644</c:v>
                </c:pt>
                <c:pt idx="27">
                  <c:v>42675</c:v>
                </c:pt>
                <c:pt idx="28">
                  <c:v>42705</c:v>
                </c:pt>
                <c:pt idx="29">
                  <c:v>42736</c:v>
                </c:pt>
                <c:pt idx="30">
                  <c:v>42767</c:v>
                </c:pt>
                <c:pt idx="31">
                  <c:v>42795</c:v>
                </c:pt>
                <c:pt idx="32">
                  <c:v>42826</c:v>
                </c:pt>
                <c:pt idx="33">
                  <c:v>42856</c:v>
                </c:pt>
                <c:pt idx="34">
                  <c:v>42887</c:v>
                </c:pt>
                <c:pt idx="35">
                  <c:v>42917</c:v>
                </c:pt>
                <c:pt idx="36">
                  <c:v>42948</c:v>
                </c:pt>
                <c:pt idx="37">
                  <c:v>42979</c:v>
                </c:pt>
                <c:pt idx="38">
                  <c:v>43009</c:v>
                </c:pt>
                <c:pt idx="39">
                  <c:v>43040</c:v>
                </c:pt>
                <c:pt idx="40">
                  <c:v>43070</c:v>
                </c:pt>
                <c:pt idx="41">
                  <c:v>43101</c:v>
                </c:pt>
                <c:pt idx="42">
                  <c:v>43132</c:v>
                </c:pt>
                <c:pt idx="43">
                  <c:v>43160</c:v>
                </c:pt>
                <c:pt idx="44">
                  <c:v>43191</c:v>
                </c:pt>
                <c:pt idx="45">
                  <c:v>43221</c:v>
                </c:pt>
                <c:pt idx="46">
                  <c:v>43252</c:v>
                </c:pt>
                <c:pt idx="47">
                  <c:v>43282</c:v>
                </c:pt>
                <c:pt idx="48">
                  <c:v>43313</c:v>
                </c:pt>
                <c:pt idx="49">
                  <c:v>43344</c:v>
                </c:pt>
                <c:pt idx="50">
                  <c:v>43374</c:v>
                </c:pt>
                <c:pt idx="51">
                  <c:v>43405</c:v>
                </c:pt>
                <c:pt idx="52">
                  <c:v>43435</c:v>
                </c:pt>
                <c:pt idx="53">
                  <c:v>43466</c:v>
                </c:pt>
                <c:pt idx="54">
                  <c:v>43497</c:v>
                </c:pt>
                <c:pt idx="55">
                  <c:v>43525</c:v>
                </c:pt>
                <c:pt idx="56">
                  <c:v>43556</c:v>
                </c:pt>
                <c:pt idx="57">
                  <c:v>43586</c:v>
                </c:pt>
                <c:pt idx="58">
                  <c:v>43617</c:v>
                </c:pt>
                <c:pt idx="59">
                  <c:v>43647</c:v>
                </c:pt>
                <c:pt idx="60">
                  <c:v>43678</c:v>
                </c:pt>
                <c:pt idx="61">
                  <c:v>43709</c:v>
                </c:pt>
                <c:pt idx="62">
                  <c:v>43739</c:v>
                </c:pt>
                <c:pt idx="63">
                  <c:v>43770</c:v>
                </c:pt>
                <c:pt idx="64">
                  <c:v>43800</c:v>
                </c:pt>
                <c:pt idx="65">
                  <c:v>43831</c:v>
                </c:pt>
                <c:pt idx="66">
                  <c:v>43862</c:v>
                </c:pt>
                <c:pt idx="67">
                  <c:v>43891</c:v>
                </c:pt>
                <c:pt idx="68">
                  <c:v>43922</c:v>
                </c:pt>
                <c:pt idx="69">
                  <c:v>43952</c:v>
                </c:pt>
                <c:pt idx="70">
                  <c:v>43983</c:v>
                </c:pt>
                <c:pt idx="71">
                  <c:v>44013</c:v>
                </c:pt>
                <c:pt idx="72">
                  <c:v>44044</c:v>
                </c:pt>
                <c:pt idx="73">
                  <c:v>44075</c:v>
                </c:pt>
                <c:pt idx="74">
                  <c:v>44105</c:v>
                </c:pt>
                <c:pt idx="75">
                  <c:v>44136</c:v>
                </c:pt>
                <c:pt idx="76">
                  <c:v>44166</c:v>
                </c:pt>
                <c:pt idx="77">
                  <c:v>44197</c:v>
                </c:pt>
                <c:pt idx="78">
                  <c:v>44228</c:v>
                </c:pt>
                <c:pt idx="79">
                  <c:v>44256</c:v>
                </c:pt>
                <c:pt idx="80">
                  <c:v>44287</c:v>
                </c:pt>
                <c:pt idx="81">
                  <c:v>44317</c:v>
                </c:pt>
                <c:pt idx="82">
                  <c:v>44348</c:v>
                </c:pt>
                <c:pt idx="83">
                  <c:v>44378</c:v>
                </c:pt>
                <c:pt idx="84">
                  <c:v>44409</c:v>
                </c:pt>
                <c:pt idx="85">
                  <c:v>44440</c:v>
                </c:pt>
                <c:pt idx="86">
                  <c:v>44470</c:v>
                </c:pt>
                <c:pt idx="87">
                  <c:v>44501</c:v>
                </c:pt>
                <c:pt idx="88">
                  <c:v>44531</c:v>
                </c:pt>
                <c:pt idx="89">
                  <c:v>44562</c:v>
                </c:pt>
                <c:pt idx="90">
                  <c:v>44593</c:v>
                </c:pt>
                <c:pt idx="91">
                  <c:v>44621</c:v>
                </c:pt>
                <c:pt idx="92">
                  <c:v>44652</c:v>
                </c:pt>
                <c:pt idx="93">
                  <c:v>44682</c:v>
                </c:pt>
                <c:pt idx="94">
                  <c:v>44713</c:v>
                </c:pt>
                <c:pt idx="95">
                  <c:v>44743</c:v>
                </c:pt>
                <c:pt idx="96">
                  <c:v>44774</c:v>
                </c:pt>
                <c:pt idx="97">
                  <c:v>44805</c:v>
                </c:pt>
                <c:pt idx="98">
                  <c:v>44835</c:v>
                </c:pt>
                <c:pt idx="99">
                  <c:v>44866</c:v>
                </c:pt>
                <c:pt idx="100">
                  <c:v>44896</c:v>
                </c:pt>
                <c:pt idx="101">
                  <c:v>44927</c:v>
                </c:pt>
                <c:pt idx="102">
                  <c:v>44958</c:v>
                </c:pt>
                <c:pt idx="103">
                  <c:v>44986</c:v>
                </c:pt>
                <c:pt idx="104">
                  <c:v>45017</c:v>
                </c:pt>
                <c:pt idx="105">
                  <c:v>45047</c:v>
                </c:pt>
                <c:pt idx="106">
                  <c:v>45078</c:v>
                </c:pt>
                <c:pt idx="107">
                  <c:v>45108</c:v>
                </c:pt>
                <c:pt idx="108">
                  <c:v>45139</c:v>
                </c:pt>
                <c:pt idx="109">
                  <c:v>45170</c:v>
                </c:pt>
                <c:pt idx="110">
                  <c:v>45200</c:v>
                </c:pt>
                <c:pt idx="111">
                  <c:v>45231</c:v>
                </c:pt>
                <c:pt idx="112">
                  <c:v>45261</c:v>
                </c:pt>
                <c:pt idx="113">
                  <c:v>45292</c:v>
                </c:pt>
                <c:pt idx="114">
                  <c:v>45323</c:v>
                </c:pt>
                <c:pt idx="115">
                  <c:v>45352</c:v>
                </c:pt>
                <c:pt idx="116">
                  <c:v>45383</c:v>
                </c:pt>
                <c:pt idx="117">
                  <c:v>45413</c:v>
                </c:pt>
                <c:pt idx="118">
                  <c:v>45444</c:v>
                </c:pt>
                <c:pt idx="119">
                  <c:v>45474</c:v>
                </c:pt>
                <c:pt idx="120">
                  <c:v>45505</c:v>
                </c:pt>
                <c:pt idx="121">
                  <c:v>45536</c:v>
                </c:pt>
                <c:pt idx="122">
                  <c:v>45566</c:v>
                </c:pt>
                <c:pt idx="123">
                  <c:v>45597</c:v>
                </c:pt>
                <c:pt idx="124">
                  <c:v>45627</c:v>
                </c:pt>
                <c:pt idx="125">
                  <c:v>45658</c:v>
                </c:pt>
                <c:pt idx="126">
                  <c:v>45689</c:v>
                </c:pt>
                <c:pt idx="127">
                  <c:v>45717</c:v>
                </c:pt>
                <c:pt idx="128">
                  <c:v>45748</c:v>
                </c:pt>
                <c:pt idx="129">
                  <c:v>45778</c:v>
                </c:pt>
                <c:pt idx="130">
                  <c:v>45809</c:v>
                </c:pt>
                <c:pt idx="131">
                  <c:v>45839</c:v>
                </c:pt>
                <c:pt idx="132">
                  <c:v>45870</c:v>
                </c:pt>
                <c:pt idx="133">
                  <c:v>45901</c:v>
                </c:pt>
                <c:pt idx="134">
                  <c:v>45931</c:v>
                </c:pt>
                <c:pt idx="135">
                  <c:v>45962</c:v>
                </c:pt>
                <c:pt idx="136">
                  <c:v>45992</c:v>
                </c:pt>
                <c:pt idx="137">
                  <c:v>46023</c:v>
                </c:pt>
                <c:pt idx="138">
                  <c:v>46054</c:v>
                </c:pt>
                <c:pt idx="139">
                  <c:v>46082</c:v>
                </c:pt>
              </c:numCache>
            </c:numRef>
          </c:cat>
          <c:val>
            <c:numRef>
              <c:f>'PPI '!$E$7:$E$146</c:f>
              <c:numCache>
                <c:formatCode>0.0%</c:formatCode>
                <c:ptCount val="140"/>
                <c:pt idx="0">
                  <c:v>1.9E-2</c:v>
                </c:pt>
                <c:pt idx="1">
                  <c:v>1.6E-2</c:v>
                </c:pt>
                <c:pt idx="2">
                  <c:v>1.4999999999999999E-2</c:v>
                </c:pt>
                <c:pt idx="3">
                  <c:v>1.2999999999999999E-2</c:v>
                </c:pt>
                <c:pt idx="4">
                  <c:v>8.9999999999999993E-3</c:v>
                </c:pt>
                <c:pt idx="5">
                  <c:v>0</c:v>
                </c:pt>
                <c:pt idx="6">
                  <c:v>-5.0000000000000001E-3</c:v>
                </c:pt>
                <c:pt idx="7">
                  <c:v>-8.9999999999999993E-3</c:v>
                </c:pt>
                <c:pt idx="8">
                  <c:v>-1.0999999999999999E-2</c:v>
                </c:pt>
                <c:pt idx="9">
                  <c:v>-8.0000000000000002E-3</c:v>
                </c:pt>
                <c:pt idx="10">
                  <c:v>-5.0000000000000001E-3</c:v>
                </c:pt>
                <c:pt idx="11">
                  <c:v>-7.0000000000000001E-3</c:v>
                </c:pt>
                <c:pt idx="12">
                  <c:v>-0.01</c:v>
                </c:pt>
                <c:pt idx="13">
                  <c:v>-1.0999999999999999E-2</c:v>
                </c:pt>
                <c:pt idx="14">
                  <c:v>-1.4E-2</c:v>
                </c:pt>
                <c:pt idx="15">
                  <c:v>-1.2999999999999999E-2</c:v>
                </c:pt>
                <c:pt idx="16">
                  <c:v>-1.0999999999999999E-2</c:v>
                </c:pt>
                <c:pt idx="17">
                  <c:v>0</c:v>
                </c:pt>
                <c:pt idx="18">
                  <c:v>1E-3</c:v>
                </c:pt>
                <c:pt idx="19">
                  <c:v>-1E-3</c:v>
                </c:pt>
                <c:pt idx="20">
                  <c:v>2E-3</c:v>
                </c:pt>
                <c:pt idx="21">
                  <c:v>0</c:v>
                </c:pt>
                <c:pt idx="22">
                  <c:v>2E-3</c:v>
                </c:pt>
                <c:pt idx="23">
                  <c:v>0</c:v>
                </c:pt>
                <c:pt idx="24">
                  <c:v>0</c:v>
                </c:pt>
                <c:pt idx="25">
                  <c:v>6.0000000000000001E-3</c:v>
                </c:pt>
                <c:pt idx="26">
                  <c:v>1.0999999999999999E-2</c:v>
                </c:pt>
                <c:pt idx="27">
                  <c:v>1.2999999999999999E-2</c:v>
                </c:pt>
                <c:pt idx="28">
                  <c:v>1.7000000000000001E-2</c:v>
                </c:pt>
                <c:pt idx="29">
                  <c:v>1.7000000000000001E-2</c:v>
                </c:pt>
                <c:pt idx="30">
                  <c:v>0.02</c:v>
                </c:pt>
                <c:pt idx="31">
                  <c:v>2.1999999999999999E-2</c:v>
                </c:pt>
                <c:pt idx="32">
                  <c:v>2.5000000000000001E-2</c:v>
                </c:pt>
                <c:pt idx="33">
                  <c:v>2.3E-2</c:v>
                </c:pt>
                <c:pt idx="34">
                  <c:v>1.9E-2</c:v>
                </c:pt>
                <c:pt idx="35">
                  <c:v>0.02</c:v>
                </c:pt>
                <c:pt idx="36">
                  <c:v>2.4E-2</c:v>
                </c:pt>
                <c:pt idx="37">
                  <c:v>2.5999999999999999E-2</c:v>
                </c:pt>
                <c:pt idx="38">
                  <c:v>2.8000000000000001E-2</c:v>
                </c:pt>
                <c:pt idx="39">
                  <c:v>0.03</c:v>
                </c:pt>
                <c:pt idx="40">
                  <c:v>2.5000000000000001E-2</c:v>
                </c:pt>
                <c:pt idx="41">
                  <c:v>2.5999999999999999E-2</c:v>
                </c:pt>
                <c:pt idx="42">
                  <c:v>2.8000000000000001E-2</c:v>
                </c:pt>
                <c:pt idx="43">
                  <c:v>2.9000000000000001E-2</c:v>
                </c:pt>
                <c:pt idx="44">
                  <c:v>2.7E-2</c:v>
                </c:pt>
                <c:pt idx="45">
                  <c:v>3.1E-2</c:v>
                </c:pt>
                <c:pt idx="46">
                  <c:v>3.3000000000000002E-2</c:v>
                </c:pt>
                <c:pt idx="47">
                  <c:v>3.4000000000000002E-2</c:v>
                </c:pt>
                <c:pt idx="48">
                  <c:v>0.03</c:v>
                </c:pt>
                <c:pt idx="49">
                  <c:v>2.7E-2</c:v>
                </c:pt>
                <c:pt idx="50">
                  <c:v>3.1E-2</c:v>
                </c:pt>
                <c:pt idx="51">
                  <c:v>2.5999999999999999E-2</c:v>
                </c:pt>
                <c:pt idx="52">
                  <c:v>2.5999999999999999E-2</c:v>
                </c:pt>
                <c:pt idx="53">
                  <c:v>1.9E-2</c:v>
                </c:pt>
                <c:pt idx="54">
                  <c:v>1.9E-2</c:v>
                </c:pt>
                <c:pt idx="55">
                  <c:v>0.02</c:v>
                </c:pt>
                <c:pt idx="56">
                  <c:v>2.4E-2</c:v>
                </c:pt>
                <c:pt idx="57">
                  <c:v>2.1000000000000001E-2</c:v>
                </c:pt>
                <c:pt idx="58">
                  <c:v>1.6E-2</c:v>
                </c:pt>
                <c:pt idx="59">
                  <c:v>1.6E-2</c:v>
                </c:pt>
                <c:pt idx="60">
                  <c:v>1.9E-2</c:v>
                </c:pt>
                <c:pt idx="61">
                  <c:v>1.4999999999999999E-2</c:v>
                </c:pt>
                <c:pt idx="62">
                  <c:v>0.01</c:v>
                </c:pt>
                <c:pt idx="63">
                  <c:v>0.01</c:v>
                </c:pt>
                <c:pt idx="64">
                  <c:v>1.4E-2</c:v>
                </c:pt>
                <c:pt idx="65">
                  <c:v>0.02</c:v>
                </c:pt>
                <c:pt idx="66">
                  <c:v>1.0999999999999999E-2</c:v>
                </c:pt>
                <c:pt idx="67">
                  <c:v>3.0000000000000001E-3</c:v>
                </c:pt>
                <c:pt idx="68">
                  <c:v>-1.4999999999999999E-2</c:v>
                </c:pt>
                <c:pt idx="69">
                  <c:v>-1.0999999999999999E-2</c:v>
                </c:pt>
                <c:pt idx="70">
                  <c:v>-7.0000000000000001E-3</c:v>
                </c:pt>
                <c:pt idx="71">
                  <c:v>-3.0000000000000001E-3</c:v>
                </c:pt>
                <c:pt idx="72">
                  <c:v>-3.0000000000000001E-3</c:v>
                </c:pt>
                <c:pt idx="73">
                  <c:v>3.0000000000000001E-3</c:v>
                </c:pt>
                <c:pt idx="74">
                  <c:v>6.0000000000000001E-3</c:v>
                </c:pt>
                <c:pt idx="75">
                  <c:v>8.0000000000000002E-3</c:v>
                </c:pt>
                <c:pt idx="76">
                  <c:v>8.0000000000000002E-3</c:v>
                </c:pt>
                <c:pt idx="77">
                  <c:v>1.6E-2</c:v>
                </c:pt>
                <c:pt idx="78">
                  <c:v>0.03</c:v>
                </c:pt>
                <c:pt idx="79">
                  <c:v>4.1000000000000002E-2</c:v>
                </c:pt>
                <c:pt idx="80">
                  <c:v>6.5000000000000002E-2</c:v>
                </c:pt>
                <c:pt idx="81">
                  <c:v>7.0000000000000007E-2</c:v>
                </c:pt>
                <c:pt idx="82">
                  <c:v>7.5999999999999998E-2</c:v>
                </c:pt>
                <c:pt idx="83">
                  <c:v>0.08</c:v>
                </c:pt>
                <c:pt idx="84">
                  <c:v>8.6999999999999994E-2</c:v>
                </c:pt>
                <c:pt idx="85">
                  <c:v>8.7999999999999995E-2</c:v>
                </c:pt>
                <c:pt idx="86">
                  <c:v>8.8999999999999996E-2</c:v>
                </c:pt>
                <c:pt idx="87">
                  <c:v>9.9000000000000005E-2</c:v>
                </c:pt>
                <c:pt idx="88">
                  <c:v>0.1</c:v>
                </c:pt>
                <c:pt idx="89">
                  <c:v>0.10100000000000001</c:v>
                </c:pt>
                <c:pt idx="90">
                  <c:v>0.104</c:v>
                </c:pt>
                <c:pt idx="91">
                  <c:v>0.11700000000000001</c:v>
                </c:pt>
                <c:pt idx="92">
                  <c:v>0.112</c:v>
                </c:pt>
                <c:pt idx="93">
                  <c:v>0.111</c:v>
                </c:pt>
                <c:pt idx="94">
                  <c:v>0.112</c:v>
                </c:pt>
                <c:pt idx="95">
                  <c:v>9.7000000000000003E-2</c:v>
                </c:pt>
                <c:pt idx="96">
                  <c:v>8.6999999999999994E-2</c:v>
                </c:pt>
                <c:pt idx="97">
                  <c:v>8.5000000000000006E-2</c:v>
                </c:pt>
                <c:pt idx="98">
                  <c:v>8.2000000000000003E-2</c:v>
                </c:pt>
                <c:pt idx="99">
                  <c:v>7.3999999999999996E-2</c:v>
                </c:pt>
                <c:pt idx="100">
                  <c:v>6.4000000000000001E-2</c:v>
                </c:pt>
                <c:pt idx="101">
                  <c:v>5.7000000000000002E-2</c:v>
                </c:pt>
                <c:pt idx="102">
                  <c:v>4.7E-2</c:v>
                </c:pt>
                <c:pt idx="103">
                  <c:v>2.7E-2</c:v>
                </c:pt>
                <c:pt idx="104">
                  <c:v>2.3E-2</c:v>
                </c:pt>
                <c:pt idx="105">
                  <c:v>1.0999999999999999E-2</c:v>
                </c:pt>
                <c:pt idx="106">
                  <c:v>3.0000000000000001E-3</c:v>
                </c:pt>
                <c:pt idx="107">
                  <c:v>1.0999999999999999E-2</c:v>
                </c:pt>
                <c:pt idx="108">
                  <c:v>1.9E-2</c:v>
                </c:pt>
                <c:pt idx="109">
                  <c:v>1.7999999999999999E-2</c:v>
                </c:pt>
                <c:pt idx="110">
                  <c:v>1.0999999999999999E-2</c:v>
                </c:pt>
                <c:pt idx="111">
                  <c:v>8.0000000000000002E-3</c:v>
                </c:pt>
                <c:pt idx="112">
                  <c:v>1.0999999999999999E-2</c:v>
                </c:pt>
                <c:pt idx="113">
                  <c:v>0.01</c:v>
                </c:pt>
                <c:pt idx="114">
                  <c:v>1.6E-2</c:v>
                </c:pt>
                <c:pt idx="115">
                  <c:v>0.02</c:v>
                </c:pt>
                <c:pt idx="116">
                  <c:v>2.3E-2</c:v>
                </c:pt>
                <c:pt idx="117">
                  <c:v>2.5000000000000001E-2</c:v>
                </c:pt>
                <c:pt idx="118">
                  <c:v>2.9000000000000001E-2</c:v>
                </c:pt>
                <c:pt idx="119">
                  <c:v>2.4E-2</c:v>
                </c:pt>
                <c:pt idx="120">
                  <c:v>2.1000000000000001E-2</c:v>
                </c:pt>
                <c:pt idx="121">
                  <c:v>2.1000000000000001E-2</c:v>
                </c:pt>
                <c:pt idx="122">
                  <c:v>2.8000000000000001E-2</c:v>
                </c:pt>
                <c:pt idx="123">
                  <c:v>2.9000000000000001E-2</c:v>
                </c:pt>
                <c:pt idx="124">
                  <c:v>3.5000000000000003E-2</c:v>
                </c:pt>
                <c:pt idx="125">
                  <c:v>3.7999999999999999E-2</c:v>
                </c:pt>
                <c:pt idx="126">
                  <c:v>3.4000000000000002E-2</c:v>
                </c:pt>
                <c:pt idx="127">
                  <c:v>3.2000000000000001E-2</c:v>
                </c:pt>
                <c:pt idx="128">
                  <c:v>2.4E-2</c:v>
                </c:pt>
                <c:pt idx="129">
                  <c:v>2.7E-2</c:v>
                </c:pt>
                <c:pt idx="130">
                  <c:v>2.4E-2</c:v>
                </c:pt>
                <c:pt idx="131">
                  <c:v>3.2000000000000001E-2</c:v>
                </c:pt>
                <c:pt idx="132">
                  <c:v>2.7E-2</c:v>
                </c:pt>
                <c:pt idx="133">
                  <c:v>0.03</c:v>
                </c:pt>
                <c:pt idx="134">
                  <c:v>2.8000000000000001E-2</c:v>
                </c:pt>
                <c:pt idx="135">
                  <c:v>3.1E-2</c:v>
                </c:pt>
                <c:pt idx="136">
                  <c:v>3.2000000000000001E-2</c:v>
                </c:pt>
                <c:pt idx="137">
                  <c:v>3.1E-2</c:v>
                </c:pt>
                <c:pt idx="138">
                  <c:v>3.4000000000000002E-2</c:v>
                </c:pt>
                <c:pt idx="139">
                  <c:v>0.04</c:v>
                </c:pt>
              </c:numCache>
            </c:numRef>
          </c:val>
          <c:smooth val="0"/>
          <c:extLst>
            <c:ext xmlns:c16="http://schemas.microsoft.com/office/drawing/2014/chart" uri="{C3380CC4-5D6E-409C-BE32-E72D297353CC}">
              <c16:uniqueId val="{00000000-D612-4697-B01D-AAB8EDB829ED}"/>
            </c:ext>
          </c:extLst>
        </c:ser>
        <c:ser>
          <c:idx val="1"/>
          <c:order val="1"/>
          <c:tx>
            <c:strRef>
              <c:f>'PPI '!$F$6</c:f>
              <c:strCache>
                <c:ptCount val="1"/>
                <c:pt idx="0">
                  <c:v>Total less foods, energy, and trade services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'PPI '!$D$7:$D$146</c:f>
              <c:numCache>
                <c:formatCode>mmm\-yy</c:formatCode>
                <c:ptCount val="140"/>
                <c:pt idx="0">
                  <c:v>41852</c:v>
                </c:pt>
                <c:pt idx="1">
                  <c:v>41883</c:v>
                </c:pt>
                <c:pt idx="2">
                  <c:v>41913</c:v>
                </c:pt>
                <c:pt idx="3">
                  <c:v>41944</c:v>
                </c:pt>
                <c:pt idx="4">
                  <c:v>41974</c:v>
                </c:pt>
                <c:pt idx="5">
                  <c:v>42005</c:v>
                </c:pt>
                <c:pt idx="6">
                  <c:v>42036</c:v>
                </c:pt>
                <c:pt idx="7">
                  <c:v>42064</c:v>
                </c:pt>
                <c:pt idx="8">
                  <c:v>42095</c:v>
                </c:pt>
                <c:pt idx="9">
                  <c:v>42125</c:v>
                </c:pt>
                <c:pt idx="10">
                  <c:v>42156</c:v>
                </c:pt>
                <c:pt idx="11">
                  <c:v>42186</c:v>
                </c:pt>
                <c:pt idx="12">
                  <c:v>42217</c:v>
                </c:pt>
                <c:pt idx="13">
                  <c:v>42248</c:v>
                </c:pt>
                <c:pt idx="14">
                  <c:v>42278</c:v>
                </c:pt>
                <c:pt idx="15">
                  <c:v>42309</c:v>
                </c:pt>
                <c:pt idx="16">
                  <c:v>42339</c:v>
                </c:pt>
                <c:pt idx="17">
                  <c:v>42370</c:v>
                </c:pt>
                <c:pt idx="18">
                  <c:v>42401</c:v>
                </c:pt>
                <c:pt idx="19">
                  <c:v>42430</c:v>
                </c:pt>
                <c:pt idx="20">
                  <c:v>42461</c:v>
                </c:pt>
                <c:pt idx="21">
                  <c:v>42491</c:v>
                </c:pt>
                <c:pt idx="22">
                  <c:v>42522</c:v>
                </c:pt>
                <c:pt idx="23">
                  <c:v>42552</c:v>
                </c:pt>
                <c:pt idx="24">
                  <c:v>42583</c:v>
                </c:pt>
                <c:pt idx="25">
                  <c:v>42614</c:v>
                </c:pt>
                <c:pt idx="26">
                  <c:v>42644</c:v>
                </c:pt>
                <c:pt idx="27">
                  <c:v>42675</c:v>
                </c:pt>
                <c:pt idx="28">
                  <c:v>42705</c:v>
                </c:pt>
                <c:pt idx="29">
                  <c:v>42736</c:v>
                </c:pt>
                <c:pt idx="30">
                  <c:v>42767</c:v>
                </c:pt>
                <c:pt idx="31">
                  <c:v>42795</c:v>
                </c:pt>
                <c:pt idx="32">
                  <c:v>42826</c:v>
                </c:pt>
                <c:pt idx="33">
                  <c:v>42856</c:v>
                </c:pt>
                <c:pt idx="34">
                  <c:v>42887</c:v>
                </c:pt>
                <c:pt idx="35">
                  <c:v>42917</c:v>
                </c:pt>
                <c:pt idx="36">
                  <c:v>42948</c:v>
                </c:pt>
                <c:pt idx="37">
                  <c:v>42979</c:v>
                </c:pt>
                <c:pt idx="38">
                  <c:v>43009</c:v>
                </c:pt>
                <c:pt idx="39">
                  <c:v>43040</c:v>
                </c:pt>
                <c:pt idx="40">
                  <c:v>43070</c:v>
                </c:pt>
                <c:pt idx="41">
                  <c:v>43101</c:v>
                </c:pt>
                <c:pt idx="42">
                  <c:v>43132</c:v>
                </c:pt>
                <c:pt idx="43">
                  <c:v>43160</c:v>
                </c:pt>
                <c:pt idx="44">
                  <c:v>43191</c:v>
                </c:pt>
                <c:pt idx="45">
                  <c:v>43221</c:v>
                </c:pt>
                <c:pt idx="46">
                  <c:v>43252</c:v>
                </c:pt>
                <c:pt idx="47">
                  <c:v>43282</c:v>
                </c:pt>
                <c:pt idx="48">
                  <c:v>43313</c:v>
                </c:pt>
                <c:pt idx="49">
                  <c:v>43344</c:v>
                </c:pt>
                <c:pt idx="50">
                  <c:v>43374</c:v>
                </c:pt>
                <c:pt idx="51">
                  <c:v>43405</c:v>
                </c:pt>
                <c:pt idx="52">
                  <c:v>43435</c:v>
                </c:pt>
                <c:pt idx="53">
                  <c:v>43466</c:v>
                </c:pt>
                <c:pt idx="54">
                  <c:v>43497</c:v>
                </c:pt>
                <c:pt idx="55">
                  <c:v>43525</c:v>
                </c:pt>
                <c:pt idx="56">
                  <c:v>43556</c:v>
                </c:pt>
                <c:pt idx="57">
                  <c:v>43586</c:v>
                </c:pt>
                <c:pt idx="58">
                  <c:v>43617</c:v>
                </c:pt>
                <c:pt idx="59">
                  <c:v>43647</c:v>
                </c:pt>
                <c:pt idx="60">
                  <c:v>43678</c:v>
                </c:pt>
                <c:pt idx="61">
                  <c:v>43709</c:v>
                </c:pt>
                <c:pt idx="62">
                  <c:v>43739</c:v>
                </c:pt>
                <c:pt idx="63">
                  <c:v>43770</c:v>
                </c:pt>
                <c:pt idx="64">
                  <c:v>43800</c:v>
                </c:pt>
                <c:pt idx="65">
                  <c:v>43831</c:v>
                </c:pt>
                <c:pt idx="66">
                  <c:v>43862</c:v>
                </c:pt>
                <c:pt idx="67">
                  <c:v>43891</c:v>
                </c:pt>
                <c:pt idx="68">
                  <c:v>43922</c:v>
                </c:pt>
                <c:pt idx="69">
                  <c:v>43952</c:v>
                </c:pt>
                <c:pt idx="70">
                  <c:v>43983</c:v>
                </c:pt>
                <c:pt idx="71">
                  <c:v>44013</c:v>
                </c:pt>
                <c:pt idx="72">
                  <c:v>44044</c:v>
                </c:pt>
                <c:pt idx="73">
                  <c:v>44075</c:v>
                </c:pt>
                <c:pt idx="74">
                  <c:v>44105</c:v>
                </c:pt>
                <c:pt idx="75">
                  <c:v>44136</c:v>
                </c:pt>
                <c:pt idx="76">
                  <c:v>44166</c:v>
                </c:pt>
                <c:pt idx="77">
                  <c:v>44197</c:v>
                </c:pt>
                <c:pt idx="78">
                  <c:v>44228</c:v>
                </c:pt>
                <c:pt idx="79">
                  <c:v>44256</c:v>
                </c:pt>
                <c:pt idx="80">
                  <c:v>44287</c:v>
                </c:pt>
                <c:pt idx="81">
                  <c:v>44317</c:v>
                </c:pt>
                <c:pt idx="82">
                  <c:v>44348</c:v>
                </c:pt>
                <c:pt idx="83">
                  <c:v>44378</c:v>
                </c:pt>
                <c:pt idx="84">
                  <c:v>44409</c:v>
                </c:pt>
                <c:pt idx="85">
                  <c:v>44440</c:v>
                </c:pt>
                <c:pt idx="86">
                  <c:v>44470</c:v>
                </c:pt>
                <c:pt idx="87">
                  <c:v>44501</c:v>
                </c:pt>
                <c:pt idx="88">
                  <c:v>44531</c:v>
                </c:pt>
                <c:pt idx="89">
                  <c:v>44562</c:v>
                </c:pt>
                <c:pt idx="90">
                  <c:v>44593</c:v>
                </c:pt>
                <c:pt idx="91">
                  <c:v>44621</c:v>
                </c:pt>
                <c:pt idx="92">
                  <c:v>44652</c:v>
                </c:pt>
                <c:pt idx="93">
                  <c:v>44682</c:v>
                </c:pt>
                <c:pt idx="94">
                  <c:v>44713</c:v>
                </c:pt>
                <c:pt idx="95">
                  <c:v>44743</c:v>
                </c:pt>
                <c:pt idx="96">
                  <c:v>44774</c:v>
                </c:pt>
                <c:pt idx="97">
                  <c:v>44805</c:v>
                </c:pt>
                <c:pt idx="98">
                  <c:v>44835</c:v>
                </c:pt>
                <c:pt idx="99">
                  <c:v>44866</c:v>
                </c:pt>
                <c:pt idx="100">
                  <c:v>44896</c:v>
                </c:pt>
                <c:pt idx="101">
                  <c:v>44927</c:v>
                </c:pt>
                <c:pt idx="102">
                  <c:v>44958</c:v>
                </c:pt>
                <c:pt idx="103">
                  <c:v>44986</c:v>
                </c:pt>
                <c:pt idx="104">
                  <c:v>45017</c:v>
                </c:pt>
                <c:pt idx="105">
                  <c:v>45047</c:v>
                </c:pt>
                <c:pt idx="106">
                  <c:v>45078</c:v>
                </c:pt>
                <c:pt idx="107">
                  <c:v>45108</c:v>
                </c:pt>
                <c:pt idx="108">
                  <c:v>45139</c:v>
                </c:pt>
                <c:pt idx="109">
                  <c:v>45170</c:v>
                </c:pt>
                <c:pt idx="110">
                  <c:v>45200</c:v>
                </c:pt>
                <c:pt idx="111">
                  <c:v>45231</c:v>
                </c:pt>
                <c:pt idx="112">
                  <c:v>45261</c:v>
                </c:pt>
                <c:pt idx="113">
                  <c:v>45292</c:v>
                </c:pt>
                <c:pt idx="114">
                  <c:v>45323</c:v>
                </c:pt>
                <c:pt idx="115">
                  <c:v>45352</c:v>
                </c:pt>
                <c:pt idx="116">
                  <c:v>45383</c:v>
                </c:pt>
                <c:pt idx="117">
                  <c:v>45413</c:v>
                </c:pt>
                <c:pt idx="118">
                  <c:v>45444</c:v>
                </c:pt>
                <c:pt idx="119">
                  <c:v>45474</c:v>
                </c:pt>
                <c:pt idx="120">
                  <c:v>45505</c:v>
                </c:pt>
                <c:pt idx="121">
                  <c:v>45536</c:v>
                </c:pt>
                <c:pt idx="122">
                  <c:v>45566</c:v>
                </c:pt>
                <c:pt idx="123">
                  <c:v>45597</c:v>
                </c:pt>
                <c:pt idx="124">
                  <c:v>45627</c:v>
                </c:pt>
                <c:pt idx="125">
                  <c:v>45658</c:v>
                </c:pt>
                <c:pt idx="126">
                  <c:v>45689</c:v>
                </c:pt>
                <c:pt idx="127">
                  <c:v>45717</c:v>
                </c:pt>
                <c:pt idx="128">
                  <c:v>45748</c:v>
                </c:pt>
                <c:pt idx="129">
                  <c:v>45778</c:v>
                </c:pt>
                <c:pt idx="130">
                  <c:v>45809</c:v>
                </c:pt>
                <c:pt idx="131">
                  <c:v>45839</c:v>
                </c:pt>
                <c:pt idx="132">
                  <c:v>45870</c:v>
                </c:pt>
                <c:pt idx="133">
                  <c:v>45901</c:v>
                </c:pt>
                <c:pt idx="134">
                  <c:v>45931</c:v>
                </c:pt>
                <c:pt idx="135">
                  <c:v>45962</c:v>
                </c:pt>
                <c:pt idx="136">
                  <c:v>45992</c:v>
                </c:pt>
                <c:pt idx="137">
                  <c:v>46023</c:v>
                </c:pt>
                <c:pt idx="138">
                  <c:v>46054</c:v>
                </c:pt>
                <c:pt idx="139">
                  <c:v>46082</c:v>
                </c:pt>
              </c:numCache>
            </c:numRef>
          </c:cat>
          <c:val>
            <c:numRef>
              <c:f>'PPI '!$F$7:$F$146</c:f>
              <c:numCache>
                <c:formatCode>0.0%</c:formatCode>
                <c:ptCount val="140"/>
                <c:pt idx="0">
                  <c:v>1.7999999999999999E-2</c:v>
                </c:pt>
                <c:pt idx="1">
                  <c:v>1.7000000000000001E-2</c:v>
                </c:pt>
                <c:pt idx="2">
                  <c:v>1.4999999999999999E-2</c:v>
                </c:pt>
                <c:pt idx="3">
                  <c:v>1.4999999999999999E-2</c:v>
                </c:pt>
                <c:pt idx="4">
                  <c:v>1.2999999999999999E-2</c:v>
                </c:pt>
                <c:pt idx="5">
                  <c:v>0.01</c:v>
                </c:pt>
                <c:pt idx="6">
                  <c:v>8.0000000000000002E-3</c:v>
                </c:pt>
                <c:pt idx="7">
                  <c:v>7.0000000000000001E-3</c:v>
                </c:pt>
                <c:pt idx="8">
                  <c:v>8.0000000000000002E-3</c:v>
                </c:pt>
                <c:pt idx="9">
                  <c:v>7.0000000000000001E-3</c:v>
                </c:pt>
                <c:pt idx="10">
                  <c:v>8.0000000000000002E-3</c:v>
                </c:pt>
                <c:pt idx="11">
                  <c:v>8.9999999999999993E-3</c:v>
                </c:pt>
                <c:pt idx="12">
                  <c:v>6.0000000000000001E-3</c:v>
                </c:pt>
                <c:pt idx="13">
                  <c:v>5.0000000000000001E-3</c:v>
                </c:pt>
                <c:pt idx="14">
                  <c:v>4.0000000000000001E-3</c:v>
                </c:pt>
                <c:pt idx="15">
                  <c:v>2E-3</c:v>
                </c:pt>
                <c:pt idx="16">
                  <c:v>3.0000000000000001E-3</c:v>
                </c:pt>
                <c:pt idx="17">
                  <c:v>8.0000000000000002E-3</c:v>
                </c:pt>
                <c:pt idx="18">
                  <c:v>8.9999999999999993E-3</c:v>
                </c:pt>
                <c:pt idx="19">
                  <c:v>8.9999999999999993E-3</c:v>
                </c:pt>
                <c:pt idx="20">
                  <c:v>0.01</c:v>
                </c:pt>
                <c:pt idx="21">
                  <c:v>0.01</c:v>
                </c:pt>
                <c:pt idx="22">
                  <c:v>0.01</c:v>
                </c:pt>
                <c:pt idx="23">
                  <c:v>0.01</c:v>
                </c:pt>
                <c:pt idx="24">
                  <c:v>1.2E-2</c:v>
                </c:pt>
                <c:pt idx="25">
                  <c:v>1.2999999999999999E-2</c:v>
                </c:pt>
                <c:pt idx="26">
                  <c:v>1.4999999999999999E-2</c:v>
                </c:pt>
                <c:pt idx="27">
                  <c:v>1.7999999999999999E-2</c:v>
                </c:pt>
                <c:pt idx="28">
                  <c:v>1.7999999999999999E-2</c:v>
                </c:pt>
                <c:pt idx="29">
                  <c:v>1.7000000000000001E-2</c:v>
                </c:pt>
                <c:pt idx="30">
                  <c:v>1.7999999999999999E-2</c:v>
                </c:pt>
                <c:pt idx="31">
                  <c:v>1.7999999999999999E-2</c:v>
                </c:pt>
                <c:pt idx="32">
                  <c:v>0.02</c:v>
                </c:pt>
                <c:pt idx="33">
                  <c:v>2.1000000000000001E-2</c:v>
                </c:pt>
                <c:pt idx="34">
                  <c:v>2.1000000000000001E-2</c:v>
                </c:pt>
                <c:pt idx="35">
                  <c:v>0.02</c:v>
                </c:pt>
                <c:pt idx="36">
                  <c:v>1.9E-2</c:v>
                </c:pt>
                <c:pt idx="37">
                  <c:v>2.1000000000000001E-2</c:v>
                </c:pt>
                <c:pt idx="38">
                  <c:v>2.4E-2</c:v>
                </c:pt>
                <c:pt idx="39">
                  <c:v>2.4E-2</c:v>
                </c:pt>
                <c:pt idx="40">
                  <c:v>2.3E-2</c:v>
                </c:pt>
                <c:pt idx="41">
                  <c:v>2.5000000000000001E-2</c:v>
                </c:pt>
                <c:pt idx="42">
                  <c:v>2.7E-2</c:v>
                </c:pt>
                <c:pt idx="43">
                  <c:v>2.9000000000000001E-2</c:v>
                </c:pt>
                <c:pt idx="44">
                  <c:v>2.5999999999999999E-2</c:v>
                </c:pt>
                <c:pt idx="45">
                  <c:v>2.7E-2</c:v>
                </c:pt>
                <c:pt idx="46">
                  <c:v>2.7E-2</c:v>
                </c:pt>
                <c:pt idx="47">
                  <c:v>0.03</c:v>
                </c:pt>
                <c:pt idx="48">
                  <c:v>0.03</c:v>
                </c:pt>
                <c:pt idx="49">
                  <c:v>3.1E-2</c:v>
                </c:pt>
                <c:pt idx="50">
                  <c:v>0.03</c:v>
                </c:pt>
                <c:pt idx="51">
                  <c:v>2.9000000000000001E-2</c:v>
                </c:pt>
                <c:pt idx="52">
                  <c:v>2.8000000000000001E-2</c:v>
                </c:pt>
                <c:pt idx="53">
                  <c:v>2.5999999999999999E-2</c:v>
                </c:pt>
                <c:pt idx="54">
                  <c:v>2.4E-2</c:v>
                </c:pt>
                <c:pt idx="55">
                  <c:v>2.1999999999999999E-2</c:v>
                </c:pt>
                <c:pt idx="56">
                  <c:v>2.4E-2</c:v>
                </c:pt>
                <c:pt idx="57">
                  <c:v>2.4E-2</c:v>
                </c:pt>
                <c:pt idx="58">
                  <c:v>2.1000000000000001E-2</c:v>
                </c:pt>
                <c:pt idx="59">
                  <c:v>1.9E-2</c:v>
                </c:pt>
                <c:pt idx="60">
                  <c:v>1.9E-2</c:v>
                </c:pt>
                <c:pt idx="61">
                  <c:v>1.7000000000000001E-2</c:v>
                </c:pt>
                <c:pt idx="62">
                  <c:v>1.4999999999999999E-2</c:v>
                </c:pt>
                <c:pt idx="63">
                  <c:v>1.4E-2</c:v>
                </c:pt>
                <c:pt idx="64">
                  <c:v>1.4999999999999999E-2</c:v>
                </c:pt>
                <c:pt idx="65">
                  <c:v>1.4999999999999999E-2</c:v>
                </c:pt>
                <c:pt idx="66">
                  <c:v>1.4E-2</c:v>
                </c:pt>
                <c:pt idx="67">
                  <c:v>0.01</c:v>
                </c:pt>
                <c:pt idx="68">
                  <c:v>-1E-3</c:v>
                </c:pt>
                <c:pt idx="69">
                  <c:v>-2E-3</c:v>
                </c:pt>
                <c:pt idx="70">
                  <c:v>1E-3</c:v>
                </c:pt>
                <c:pt idx="71">
                  <c:v>3.0000000000000001E-3</c:v>
                </c:pt>
                <c:pt idx="72">
                  <c:v>4.0000000000000001E-3</c:v>
                </c:pt>
                <c:pt idx="73">
                  <c:v>8.0000000000000002E-3</c:v>
                </c:pt>
                <c:pt idx="74">
                  <c:v>8.9999999999999993E-3</c:v>
                </c:pt>
                <c:pt idx="75">
                  <c:v>0.01</c:v>
                </c:pt>
                <c:pt idx="76">
                  <c:v>1.2999999999999999E-2</c:v>
                </c:pt>
                <c:pt idx="77">
                  <c:v>1.9E-2</c:v>
                </c:pt>
                <c:pt idx="78">
                  <c:v>2.3E-2</c:v>
                </c:pt>
                <c:pt idx="79">
                  <c:v>3.1E-2</c:v>
                </c:pt>
                <c:pt idx="80">
                  <c:v>4.8000000000000001E-2</c:v>
                </c:pt>
                <c:pt idx="81">
                  <c:v>5.2999999999999999E-2</c:v>
                </c:pt>
                <c:pt idx="82">
                  <c:v>5.6000000000000001E-2</c:v>
                </c:pt>
                <c:pt idx="83">
                  <c:v>0.06</c:v>
                </c:pt>
                <c:pt idx="84">
                  <c:v>6.2E-2</c:v>
                </c:pt>
                <c:pt idx="85">
                  <c:v>6.0999999999999999E-2</c:v>
                </c:pt>
                <c:pt idx="86">
                  <c:v>6.2E-2</c:v>
                </c:pt>
                <c:pt idx="87">
                  <c:v>7.0000000000000007E-2</c:v>
                </c:pt>
                <c:pt idx="88">
                  <c:v>7.0000000000000007E-2</c:v>
                </c:pt>
                <c:pt idx="89">
                  <c:v>6.9000000000000006E-2</c:v>
                </c:pt>
                <c:pt idx="90">
                  <c:v>6.7000000000000004E-2</c:v>
                </c:pt>
                <c:pt idx="91">
                  <c:v>7.0999999999999994E-2</c:v>
                </c:pt>
                <c:pt idx="92">
                  <c:v>6.8000000000000005E-2</c:v>
                </c:pt>
                <c:pt idx="93">
                  <c:v>6.8000000000000005E-2</c:v>
                </c:pt>
                <c:pt idx="94">
                  <c:v>6.4000000000000001E-2</c:v>
                </c:pt>
                <c:pt idx="95">
                  <c:v>5.8000000000000003E-2</c:v>
                </c:pt>
                <c:pt idx="96">
                  <c:v>5.6000000000000001E-2</c:v>
                </c:pt>
                <c:pt idx="97">
                  <c:v>5.6000000000000001E-2</c:v>
                </c:pt>
                <c:pt idx="98">
                  <c:v>5.5E-2</c:v>
                </c:pt>
                <c:pt idx="99">
                  <c:v>4.9000000000000002E-2</c:v>
                </c:pt>
                <c:pt idx="100">
                  <c:v>4.7E-2</c:v>
                </c:pt>
                <c:pt idx="101">
                  <c:v>4.3999999999999997E-2</c:v>
                </c:pt>
                <c:pt idx="102">
                  <c:v>4.4999999999999998E-2</c:v>
                </c:pt>
                <c:pt idx="103">
                  <c:v>3.6999999999999998E-2</c:v>
                </c:pt>
                <c:pt idx="104">
                  <c:v>3.4000000000000002E-2</c:v>
                </c:pt>
                <c:pt idx="105">
                  <c:v>2.9000000000000001E-2</c:v>
                </c:pt>
                <c:pt idx="106">
                  <c:v>2.9000000000000001E-2</c:v>
                </c:pt>
                <c:pt idx="107">
                  <c:v>2.9000000000000001E-2</c:v>
                </c:pt>
                <c:pt idx="108">
                  <c:v>2.9000000000000001E-2</c:v>
                </c:pt>
                <c:pt idx="109">
                  <c:v>2.9000000000000001E-2</c:v>
                </c:pt>
                <c:pt idx="110">
                  <c:v>2.8000000000000001E-2</c:v>
                </c:pt>
                <c:pt idx="111">
                  <c:v>2.5000000000000001E-2</c:v>
                </c:pt>
                <c:pt idx="112">
                  <c:v>2.7E-2</c:v>
                </c:pt>
                <c:pt idx="113">
                  <c:v>2.7E-2</c:v>
                </c:pt>
                <c:pt idx="114">
                  <c:v>2.8000000000000001E-2</c:v>
                </c:pt>
                <c:pt idx="115">
                  <c:v>2.9000000000000001E-2</c:v>
                </c:pt>
                <c:pt idx="116">
                  <c:v>3.2000000000000001E-2</c:v>
                </c:pt>
                <c:pt idx="117">
                  <c:v>3.4000000000000002E-2</c:v>
                </c:pt>
                <c:pt idx="118">
                  <c:v>3.4000000000000002E-2</c:v>
                </c:pt>
                <c:pt idx="119">
                  <c:v>3.5000000000000003E-2</c:v>
                </c:pt>
                <c:pt idx="120">
                  <c:v>3.5000000000000003E-2</c:v>
                </c:pt>
                <c:pt idx="121">
                  <c:v>3.4000000000000002E-2</c:v>
                </c:pt>
                <c:pt idx="122">
                  <c:v>3.5999999999999997E-2</c:v>
                </c:pt>
                <c:pt idx="123">
                  <c:v>3.5999999999999997E-2</c:v>
                </c:pt>
                <c:pt idx="124">
                  <c:v>3.5999999999999997E-2</c:v>
                </c:pt>
                <c:pt idx="125">
                  <c:v>3.5000000000000003E-2</c:v>
                </c:pt>
                <c:pt idx="126">
                  <c:v>3.5999999999999997E-2</c:v>
                </c:pt>
                <c:pt idx="127">
                  <c:v>3.5000000000000003E-2</c:v>
                </c:pt>
                <c:pt idx="128">
                  <c:v>2.7E-2</c:v>
                </c:pt>
                <c:pt idx="129">
                  <c:v>2.7E-2</c:v>
                </c:pt>
                <c:pt idx="130">
                  <c:v>2.5999999999999999E-2</c:v>
                </c:pt>
                <c:pt idx="131">
                  <c:v>2.9000000000000001E-2</c:v>
                </c:pt>
                <c:pt idx="132">
                  <c:v>0.03</c:v>
                </c:pt>
                <c:pt idx="133">
                  <c:v>0.03</c:v>
                </c:pt>
                <c:pt idx="134">
                  <c:v>3.5000000000000003E-2</c:v>
                </c:pt>
                <c:pt idx="135">
                  <c:v>3.5999999999999997E-2</c:v>
                </c:pt>
                <c:pt idx="136">
                  <c:v>3.4000000000000002E-2</c:v>
                </c:pt>
                <c:pt idx="137">
                  <c:v>3.5000000000000003E-2</c:v>
                </c:pt>
                <c:pt idx="138">
                  <c:v>3.5000000000000003E-2</c:v>
                </c:pt>
                <c:pt idx="139">
                  <c:v>3.5999999999999997E-2</c:v>
                </c:pt>
              </c:numCache>
            </c:numRef>
          </c:val>
          <c:smooth val="0"/>
          <c:extLst>
            <c:ext xmlns:c16="http://schemas.microsoft.com/office/drawing/2014/chart" uri="{C3380CC4-5D6E-409C-BE32-E72D297353CC}">
              <c16:uniqueId val="{00000001-D612-4697-B01D-AAB8EDB829ED}"/>
            </c:ext>
          </c:extLst>
        </c:ser>
        <c:dLbls>
          <c:showLegendKey val="0"/>
          <c:showVal val="0"/>
          <c:showCatName val="0"/>
          <c:showSerName val="0"/>
          <c:showPercent val="0"/>
          <c:showBubbleSize val="0"/>
        </c:dLbls>
        <c:smooth val="0"/>
        <c:axId val="1973463615"/>
        <c:axId val="1973461119"/>
      </c:lineChart>
      <c:dateAx>
        <c:axId val="1973463615"/>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Source: Bureau of Labor Statistics</a:t>
                </a:r>
              </a:p>
            </c:rich>
          </c:tx>
          <c:layout>
            <c:manualLayout>
              <c:xMode val="edge"/>
              <c:yMode val="edge"/>
              <c:x val="0.39465380234191672"/>
              <c:y val="0.84010969580019557"/>
            </c:manualLayout>
          </c:layout>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mmm\-yy" sourceLinked="1"/>
        <c:majorTickMark val="out"/>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973461119"/>
        <c:crosses val="autoZero"/>
        <c:auto val="1"/>
        <c:lblOffset val="100"/>
        <c:baseTimeUnit val="months"/>
      </c:dateAx>
      <c:valAx>
        <c:axId val="1973461119"/>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Percent Change</a:t>
                </a:r>
              </a:p>
            </c:rich>
          </c:tx>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85000"/>
                  </a:schemeClr>
                </a:solidFill>
                <a:latin typeface="+mn-lt"/>
                <a:ea typeface="+mn-ea"/>
                <a:cs typeface="+mn-cs"/>
              </a:defRPr>
            </a:pPr>
            <a:endParaRPr lang="en-US"/>
          </a:p>
        </c:txPr>
        <c:crossAx val="19734636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200"/>
              <a:t>Orleans Parish Up to February 2026</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5"/>
              <c:layout>
                <c:manualLayout>
                  <c:x val="9.673518742442563E-3"/>
                  <c:y val="-0.123797557929169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F3-47D9-ACB1-5F7B5CFAEFFA}"/>
                </c:ext>
              </c:extLst>
            </c:dLbl>
            <c:dLbl>
              <c:idx val="7"/>
              <c:layout>
                <c:manualLayout>
                  <c:x val="0"/>
                  <c:y val="-0.18067751697770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F3-47D9-ACB1-5F7B5CFAEFFA}"/>
                </c:ext>
              </c:extLst>
            </c:dLbl>
            <c:dLbl>
              <c:idx val="9"/>
              <c:layout>
                <c:manualLayout>
                  <c:x val="8.0612656187021361E-3"/>
                  <c:y val="-0.147218717537390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F3-47D9-ACB1-5F7B5CFAEFFA}"/>
                </c:ext>
              </c:extLst>
            </c:dLbl>
            <c:dLbl>
              <c:idx val="11"/>
              <c:layout>
                <c:manualLayout>
                  <c:x val="1.1285771866182931E-2"/>
                  <c:y val="-0.1304893178172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F3-47D9-ACB1-5F7B5CFAEFFA}"/>
                </c:ext>
              </c:extLst>
            </c:dLbl>
            <c:dLbl>
              <c:idx val="13"/>
              <c:layout>
                <c:manualLayout>
                  <c:x val="-1.1823052993179388E-16"/>
                  <c:y val="-6.69175988806319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F3-47D9-ACB1-5F7B5CFAEFFA}"/>
                </c:ext>
              </c:extLst>
            </c:dLbl>
            <c:dLbl>
              <c:idx val="14"/>
              <c:layout>
                <c:manualLayout>
                  <c:x val="1.6122531237404272E-2"/>
                  <c:y val="-0.16394811725754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F3-47D9-ACB1-5F7B5CFAEFFA}"/>
                </c:ext>
              </c:extLst>
            </c:dLbl>
            <c:dLbl>
              <c:idx val="16"/>
              <c:layout>
                <c:manualLayout>
                  <c:x val="2.5796049979846719E-2"/>
                  <c:y val="-0.12714343787320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F3-47D9-ACB1-5F7B5CFAEFFA}"/>
                </c:ext>
              </c:extLst>
            </c:dLbl>
            <c:dLbl>
              <c:idx val="18"/>
              <c:layout>
                <c:manualLayout>
                  <c:x val="1.4510278113663845E-2"/>
                  <c:y val="-0.110414038153042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F3-47D9-ACB1-5F7B5CFAEFFA}"/>
                </c:ext>
              </c:extLst>
            </c:dLbl>
            <c:dLbl>
              <c:idx val="19"/>
              <c:layout>
                <c:manualLayout>
                  <c:x val="5.1592099959693556E-2"/>
                  <c:y val="-0.107068158209011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F3-47D9-ACB1-5F7B5CFAEFFA}"/>
                </c:ext>
              </c:extLst>
            </c:dLbl>
            <c:dLbl>
              <c:idx val="21"/>
              <c:layout>
                <c:manualLayout>
                  <c:x val="2.2571543732365862E-2"/>
                  <c:y val="-0.2843997952426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F3-47D9-ACB1-5F7B5CFAEFFA}"/>
                </c:ext>
              </c:extLst>
            </c:dLbl>
            <c:dLbl>
              <c:idx val="23"/>
              <c:layout>
                <c:manualLayout>
                  <c:x val="1.128577186618299E-2"/>
                  <c:y val="-0.18067751697770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F3-47D9-ACB1-5F7B5CFAEFFA}"/>
                </c:ext>
              </c:extLst>
            </c:dLbl>
            <c:dLbl>
              <c:idx val="25"/>
              <c:layout>
                <c:manualLayout>
                  <c:x val="3.115264797507674E-3"/>
                  <c:y val="-8.7484778184373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F3-47D9-ACB1-5F7B5CFAEFF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Population!$A$4:$A$29</c:f>
              <c:strCache>
                <c:ptCount val="26"/>
                <c:pt idx="0">
                  <c:v>Year 1920</c:v>
                </c:pt>
                <c:pt idx="1">
                  <c:v>1930</c:v>
                </c:pt>
                <c:pt idx="2">
                  <c:v>1960</c:v>
                </c:pt>
                <c:pt idx="3">
                  <c:v>2000</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2020</c:v>
                </c:pt>
                <c:pt idx="20">
                  <c:v>2021</c:v>
                </c:pt>
                <c:pt idx="21">
                  <c:v>2022</c:v>
                </c:pt>
                <c:pt idx="22">
                  <c:v>2023</c:v>
                </c:pt>
                <c:pt idx="23">
                  <c:v>2024</c:v>
                </c:pt>
                <c:pt idx="24">
                  <c:v>2025</c:v>
                </c:pt>
                <c:pt idx="25">
                  <c:v>2026</c:v>
                </c:pt>
              </c:strCache>
            </c:strRef>
          </c:cat>
          <c:val>
            <c:numRef>
              <c:f>Population!$B$4:$B$29</c:f>
              <c:numCache>
                <c:formatCode>_(* #,##0_);_(* \(#,##0\);_(* "-"??_);_(@_)</c:formatCode>
                <c:ptCount val="26"/>
                <c:pt idx="0">
                  <c:v>387219</c:v>
                </c:pt>
                <c:pt idx="1">
                  <c:v>458762</c:v>
                </c:pt>
                <c:pt idx="2">
                  <c:v>627525</c:v>
                </c:pt>
                <c:pt idx="3">
                  <c:v>484692</c:v>
                </c:pt>
                <c:pt idx="4">
                  <c:v>230172</c:v>
                </c:pt>
                <c:pt idx="5">
                  <c:v>268751</c:v>
                </c:pt>
                <c:pt idx="6">
                  <c:v>301842</c:v>
                </c:pt>
                <c:pt idx="7">
                  <c:v>327803</c:v>
                </c:pt>
                <c:pt idx="8">
                  <c:v>347987</c:v>
                </c:pt>
                <c:pt idx="9">
                  <c:v>360735</c:v>
                </c:pt>
                <c:pt idx="10">
                  <c:v>369787</c:v>
                </c:pt>
                <c:pt idx="11">
                  <c:v>378637</c:v>
                </c:pt>
                <c:pt idx="12">
                  <c:v>383940</c:v>
                </c:pt>
                <c:pt idx="13">
                  <c:v>381741.61263230402</c:v>
                </c:pt>
                <c:pt idx="14">
                  <c:v>386835.61640432524</c:v>
                </c:pt>
                <c:pt idx="15">
                  <c:v>386057.27512383362</c:v>
                </c:pt>
                <c:pt idx="16">
                  <c:v>385274.19319958071</c:v>
                </c:pt>
                <c:pt idx="17">
                  <c:v>385036.36405914358</c:v>
                </c:pt>
                <c:pt idx="18">
                  <c:v>383858.05744600052</c:v>
                </c:pt>
                <c:pt idx="19">
                  <c:v>383218</c:v>
                </c:pt>
                <c:pt idx="20" formatCode="#,##0">
                  <c:v>377506</c:v>
                </c:pt>
                <c:pt idx="21" formatCode="#,##0">
                  <c:v>371038</c:v>
                </c:pt>
                <c:pt idx="22" formatCode="#,##0">
                  <c:v>365782</c:v>
                </c:pt>
                <c:pt idx="23" formatCode="#,##0">
                  <c:v>363477</c:v>
                </c:pt>
                <c:pt idx="24" formatCode="#,##0">
                  <c:v>362154</c:v>
                </c:pt>
                <c:pt idx="25">
                  <c:v>361723</c:v>
                </c:pt>
              </c:numCache>
            </c:numRef>
          </c:val>
          <c:extLst>
            <c:ext xmlns:c16="http://schemas.microsoft.com/office/drawing/2014/chart" uri="{C3380CC4-5D6E-409C-BE32-E72D297353CC}">
              <c16:uniqueId val="{0000000C-7DF3-47D9-ACB1-5F7B5CFAEFFA}"/>
            </c:ext>
          </c:extLst>
        </c:ser>
        <c:dLbls>
          <c:showLegendKey val="0"/>
          <c:showVal val="1"/>
          <c:showCatName val="0"/>
          <c:showSerName val="0"/>
          <c:showPercent val="0"/>
          <c:showBubbleSize val="0"/>
        </c:dLbls>
        <c:gapWidth val="150"/>
        <c:shape val="box"/>
        <c:axId val="309345391"/>
        <c:axId val="309346831"/>
        <c:axId val="0"/>
      </c:bar3DChart>
      <c:catAx>
        <c:axId val="3093453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9346831"/>
        <c:crosses val="autoZero"/>
        <c:auto val="1"/>
        <c:lblAlgn val="ctr"/>
        <c:lblOffset val="100"/>
        <c:noMultiLvlLbl val="0"/>
      </c:catAx>
      <c:valAx>
        <c:axId val="309346831"/>
        <c:scaling>
          <c:orientation val="minMax"/>
        </c:scaling>
        <c:delete val="0"/>
        <c:axPos val="l"/>
        <c:majorGridlines>
          <c:spPr>
            <a:ln w="9525" cap="flat" cmpd="sng" algn="ctr">
              <a:solidFill>
                <a:schemeClr val="dk1">
                  <a:lumMod val="50000"/>
                  <a:lumOff val="50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934539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cap="none" baseline="0">
                <a:solidFill>
                  <a:schemeClr val="lt1">
                    <a:lumMod val="85000"/>
                  </a:schemeClr>
                </a:solidFill>
                <a:latin typeface="+mn-lt"/>
                <a:ea typeface="+mn-ea"/>
                <a:cs typeface="+mn-cs"/>
              </a:defRPr>
            </a:pPr>
            <a:r>
              <a:rPr lang="en-US" sz="1200"/>
              <a:t>Private Industries Salaries and Benefits 12-month Percentage Change</a:t>
            </a:r>
          </a:p>
        </c:rich>
      </c:tx>
      <c:overlay val="0"/>
      <c:spPr>
        <a:noFill/>
        <a:ln>
          <a:noFill/>
        </a:ln>
        <a:effectLst/>
      </c:spPr>
      <c:txPr>
        <a:bodyPr rot="0" spcFirstLastPara="1" vertOverflow="ellipsis" vert="horz" wrap="square" anchor="ctr" anchorCtr="1"/>
        <a:lstStyle/>
        <a:p>
          <a:pPr>
            <a:defRPr sz="1200" b="1" i="0" u="none" strike="noStrike" kern="1200" cap="none" baseline="0">
              <a:solidFill>
                <a:schemeClr val="lt1">
                  <a:lumMod val="85000"/>
                </a:schemeClr>
              </a:solidFill>
              <a:latin typeface="+mn-lt"/>
              <a:ea typeface="+mn-ea"/>
              <a:cs typeface="+mn-cs"/>
            </a:defRPr>
          </a:pPr>
          <a:endParaRPr lang="en-US"/>
        </a:p>
      </c:txPr>
    </c:title>
    <c:autoTitleDeleted val="0"/>
    <c:plotArea>
      <c:layout/>
      <c:lineChart>
        <c:grouping val="standard"/>
        <c:varyColors val="0"/>
        <c:ser>
          <c:idx val="0"/>
          <c:order val="0"/>
          <c:tx>
            <c:strRef>
              <c:f>'wage and benefit'!$B$1</c:f>
              <c:strCache>
                <c:ptCount val="1"/>
                <c:pt idx="0">
                  <c:v>Wages and salaries</c:v>
                </c:pt>
              </c:strCache>
            </c:strRef>
          </c:tx>
          <c:spPr>
            <a:ln w="22225" cap="rnd">
              <a:solidFill>
                <a:schemeClr val="accent1"/>
              </a:solidFill>
            </a:ln>
            <a:effectLst>
              <a:glow rad="139700">
                <a:schemeClr val="accent1">
                  <a:satMod val="175000"/>
                  <a:alpha val="14000"/>
                </a:schemeClr>
              </a:glow>
            </a:effectLst>
          </c:spPr>
          <c:marker>
            <c:symbol val="none"/>
          </c:marker>
          <c:cat>
            <c:numRef>
              <c:f>'wage and benefit'!$A$2:$A$48</c:f>
              <c:numCache>
                <c:formatCode>mmm\-yy</c:formatCode>
                <c:ptCount val="47"/>
                <c:pt idx="0">
                  <c:v>41791</c:v>
                </c:pt>
                <c:pt idx="1">
                  <c:v>41883</c:v>
                </c:pt>
                <c:pt idx="2">
                  <c:v>41974</c:v>
                </c:pt>
                <c:pt idx="3">
                  <c:v>42064</c:v>
                </c:pt>
                <c:pt idx="4">
                  <c:v>42156</c:v>
                </c:pt>
                <c:pt idx="5">
                  <c:v>42248</c:v>
                </c:pt>
                <c:pt idx="6">
                  <c:v>42339</c:v>
                </c:pt>
                <c:pt idx="7">
                  <c:v>42430</c:v>
                </c:pt>
                <c:pt idx="8">
                  <c:v>42522</c:v>
                </c:pt>
                <c:pt idx="9">
                  <c:v>42614</c:v>
                </c:pt>
                <c:pt idx="10">
                  <c:v>42705</c:v>
                </c:pt>
                <c:pt idx="11">
                  <c:v>42795</c:v>
                </c:pt>
                <c:pt idx="12">
                  <c:v>42887</c:v>
                </c:pt>
                <c:pt idx="13">
                  <c:v>42979</c:v>
                </c:pt>
                <c:pt idx="14">
                  <c:v>43070</c:v>
                </c:pt>
                <c:pt idx="15">
                  <c:v>43160</c:v>
                </c:pt>
                <c:pt idx="16">
                  <c:v>43252</c:v>
                </c:pt>
                <c:pt idx="17">
                  <c:v>43344</c:v>
                </c:pt>
                <c:pt idx="18">
                  <c:v>43435</c:v>
                </c:pt>
                <c:pt idx="19">
                  <c:v>43525</c:v>
                </c:pt>
                <c:pt idx="20">
                  <c:v>43617</c:v>
                </c:pt>
                <c:pt idx="21">
                  <c:v>43709</c:v>
                </c:pt>
                <c:pt idx="22">
                  <c:v>43800</c:v>
                </c:pt>
                <c:pt idx="23">
                  <c:v>43891</c:v>
                </c:pt>
                <c:pt idx="24">
                  <c:v>43983</c:v>
                </c:pt>
                <c:pt idx="25">
                  <c:v>44075</c:v>
                </c:pt>
                <c:pt idx="26">
                  <c:v>44166</c:v>
                </c:pt>
                <c:pt idx="27">
                  <c:v>44256</c:v>
                </c:pt>
                <c:pt idx="28">
                  <c:v>44348</c:v>
                </c:pt>
                <c:pt idx="29">
                  <c:v>44440</c:v>
                </c:pt>
                <c:pt idx="30">
                  <c:v>44531</c:v>
                </c:pt>
                <c:pt idx="31">
                  <c:v>44621</c:v>
                </c:pt>
                <c:pt idx="32">
                  <c:v>44713</c:v>
                </c:pt>
                <c:pt idx="33">
                  <c:v>44805</c:v>
                </c:pt>
                <c:pt idx="34">
                  <c:v>44896</c:v>
                </c:pt>
                <c:pt idx="35">
                  <c:v>44986</c:v>
                </c:pt>
                <c:pt idx="36">
                  <c:v>45078</c:v>
                </c:pt>
                <c:pt idx="37">
                  <c:v>45170</c:v>
                </c:pt>
                <c:pt idx="38">
                  <c:v>45261</c:v>
                </c:pt>
                <c:pt idx="39">
                  <c:v>45352</c:v>
                </c:pt>
                <c:pt idx="40">
                  <c:v>45444</c:v>
                </c:pt>
                <c:pt idx="41">
                  <c:v>45536</c:v>
                </c:pt>
                <c:pt idx="42">
                  <c:v>45627</c:v>
                </c:pt>
                <c:pt idx="43">
                  <c:v>45717</c:v>
                </c:pt>
                <c:pt idx="44">
                  <c:v>45809</c:v>
                </c:pt>
                <c:pt idx="45">
                  <c:v>45901</c:v>
                </c:pt>
                <c:pt idx="46">
                  <c:v>45992</c:v>
                </c:pt>
              </c:numCache>
            </c:numRef>
          </c:cat>
          <c:val>
            <c:numRef>
              <c:f>'wage and benefit'!$B$2:$B$48</c:f>
              <c:numCache>
                <c:formatCode>0.0%</c:formatCode>
                <c:ptCount val="47"/>
                <c:pt idx="0">
                  <c:v>1.9E-2</c:v>
                </c:pt>
                <c:pt idx="1">
                  <c:v>2.3E-2</c:v>
                </c:pt>
                <c:pt idx="2">
                  <c:v>2.1999999999999999E-2</c:v>
                </c:pt>
                <c:pt idx="3">
                  <c:v>2.8000000000000001E-2</c:v>
                </c:pt>
                <c:pt idx="4">
                  <c:v>2.1999999999999999E-2</c:v>
                </c:pt>
                <c:pt idx="5">
                  <c:v>2.1000000000000001E-2</c:v>
                </c:pt>
                <c:pt idx="6">
                  <c:v>2.1000000000000001E-2</c:v>
                </c:pt>
                <c:pt idx="7">
                  <c:v>0.02</c:v>
                </c:pt>
                <c:pt idx="8">
                  <c:v>2.5999999999999999E-2</c:v>
                </c:pt>
                <c:pt idx="9">
                  <c:v>2.4E-2</c:v>
                </c:pt>
                <c:pt idx="10">
                  <c:v>2.3E-2</c:v>
                </c:pt>
                <c:pt idx="11">
                  <c:v>2.5999999999999999E-2</c:v>
                </c:pt>
                <c:pt idx="12">
                  <c:v>2.4E-2</c:v>
                </c:pt>
                <c:pt idx="13">
                  <c:v>2.5999999999999999E-2</c:v>
                </c:pt>
                <c:pt idx="14">
                  <c:v>2.8000000000000001E-2</c:v>
                </c:pt>
                <c:pt idx="15">
                  <c:v>2.9000000000000001E-2</c:v>
                </c:pt>
                <c:pt idx="16">
                  <c:v>2.9000000000000001E-2</c:v>
                </c:pt>
                <c:pt idx="17">
                  <c:v>3.1E-2</c:v>
                </c:pt>
                <c:pt idx="18">
                  <c:v>3.1E-2</c:v>
                </c:pt>
                <c:pt idx="19">
                  <c:v>0.03</c:v>
                </c:pt>
                <c:pt idx="20">
                  <c:v>0.03</c:v>
                </c:pt>
                <c:pt idx="21">
                  <c:v>0.03</c:v>
                </c:pt>
                <c:pt idx="22">
                  <c:v>0.03</c:v>
                </c:pt>
                <c:pt idx="23">
                  <c:v>3.3000000000000002E-2</c:v>
                </c:pt>
                <c:pt idx="24">
                  <c:v>2.9000000000000001E-2</c:v>
                </c:pt>
                <c:pt idx="25">
                  <c:v>2.7E-2</c:v>
                </c:pt>
                <c:pt idx="26">
                  <c:v>2.8000000000000001E-2</c:v>
                </c:pt>
                <c:pt idx="27">
                  <c:v>0.03</c:v>
                </c:pt>
                <c:pt idx="28">
                  <c:v>3.5000000000000003E-2</c:v>
                </c:pt>
                <c:pt idx="29">
                  <c:v>4.5999999999999999E-2</c:v>
                </c:pt>
                <c:pt idx="30">
                  <c:v>0.05</c:v>
                </c:pt>
                <c:pt idx="31">
                  <c:v>0.05</c:v>
                </c:pt>
                <c:pt idx="32">
                  <c:v>5.7000000000000002E-2</c:v>
                </c:pt>
                <c:pt idx="33">
                  <c:v>5.1999999999999998E-2</c:v>
                </c:pt>
                <c:pt idx="34">
                  <c:v>5.0999999999999997E-2</c:v>
                </c:pt>
                <c:pt idx="35">
                  <c:v>5.0999999999999997E-2</c:v>
                </c:pt>
                <c:pt idx="36">
                  <c:v>4.5999999999999999E-2</c:v>
                </c:pt>
                <c:pt idx="37">
                  <c:v>4.4999999999999998E-2</c:v>
                </c:pt>
                <c:pt idx="38">
                  <c:v>4.2999999999999997E-2</c:v>
                </c:pt>
                <c:pt idx="39">
                  <c:v>4.2999999999999997E-2</c:v>
                </c:pt>
                <c:pt idx="40">
                  <c:v>4.1000000000000002E-2</c:v>
                </c:pt>
                <c:pt idx="41">
                  <c:v>3.7999999999999999E-2</c:v>
                </c:pt>
                <c:pt idx="42">
                  <c:v>3.6999999999999998E-2</c:v>
                </c:pt>
                <c:pt idx="43">
                  <c:v>3.4000000000000002E-2</c:v>
                </c:pt>
                <c:pt idx="44">
                  <c:v>3.5000000000000003E-2</c:v>
                </c:pt>
                <c:pt idx="45">
                  <c:v>3.5999999999999997E-2</c:v>
                </c:pt>
                <c:pt idx="46">
                  <c:v>3.3000000000000002E-2</c:v>
                </c:pt>
              </c:numCache>
            </c:numRef>
          </c:val>
          <c:smooth val="0"/>
          <c:extLst>
            <c:ext xmlns:c16="http://schemas.microsoft.com/office/drawing/2014/chart" uri="{C3380CC4-5D6E-409C-BE32-E72D297353CC}">
              <c16:uniqueId val="{00000000-1786-4326-98D8-F21173D29B6E}"/>
            </c:ext>
          </c:extLst>
        </c:ser>
        <c:ser>
          <c:idx val="1"/>
          <c:order val="1"/>
          <c:tx>
            <c:strRef>
              <c:f>'wage and benefit'!$C$1</c:f>
              <c:strCache>
                <c:ptCount val="1"/>
                <c:pt idx="0">
                  <c:v>Benefits</c:v>
                </c:pt>
              </c:strCache>
            </c:strRef>
          </c:tx>
          <c:spPr>
            <a:ln w="22225" cap="rnd">
              <a:solidFill>
                <a:schemeClr val="accent2"/>
              </a:solidFill>
            </a:ln>
            <a:effectLst>
              <a:glow rad="139700">
                <a:schemeClr val="accent2">
                  <a:satMod val="175000"/>
                  <a:alpha val="14000"/>
                </a:schemeClr>
              </a:glow>
            </a:effectLst>
          </c:spPr>
          <c:marker>
            <c:symbol val="none"/>
          </c:marker>
          <c:cat>
            <c:numRef>
              <c:f>'wage and benefit'!$A$2:$A$48</c:f>
              <c:numCache>
                <c:formatCode>mmm\-yy</c:formatCode>
                <c:ptCount val="47"/>
                <c:pt idx="0">
                  <c:v>41791</c:v>
                </c:pt>
                <c:pt idx="1">
                  <c:v>41883</c:v>
                </c:pt>
                <c:pt idx="2">
                  <c:v>41974</c:v>
                </c:pt>
                <c:pt idx="3">
                  <c:v>42064</c:v>
                </c:pt>
                <c:pt idx="4">
                  <c:v>42156</c:v>
                </c:pt>
                <c:pt idx="5">
                  <c:v>42248</c:v>
                </c:pt>
                <c:pt idx="6">
                  <c:v>42339</c:v>
                </c:pt>
                <c:pt idx="7">
                  <c:v>42430</c:v>
                </c:pt>
                <c:pt idx="8">
                  <c:v>42522</c:v>
                </c:pt>
                <c:pt idx="9">
                  <c:v>42614</c:v>
                </c:pt>
                <c:pt idx="10">
                  <c:v>42705</c:v>
                </c:pt>
                <c:pt idx="11">
                  <c:v>42795</c:v>
                </c:pt>
                <c:pt idx="12">
                  <c:v>42887</c:v>
                </c:pt>
                <c:pt idx="13">
                  <c:v>42979</c:v>
                </c:pt>
                <c:pt idx="14">
                  <c:v>43070</c:v>
                </c:pt>
                <c:pt idx="15">
                  <c:v>43160</c:v>
                </c:pt>
                <c:pt idx="16">
                  <c:v>43252</c:v>
                </c:pt>
                <c:pt idx="17">
                  <c:v>43344</c:v>
                </c:pt>
                <c:pt idx="18">
                  <c:v>43435</c:v>
                </c:pt>
                <c:pt idx="19">
                  <c:v>43525</c:v>
                </c:pt>
                <c:pt idx="20">
                  <c:v>43617</c:v>
                </c:pt>
                <c:pt idx="21">
                  <c:v>43709</c:v>
                </c:pt>
                <c:pt idx="22">
                  <c:v>43800</c:v>
                </c:pt>
                <c:pt idx="23">
                  <c:v>43891</c:v>
                </c:pt>
                <c:pt idx="24">
                  <c:v>43983</c:v>
                </c:pt>
                <c:pt idx="25">
                  <c:v>44075</c:v>
                </c:pt>
                <c:pt idx="26">
                  <c:v>44166</c:v>
                </c:pt>
                <c:pt idx="27">
                  <c:v>44256</c:v>
                </c:pt>
                <c:pt idx="28">
                  <c:v>44348</c:v>
                </c:pt>
                <c:pt idx="29">
                  <c:v>44440</c:v>
                </c:pt>
                <c:pt idx="30">
                  <c:v>44531</c:v>
                </c:pt>
                <c:pt idx="31">
                  <c:v>44621</c:v>
                </c:pt>
                <c:pt idx="32">
                  <c:v>44713</c:v>
                </c:pt>
                <c:pt idx="33">
                  <c:v>44805</c:v>
                </c:pt>
                <c:pt idx="34">
                  <c:v>44896</c:v>
                </c:pt>
                <c:pt idx="35">
                  <c:v>44986</c:v>
                </c:pt>
                <c:pt idx="36">
                  <c:v>45078</c:v>
                </c:pt>
                <c:pt idx="37">
                  <c:v>45170</c:v>
                </c:pt>
                <c:pt idx="38">
                  <c:v>45261</c:v>
                </c:pt>
                <c:pt idx="39">
                  <c:v>45352</c:v>
                </c:pt>
                <c:pt idx="40">
                  <c:v>45444</c:v>
                </c:pt>
                <c:pt idx="41">
                  <c:v>45536</c:v>
                </c:pt>
                <c:pt idx="42">
                  <c:v>45627</c:v>
                </c:pt>
                <c:pt idx="43">
                  <c:v>45717</c:v>
                </c:pt>
                <c:pt idx="44">
                  <c:v>45809</c:v>
                </c:pt>
                <c:pt idx="45">
                  <c:v>45901</c:v>
                </c:pt>
                <c:pt idx="46">
                  <c:v>45992</c:v>
                </c:pt>
              </c:numCache>
            </c:numRef>
          </c:cat>
          <c:val>
            <c:numRef>
              <c:f>'wage and benefit'!$C$2:$C$48</c:f>
              <c:numCache>
                <c:formatCode>0.0%</c:formatCode>
                <c:ptCount val="47"/>
                <c:pt idx="0">
                  <c:v>2.4E-2</c:v>
                </c:pt>
                <c:pt idx="1">
                  <c:v>2.3E-2</c:v>
                </c:pt>
                <c:pt idx="2">
                  <c:v>2.5000000000000001E-2</c:v>
                </c:pt>
                <c:pt idx="3">
                  <c:v>2.5999999999999999E-2</c:v>
                </c:pt>
                <c:pt idx="4">
                  <c:v>1.4E-2</c:v>
                </c:pt>
                <c:pt idx="5">
                  <c:v>1.4E-2</c:v>
                </c:pt>
                <c:pt idx="6">
                  <c:v>1.2999999999999999E-2</c:v>
                </c:pt>
                <c:pt idx="7">
                  <c:v>1.2E-2</c:v>
                </c:pt>
                <c:pt idx="8">
                  <c:v>1.7000000000000001E-2</c:v>
                </c:pt>
                <c:pt idx="9">
                  <c:v>1.7999999999999999E-2</c:v>
                </c:pt>
                <c:pt idx="10">
                  <c:v>1.7999999999999999E-2</c:v>
                </c:pt>
                <c:pt idx="11">
                  <c:v>1.9E-2</c:v>
                </c:pt>
                <c:pt idx="12">
                  <c:v>2.1999999999999999E-2</c:v>
                </c:pt>
                <c:pt idx="13">
                  <c:v>2.4E-2</c:v>
                </c:pt>
                <c:pt idx="14">
                  <c:v>2.3E-2</c:v>
                </c:pt>
                <c:pt idx="15">
                  <c:v>2.5000000000000001E-2</c:v>
                </c:pt>
                <c:pt idx="16">
                  <c:v>2.8000000000000001E-2</c:v>
                </c:pt>
                <c:pt idx="17">
                  <c:v>2.5000000000000001E-2</c:v>
                </c:pt>
                <c:pt idx="18">
                  <c:v>2.5999999999999999E-2</c:v>
                </c:pt>
                <c:pt idx="19">
                  <c:v>2.4E-2</c:v>
                </c:pt>
                <c:pt idx="20">
                  <c:v>1.7999999999999999E-2</c:v>
                </c:pt>
                <c:pt idx="21">
                  <c:v>0.02</c:v>
                </c:pt>
                <c:pt idx="22">
                  <c:v>1.9E-2</c:v>
                </c:pt>
                <c:pt idx="23">
                  <c:v>1.6E-2</c:v>
                </c:pt>
                <c:pt idx="24">
                  <c:v>0.02</c:v>
                </c:pt>
                <c:pt idx="25">
                  <c:v>0.02</c:v>
                </c:pt>
                <c:pt idx="26">
                  <c:v>2.1000000000000001E-2</c:v>
                </c:pt>
                <c:pt idx="27">
                  <c:v>2.5000000000000001E-2</c:v>
                </c:pt>
                <c:pt idx="28">
                  <c:v>0.02</c:v>
                </c:pt>
                <c:pt idx="29">
                  <c:v>2.5999999999999999E-2</c:v>
                </c:pt>
                <c:pt idx="30">
                  <c:v>2.9000000000000001E-2</c:v>
                </c:pt>
                <c:pt idx="31">
                  <c:v>4.1000000000000002E-2</c:v>
                </c:pt>
                <c:pt idx="32">
                  <c:v>5.2999999999999999E-2</c:v>
                </c:pt>
                <c:pt idx="33">
                  <c:v>0.05</c:v>
                </c:pt>
                <c:pt idx="34">
                  <c:v>4.8000000000000001E-2</c:v>
                </c:pt>
                <c:pt idx="35">
                  <c:v>4.2999999999999997E-2</c:v>
                </c:pt>
                <c:pt idx="36">
                  <c:v>3.9E-2</c:v>
                </c:pt>
                <c:pt idx="37">
                  <c:v>3.9E-2</c:v>
                </c:pt>
                <c:pt idx="38">
                  <c:v>3.5999999999999997E-2</c:v>
                </c:pt>
                <c:pt idx="39">
                  <c:v>3.5999999999999997E-2</c:v>
                </c:pt>
                <c:pt idx="40">
                  <c:v>3.5000000000000003E-2</c:v>
                </c:pt>
                <c:pt idx="41">
                  <c:v>3.3000000000000002E-2</c:v>
                </c:pt>
                <c:pt idx="42">
                  <c:v>3.3000000000000002E-2</c:v>
                </c:pt>
                <c:pt idx="43">
                  <c:v>3.5000000000000003E-2</c:v>
                </c:pt>
                <c:pt idx="44">
                  <c:v>3.4000000000000002E-2</c:v>
                </c:pt>
                <c:pt idx="45">
                  <c:v>3.5000000000000003E-2</c:v>
                </c:pt>
                <c:pt idx="46">
                  <c:v>3.4000000000000002E-2</c:v>
                </c:pt>
              </c:numCache>
            </c:numRef>
          </c:val>
          <c:smooth val="0"/>
          <c:extLst>
            <c:ext xmlns:c16="http://schemas.microsoft.com/office/drawing/2014/chart" uri="{C3380CC4-5D6E-409C-BE32-E72D297353CC}">
              <c16:uniqueId val="{00000001-1786-4326-98D8-F21173D29B6E}"/>
            </c:ext>
          </c:extLst>
        </c:ser>
        <c:dLbls>
          <c:showLegendKey val="0"/>
          <c:showVal val="0"/>
          <c:showCatName val="0"/>
          <c:showSerName val="0"/>
          <c:showPercent val="0"/>
          <c:showBubbleSize val="0"/>
        </c:dLbls>
        <c:smooth val="0"/>
        <c:axId val="1378615919"/>
        <c:axId val="1378627919"/>
      </c:lineChart>
      <c:dateAx>
        <c:axId val="1378615919"/>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Source: Bureau of Labor Statistics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mmm\-yy"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75000"/>
                  </a:schemeClr>
                </a:solidFill>
                <a:latin typeface="+mn-lt"/>
                <a:ea typeface="+mn-ea"/>
                <a:cs typeface="+mn-cs"/>
              </a:defRPr>
            </a:pPr>
            <a:endParaRPr lang="en-US"/>
          </a:p>
        </c:txPr>
        <c:crossAx val="1378627919"/>
        <c:crosses val="autoZero"/>
        <c:auto val="1"/>
        <c:lblOffset val="100"/>
        <c:baseTimeUnit val="months"/>
      </c:dateAx>
      <c:valAx>
        <c:axId val="1378627919"/>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Percentage Change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37861591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a:t>Private Industries Salaries and Benefits 12-month Percentage Change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'wage and benefit'!$B$1</c:f>
              <c:strCache>
                <c:ptCount val="1"/>
                <c:pt idx="0">
                  <c:v>Wages and salaries</c:v>
                </c:pt>
              </c:strCache>
            </c:strRef>
          </c:tx>
          <c:spPr>
            <a:ln w="28575" cap="rnd">
              <a:solidFill>
                <a:schemeClr val="accent1"/>
              </a:solidFill>
              <a:round/>
            </a:ln>
            <a:effectLst/>
          </c:spPr>
          <c:marker>
            <c:symbol val="none"/>
          </c:marker>
          <c:cat>
            <c:numRef>
              <c:f>'wage and benefit'!$A$2:$A$48</c:f>
              <c:numCache>
                <c:formatCode>mmm\-yy</c:formatCode>
                <c:ptCount val="47"/>
                <c:pt idx="0">
                  <c:v>41791</c:v>
                </c:pt>
                <c:pt idx="1">
                  <c:v>41883</c:v>
                </c:pt>
                <c:pt idx="2">
                  <c:v>41974</c:v>
                </c:pt>
                <c:pt idx="3">
                  <c:v>42064</c:v>
                </c:pt>
                <c:pt idx="4">
                  <c:v>42156</c:v>
                </c:pt>
                <c:pt idx="5">
                  <c:v>42248</c:v>
                </c:pt>
                <c:pt idx="6">
                  <c:v>42339</c:v>
                </c:pt>
                <c:pt idx="7">
                  <c:v>42430</c:v>
                </c:pt>
                <c:pt idx="8">
                  <c:v>42522</c:v>
                </c:pt>
                <c:pt idx="9">
                  <c:v>42614</c:v>
                </c:pt>
                <c:pt idx="10">
                  <c:v>42705</c:v>
                </c:pt>
                <c:pt idx="11">
                  <c:v>42795</c:v>
                </c:pt>
                <c:pt idx="12">
                  <c:v>42887</c:v>
                </c:pt>
                <c:pt idx="13">
                  <c:v>42979</c:v>
                </c:pt>
                <c:pt idx="14">
                  <c:v>43070</c:v>
                </c:pt>
                <c:pt idx="15">
                  <c:v>43160</c:v>
                </c:pt>
                <c:pt idx="16">
                  <c:v>43252</c:v>
                </c:pt>
                <c:pt idx="17">
                  <c:v>43344</c:v>
                </c:pt>
                <c:pt idx="18">
                  <c:v>43435</c:v>
                </c:pt>
                <c:pt idx="19">
                  <c:v>43525</c:v>
                </c:pt>
                <c:pt idx="20">
                  <c:v>43617</c:v>
                </c:pt>
                <c:pt idx="21">
                  <c:v>43709</c:v>
                </c:pt>
                <c:pt idx="22">
                  <c:v>43800</c:v>
                </c:pt>
                <c:pt idx="23">
                  <c:v>43891</c:v>
                </c:pt>
                <c:pt idx="24">
                  <c:v>43983</c:v>
                </c:pt>
                <c:pt idx="25">
                  <c:v>44075</c:v>
                </c:pt>
                <c:pt idx="26">
                  <c:v>44166</c:v>
                </c:pt>
                <c:pt idx="27">
                  <c:v>44256</c:v>
                </c:pt>
                <c:pt idx="28">
                  <c:v>44348</c:v>
                </c:pt>
                <c:pt idx="29">
                  <c:v>44440</c:v>
                </c:pt>
                <c:pt idx="30">
                  <c:v>44531</c:v>
                </c:pt>
                <c:pt idx="31">
                  <c:v>44621</c:v>
                </c:pt>
                <c:pt idx="32">
                  <c:v>44713</c:v>
                </c:pt>
                <c:pt idx="33">
                  <c:v>44805</c:v>
                </c:pt>
                <c:pt idx="34">
                  <c:v>44896</c:v>
                </c:pt>
                <c:pt idx="35">
                  <c:v>44986</c:v>
                </c:pt>
                <c:pt idx="36">
                  <c:v>45078</c:v>
                </c:pt>
                <c:pt idx="37">
                  <c:v>45170</c:v>
                </c:pt>
                <c:pt idx="38">
                  <c:v>45261</c:v>
                </c:pt>
                <c:pt idx="39">
                  <c:v>45352</c:v>
                </c:pt>
                <c:pt idx="40">
                  <c:v>45444</c:v>
                </c:pt>
                <c:pt idx="41">
                  <c:v>45536</c:v>
                </c:pt>
                <c:pt idx="42">
                  <c:v>45627</c:v>
                </c:pt>
                <c:pt idx="43">
                  <c:v>45717</c:v>
                </c:pt>
                <c:pt idx="44">
                  <c:v>45809</c:v>
                </c:pt>
                <c:pt idx="45">
                  <c:v>45901</c:v>
                </c:pt>
                <c:pt idx="46">
                  <c:v>45992</c:v>
                </c:pt>
              </c:numCache>
            </c:numRef>
          </c:cat>
          <c:val>
            <c:numRef>
              <c:f>'wage and benefit'!$B$2:$B$48</c:f>
              <c:numCache>
                <c:formatCode>0.0%</c:formatCode>
                <c:ptCount val="47"/>
                <c:pt idx="0">
                  <c:v>1.9E-2</c:v>
                </c:pt>
                <c:pt idx="1">
                  <c:v>2.3E-2</c:v>
                </c:pt>
                <c:pt idx="2">
                  <c:v>2.1999999999999999E-2</c:v>
                </c:pt>
                <c:pt idx="3">
                  <c:v>2.8000000000000001E-2</c:v>
                </c:pt>
                <c:pt idx="4">
                  <c:v>2.1999999999999999E-2</c:v>
                </c:pt>
                <c:pt idx="5">
                  <c:v>2.1000000000000001E-2</c:v>
                </c:pt>
                <c:pt idx="6">
                  <c:v>2.1000000000000001E-2</c:v>
                </c:pt>
                <c:pt idx="7">
                  <c:v>0.02</c:v>
                </c:pt>
                <c:pt idx="8">
                  <c:v>2.5999999999999999E-2</c:v>
                </c:pt>
                <c:pt idx="9">
                  <c:v>2.4E-2</c:v>
                </c:pt>
                <c:pt idx="10">
                  <c:v>2.3E-2</c:v>
                </c:pt>
                <c:pt idx="11">
                  <c:v>2.5999999999999999E-2</c:v>
                </c:pt>
                <c:pt idx="12">
                  <c:v>2.4E-2</c:v>
                </c:pt>
                <c:pt idx="13">
                  <c:v>2.5999999999999999E-2</c:v>
                </c:pt>
                <c:pt idx="14">
                  <c:v>2.8000000000000001E-2</c:v>
                </c:pt>
                <c:pt idx="15">
                  <c:v>2.9000000000000001E-2</c:v>
                </c:pt>
                <c:pt idx="16">
                  <c:v>2.9000000000000001E-2</c:v>
                </c:pt>
                <c:pt idx="17">
                  <c:v>3.1E-2</c:v>
                </c:pt>
                <c:pt idx="18">
                  <c:v>3.1E-2</c:v>
                </c:pt>
                <c:pt idx="19">
                  <c:v>0.03</c:v>
                </c:pt>
                <c:pt idx="20">
                  <c:v>0.03</c:v>
                </c:pt>
                <c:pt idx="21">
                  <c:v>0.03</c:v>
                </c:pt>
                <c:pt idx="22">
                  <c:v>0.03</c:v>
                </c:pt>
                <c:pt idx="23">
                  <c:v>3.3000000000000002E-2</c:v>
                </c:pt>
                <c:pt idx="24">
                  <c:v>2.9000000000000001E-2</c:v>
                </c:pt>
                <c:pt idx="25">
                  <c:v>2.7E-2</c:v>
                </c:pt>
                <c:pt idx="26">
                  <c:v>2.8000000000000001E-2</c:v>
                </c:pt>
                <c:pt idx="27">
                  <c:v>0.03</c:v>
                </c:pt>
                <c:pt idx="28">
                  <c:v>3.5000000000000003E-2</c:v>
                </c:pt>
                <c:pt idx="29">
                  <c:v>4.5999999999999999E-2</c:v>
                </c:pt>
                <c:pt idx="30">
                  <c:v>0.05</c:v>
                </c:pt>
                <c:pt idx="31">
                  <c:v>0.05</c:v>
                </c:pt>
                <c:pt idx="32">
                  <c:v>5.7000000000000002E-2</c:v>
                </c:pt>
                <c:pt idx="33">
                  <c:v>5.1999999999999998E-2</c:v>
                </c:pt>
                <c:pt idx="34">
                  <c:v>5.0999999999999997E-2</c:v>
                </c:pt>
                <c:pt idx="35">
                  <c:v>5.0999999999999997E-2</c:v>
                </c:pt>
                <c:pt idx="36">
                  <c:v>4.5999999999999999E-2</c:v>
                </c:pt>
                <c:pt idx="37">
                  <c:v>4.4999999999999998E-2</c:v>
                </c:pt>
                <c:pt idx="38">
                  <c:v>4.2999999999999997E-2</c:v>
                </c:pt>
                <c:pt idx="39">
                  <c:v>4.3999999999999997E-2</c:v>
                </c:pt>
                <c:pt idx="40">
                  <c:v>4.2000000000000003E-2</c:v>
                </c:pt>
                <c:pt idx="41">
                  <c:v>3.9E-2</c:v>
                </c:pt>
                <c:pt idx="42">
                  <c:v>3.7999999999999999E-2</c:v>
                </c:pt>
                <c:pt idx="43">
                  <c:v>3.5000000000000003E-2</c:v>
                </c:pt>
                <c:pt idx="44">
                  <c:v>3.5999999999999997E-2</c:v>
                </c:pt>
                <c:pt idx="45">
                  <c:v>3.5000000000000003E-2</c:v>
                </c:pt>
                <c:pt idx="46">
                  <c:v>3.3000000000000002E-2</c:v>
                </c:pt>
              </c:numCache>
            </c:numRef>
          </c:val>
          <c:smooth val="0"/>
          <c:extLst>
            <c:ext xmlns:c16="http://schemas.microsoft.com/office/drawing/2014/chart" uri="{C3380CC4-5D6E-409C-BE32-E72D297353CC}">
              <c16:uniqueId val="{00000000-07DA-4E91-97DD-4DE573D4EE07}"/>
            </c:ext>
          </c:extLst>
        </c:ser>
        <c:ser>
          <c:idx val="1"/>
          <c:order val="1"/>
          <c:tx>
            <c:strRef>
              <c:f>'wage and benefit'!$C$1</c:f>
              <c:strCache>
                <c:ptCount val="1"/>
                <c:pt idx="0">
                  <c:v>Benefits</c:v>
                </c:pt>
              </c:strCache>
            </c:strRef>
          </c:tx>
          <c:spPr>
            <a:ln w="28575" cap="rnd">
              <a:solidFill>
                <a:schemeClr val="accent2"/>
              </a:solidFill>
              <a:round/>
            </a:ln>
            <a:effectLst/>
          </c:spPr>
          <c:marker>
            <c:symbol val="none"/>
          </c:marker>
          <c:cat>
            <c:numRef>
              <c:f>'wage and benefit'!$A$2:$A$48</c:f>
              <c:numCache>
                <c:formatCode>mmm\-yy</c:formatCode>
                <c:ptCount val="47"/>
                <c:pt idx="0">
                  <c:v>41791</c:v>
                </c:pt>
                <c:pt idx="1">
                  <c:v>41883</c:v>
                </c:pt>
                <c:pt idx="2">
                  <c:v>41974</c:v>
                </c:pt>
                <c:pt idx="3">
                  <c:v>42064</c:v>
                </c:pt>
                <c:pt idx="4">
                  <c:v>42156</c:v>
                </c:pt>
                <c:pt idx="5">
                  <c:v>42248</c:v>
                </c:pt>
                <c:pt idx="6">
                  <c:v>42339</c:v>
                </c:pt>
                <c:pt idx="7">
                  <c:v>42430</c:v>
                </c:pt>
                <c:pt idx="8">
                  <c:v>42522</c:v>
                </c:pt>
                <c:pt idx="9">
                  <c:v>42614</c:v>
                </c:pt>
                <c:pt idx="10">
                  <c:v>42705</c:v>
                </c:pt>
                <c:pt idx="11">
                  <c:v>42795</c:v>
                </c:pt>
                <c:pt idx="12">
                  <c:v>42887</c:v>
                </c:pt>
                <c:pt idx="13">
                  <c:v>42979</c:v>
                </c:pt>
                <c:pt idx="14">
                  <c:v>43070</c:v>
                </c:pt>
                <c:pt idx="15">
                  <c:v>43160</c:v>
                </c:pt>
                <c:pt idx="16">
                  <c:v>43252</c:v>
                </c:pt>
                <c:pt idx="17">
                  <c:v>43344</c:v>
                </c:pt>
                <c:pt idx="18">
                  <c:v>43435</c:v>
                </c:pt>
                <c:pt idx="19">
                  <c:v>43525</c:v>
                </c:pt>
                <c:pt idx="20">
                  <c:v>43617</c:v>
                </c:pt>
                <c:pt idx="21">
                  <c:v>43709</c:v>
                </c:pt>
                <c:pt idx="22">
                  <c:v>43800</c:v>
                </c:pt>
                <c:pt idx="23">
                  <c:v>43891</c:v>
                </c:pt>
                <c:pt idx="24">
                  <c:v>43983</c:v>
                </c:pt>
                <c:pt idx="25">
                  <c:v>44075</c:v>
                </c:pt>
                <c:pt idx="26">
                  <c:v>44166</c:v>
                </c:pt>
                <c:pt idx="27">
                  <c:v>44256</c:v>
                </c:pt>
                <c:pt idx="28">
                  <c:v>44348</c:v>
                </c:pt>
                <c:pt idx="29">
                  <c:v>44440</c:v>
                </c:pt>
                <c:pt idx="30">
                  <c:v>44531</c:v>
                </c:pt>
                <c:pt idx="31">
                  <c:v>44621</c:v>
                </c:pt>
                <c:pt idx="32">
                  <c:v>44713</c:v>
                </c:pt>
                <c:pt idx="33">
                  <c:v>44805</c:v>
                </c:pt>
                <c:pt idx="34">
                  <c:v>44896</c:v>
                </c:pt>
                <c:pt idx="35">
                  <c:v>44986</c:v>
                </c:pt>
                <c:pt idx="36">
                  <c:v>45078</c:v>
                </c:pt>
                <c:pt idx="37">
                  <c:v>45170</c:v>
                </c:pt>
                <c:pt idx="38">
                  <c:v>45261</c:v>
                </c:pt>
                <c:pt idx="39">
                  <c:v>45352</c:v>
                </c:pt>
                <c:pt idx="40">
                  <c:v>45444</c:v>
                </c:pt>
                <c:pt idx="41">
                  <c:v>45536</c:v>
                </c:pt>
                <c:pt idx="42">
                  <c:v>45627</c:v>
                </c:pt>
                <c:pt idx="43">
                  <c:v>45717</c:v>
                </c:pt>
                <c:pt idx="44">
                  <c:v>45809</c:v>
                </c:pt>
                <c:pt idx="45">
                  <c:v>45901</c:v>
                </c:pt>
                <c:pt idx="46">
                  <c:v>45992</c:v>
                </c:pt>
              </c:numCache>
            </c:numRef>
          </c:cat>
          <c:val>
            <c:numRef>
              <c:f>'wage and benefit'!$C$2:$C$48</c:f>
              <c:numCache>
                <c:formatCode>0.0%</c:formatCode>
                <c:ptCount val="47"/>
                <c:pt idx="0">
                  <c:v>2.4E-2</c:v>
                </c:pt>
                <c:pt idx="1">
                  <c:v>2.3E-2</c:v>
                </c:pt>
                <c:pt idx="2">
                  <c:v>2.5000000000000001E-2</c:v>
                </c:pt>
                <c:pt idx="3">
                  <c:v>2.5999999999999999E-2</c:v>
                </c:pt>
                <c:pt idx="4">
                  <c:v>1.4E-2</c:v>
                </c:pt>
                <c:pt idx="5">
                  <c:v>1.4E-2</c:v>
                </c:pt>
                <c:pt idx="6">
                  <c:v>1.2999999999999999E-2</c:v>
                </c:pt>
                <c:pt idx="7">
                  <c:v>1.2E-2</c:v>
                </c:pt>
                <c:pt idx="8">
                  <c:v>1.7000000000000001E-2</c:v>
                </c:pt>
                <c:pt idx="9">
                  <c:v>1.7999999999999999E-2</c:v>
                </c:pt>
                <c:pt idx="10">
                  <c:v>1.7999999999999999E-2</c:v>
                </c:pt>
                <c:pt idx="11">
                  <c:v>1.9E-2</c:v>
                </c:pt>
                <c:pt idx="12">
                  <c:v>2.1999999999999999E-2</c:v>
                </c:pt>
                <c:pt idx="13">
                  <c:v>2.4E-2</c:v>
                </c:pt>
                <c:pt idx="14">
                  <c:v>2.3E-2</c:v>
                </c:pt>
                <c:pt idx="15">
                  <c:v>2.5000000000000001E-2</c:v>
                </c:pt>
                <c:pt idx="16">
                  <c:v>2.8000000000000001E-2</c:v>
                </c:pt>
                <c:pt idx="17">
                  <c:v>2.5000000000000001E-2</c:v>
                </c:pt>
                <c:pt idx="18">
                  <c:v>2.5999999999999999E-2</c:v>
                </c:pt>
                <c:pt idx="19">
                  <c:v>2.4E-2</c:v>
                </c:pt>
                <c:pt idx="20">
                  <c:v>1.7999999999999999E-2</c:v>
                </c:pt>
                <c:pt idx="21">
                  <c:v>0.02</c:v>
                </c:pt>
                <c:pt idx="22">
                  <c:v>1.9E-2</c:v>
                </c:pt>
                <c:pt idx="23">
                  <c:v>1.6E-2</c:v>
                </c:pt>
                <c:pt idx="24">
                  <c:v>0.02</c:v>
                </c:pt>
                <c:pt idx="25">
                  <c:v>0.02</c:v>
                </c:pt>
                <c:pt idx="26">
                  <c:v>2.1000000000000001E-2</c:v>
                </c:pt>
                <c:pt idx="27">
                  <c:v>2.5000000000000001E-2</c:v>
                </c:pt>
                <c:pt idx="28">
                  <c:v>0.02</c:v>
                </c:pt>
                <c:pt idx="29">
                  <c:v>2.5999999999999999E-2</c:v>
                </c:pt>
                <c:pt idx="30">
                  <c:v>2.9000000000000001E-2</c:v>
                </c:pt>
                <c:pt idx="31">
                  <c:v>4.1000000000000002E-2</c:v>
                </c:pt>
                <c:pt idx="32">
                  <c:v>5.2999999999999999E-2</c:v>
                </c:pt>
                <c:pt idx="33">
                  <c:v>0.05</c:v>
                </c:pt>
                <c:pt idx="34">
                  <c:v>4.8000000000000001E-2</c:v>
                </c:pt>
                <c:pt idx="35">
                  <c:v>4.2999999999999997E-2</c:v>
                </c:pt>
                <c:pt idx="36">
                  <c:v>3.9E-2</c:v>
                </c:pt>
                <c:pt idx="37">
                  <c:v>3.9E-2</c:v>
                </c:pt>
                <c:pt idx="38">
                  <c:v>3.5999999999999997E-2</c:v>
                </c:pt>
                <c:pt idx="39">
                  <c:v>3.6999999999999998E-2</c:v>
                </c:pt>
                <c:pt idx="40">
                  <c:v>3.7999999999999999E-2</c:v>
                </c:pt>
                <c:pt idx="41">
                  <c:v>3.6999999999999998E-2</c:v>
                </c:pt>
                <c:pt idx="42">
                  <c:v>3.5999999999999997E-2</c:v>
                </c:pt>
                <c:pt idx="43">
                  <c:v>3.7999999999999999E-2</c:v>
                </c:pt>
                <c:pt idx="44">
                  <c:v>3.5000000000000003E-2</c:v>
                </c:pt>
                <c:pt idx="45">
                  <c:v>3.5000000000000003E-2</c:v>
                </c:pt>
                <c:pt idx="46">
                  <c:v>3.4000000000000002E-2</c:v>
                </c:pt>
              </c:numCache>
            </c:numRef>
          </c:val>
          <c:smooth val="0"/>
          <c:extLst>
            <c:ext xmlns:c16="http://schemas.microsoft.com/office/drawing/2014/chart" uri="{C3380CC4-5D6E-409C-BE32-E72D297353CC}">
              <c16:uniqueId val="{00000001-07DA-4E91-97DD-4DE573D4EE07}"/>
            </c:ext>
          </c:extLst>
        </c:ser>
        <c:dLbls>
          <c:showLegendKey val="0"/>
          <c:showVal val="0"/>
          <c:showCatName val="0"/>
          <c:showSerName val="0"/>
          <c:showPercent val="0"/>
          <c:showBubbleSize val="0"/>
        </c:dLbls>
        <c:smooth val="0"/>
        <c:axId val="1378615919"/>
        <c:axId val="1378627919"/>
      </c:lineChart>
      <c:dateAx>
        <c:axId val="1378615919"/>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8627919"/>
        <c:crosses val="autoZero"/>
        <c:auto val="1"/>
        <c:lblOffset val="100"/>
        <c:baseTimeUnit val="months"/>
      </c:dateAx>
      <c:valAx>
        <c:axId val="137862791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8615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Openings per 1000 Hires</a:t>
            </a:r>
          </a:p>
          <a:p>
            <a:pPr>
              <a:defRPr/>
            </a:pPr>
            <a:r>
              <a:rPr lang="en-US" sz="1000" b="1"/>
              <a:t>U.S.Economy, February 2026</a:t>
            </a:r>
          </a:p>
          <a:p>
            <a:pPr>
              <a:defRPr/>
            </a:pPr>
            <a:r>
              <a:rPr lang="en-US" sz="1000" b="1"/>
              <a:t>Non-Seasonally Adjusted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474714772328586"/>
          <c:y val="0.21935937369008238"/>
          <c:w val="0.83178064670850149"/>
          <c:h val="0.60032306050764428"/>
        </c:manualLayout>
      </c:layout>
      <c:lineChart>
        <c:grouping val="standard"/>
        <c:varyColors val="0"/>
        <c:ser>
          <c:idx val="0"/>
          <c:order val="0"/>
          <c:tx>
            <c:strRef>
              <c:f>chart!$B$3</c:f>
              <c:strCache>
                <c:ptCount val="1"/>
                <c:pt idx="0">
                  <c:v>Openings per 1000 Hires</c:v>
                </c:pt>
              </c:strCache>
            </c:strRef>
          </c:tx>
          <c:spPr>
            <a:ln w="28575" cap="rnd">
              <a:solidFill>
                <a:schemeClr val="tx1"/>
              </a:solidFill>
              <a:round/>
            </a:ln>
            <a:effectLst/>
          </c:spPr>
          <c:marker>
            <c:symbol val="none"/>
          </c:marker>
          <c:cat>
            <c:strRef>
              <c:f>chart!$A$4:$A$29</c:f>
              <c:strCache>
                <c:ptCount val="26"/>
                <c:pt idx="0">
                  <c:v>Year 2001</c:v>
                </c:pt>
                <c:pt idx="4">
                  <c:v>2005</c:v>
                </c:pt>
                <c:pt idx="7">
                  <c:v>2008</c:v>
                </c:pt>
                <c:pt idx="10">
                  <c:v>2011</c:v>
                </c:pt>
                <c:pt idx="13">
                  <c:v>2014</c:v>
                </c:pt>
                <c:pt idx="16">
                  <c:v>2017</c:v>
                </c:pt>
                <c:pt idx="19">
                  <c:v>2020</c:v>
                </c:pt>
                <c:pt idx="21">
                  <c:v>2022</c:v>
                </c:pt>
                <c:pt idx="23">
                  <c:v>2024</c:v>
                </c:pt>
                <c:pt idx="25">
                  <c:v>Year 2026</c:v>
                </c:pt>
              </c:strCache>
            </c:strRef>
          </c:cat>
          <c:val>
            <c:numRef>
              <c:f>chart!$B$4:$B$29</c:f>
              <c:numCache>
                <c:formatCode>_(* #,##0_);_(* \(#,##0\);_(* "-"??_);_(@_)</c:formatCode>
                <c:ptCount val="26"/>
                <c:pt idx="0">
                  <c:v>1072.1071863581001</c:v>
                </c:pt>
                <c:pt idx="1">
                  <c:v>749.93204675183483</c:v>
                </c:pt>
                <c:pt idx="2">
                  <c:v>738.93805309734512</c:v>
                </c:pt>
                <c:pt idx="3">
                  <c:v>822.83680175246445</c:v>
                </c:pt>
                <c:pt idx="4">
                  <c:v>833.82280959373463</c:v>
                </c:pt>
                <c:pt idx="5">
                  <c:v>878.8943546498009</c:v>
                </c:pt>
                <c:pt idx="6">
                  <c:v>1012.2622622622623</c:v>
                </c:pt>
                <c:pt idx="7">
                  <c:v>923.23181474955948</c:v>
                </c:pt>
                <c:pt idx="8">
                  <c:v>753.95033860045146</c:v>
                </c:pt>
                <c:pt idx="9">
                  <c:v>747.34679904142422</c:v>
                </c:pt>
                <c:pt idx="10">
                  <c:v>846.52862362971985</c:v>
                </c:pt>
                <c:pt idx="11">
                  <c:v>877.44680851063822</c:v>
                </c:pt>
                <c:pt idx="12">
                  <c:v>977.27272727272725</c:v>
                </c:pt>
                <c:pt idx="13">
                  <c:v>1051.6909540830354</c:v>
                </c:pt>
                <c:pt idx="14">
                  <c:v>1194.8833709556056</c:v>
                </c:pt>
                <c:pt idx="15">
                  <c:v>1183.1314072693383</c:v>
                </c:pt>
                <c:pt idx="16">
                  <c:v>1253.8107911928382</c:v>
                </c:pt>
                <c:pt idx="17">
                  <c:v>1304.6266605588639</c:v>
                </c:pt>
                <c:pt idx="18">
                  <c:v>1377.3499433748584</c:v>
                </c:pt>
                <c:pt idx="19">
                  <c:v>1270.7075064710957</c:v>
                </c:pt>
                <c:pt idx="20">
                  <c:v>1457.5757575757575</c:v>
                </c:pt>
                <c:pt idx="21">
                  <c:v>1874.8851736174904</c:v>
                </c:pt>
                <c:pt idx="22">
                  <c:v>1782.0833333333333</c:v>
                </c:pt>
                <c:pt idx="23">
                  <c:v>1621.8805704099821</c:v>
                </c:pt>
                <c:pt idx="24">
                  <c:v>1454.8668395003535</c:v>
                </c:pt>
                <c:pt idx="25">
                  <c:v>1555.7867360208063</c:v>
                </c:pt>
              </c:numCache>
            </c:numRef>
          </c:val>
          <c:smooth val="0"/>
          <c:extLst>
            <c:ext xmlns:c16="http://schemas.microsoft.com/office/drawing/2014/chart" uri="{C3380CC4-5D6E-409C-BE32-E72D297353CC}">
              <c16:uniqueId val="{00000000-5BEB-4641-8ADD-4FEA2ED40FEC}"/>
            </c:ext>
          </c:extLst>
        </c:ser>
        <c:dLbls>
          <c:showLegendKey val="0"/>
          <c:showVal val="0"/>
          <c:showCatName val="0"/>
          <c:showSerName val="0"/>
          <c:showPercent val="0"/>
          <c:showBubbleSize val="0"/>
        </c:dLbls>
        <c:smooth val="0"/>
        <c:axId val="1388786032"/>
        <c:axId val="1388773072"/>
      </c:lineChart>
      <c:catAx>
        <c:axId val="1388786032"/>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Source:</a:t>
                </a:r>
                <a:r>
                  <a:rPr lang="en-US" b="1" baseline="0"/>
                  <a:t> Bureau of Labor Statistics</a:t>
                </a:r>
                <a:endParaRPr lang="en-US" b="1"/>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8773072"/>
        <c:crosses val="autoZero"/>
        <c:auto val="1"/>
        <c:lblAlgn val="ctr"/>
        <c:lblOffset val="100"/>
        <c:noMultiLvlLbl val="0"/>
      </c:catAx>
      <c:valAx>
        <c:axId val="1388773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OPenings Per 1,000 Hires</a:t>
                </a:r>
              </a:p>
            </c:rich>
          </c:tx>
          <c:layout>
            <c:manualLayout>
              <c:xMode val="edge"/>
              <c:yMode val="edge"/>
              <c:x val="2.030456852791878E-2"/>
              <c:y val="0.34142760344867873"/>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87860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100"/>
              <a:t> Annual U.S. Civilian Participation Rate</a:t>
            </a:r>
          </a:p>
          <a:p>
            <a:pPr>
              <a:defRPr/>
            </a:pPr>
            <a:r>
              <a:rPr lang="en-US" sz="1100"/>
              <a:t>Non-Seasonally Adjusted</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10060770397981073"/>
          <c:y val="0.13379136172210213"/>
          <c:w val="0.88372650182267332"/>
          <c:h val="0.72546254343905336"/>
        </c:manualLayout>
      </c:layout>
      <c:lineChart>
        <c:grouping val="standard"/>
        <c:varyColors val="0"/>
        <c:ser>
          <c:idx val="0"/>
          <c:order val="0"/>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lt1">
                        <a:lumMod val="85000"/>
                      </a:schemeClr>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Sheet1!$P$42:$P$67</c:f>
              <c:strCache>
                <c:ptCount val="26"/>
                <c:pt idx="0">
                  <c:v>Year 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Year2025</c:v>
                </c:pt>
              </c:strCache>
            </c:strRef>
          </c:cat>
          <c:val>
            <c:numRef>
              <c:f>Sheet1!$Q$42:$Q$67</c:f>
              <c:numCache>
                <c:formatCode>0.0</c:formatCode>
                <c:ptCount val="26"/>
                <c:pt idx="0">
                  <c:v>67.075000000000003</c:v>
                </c:pt>
                <c:pt idx="1">
                  <c:v>66.816666666666677</c:v>
                </c:pt>
                <c:pt idx="2">
                  <c:v>66.591666666666669</c:v>
                </c:pt>
                <c:pt idx="3">
                  <c:v>66.24166666666666</c:v>
                </c:pt>
                <c:pt idx="4">
                  <c:v>65.983333333333334</c:v>
                </c:pt>
                <c:pt idx="5">
                  <c:v>66.041666666666671</c:v>
                </c:pt>
                <c:pt idx="6">
                  <c:v>66.174999999999997</c:v>
                </c:pt>
                <c:pt idx="7">
                  <c:v>66.05</c:v>
                </c:pt>
                <c:pt idx="8">
                  <c:v>65.99166666666666</c:v>
                </c:pt>
                <c:pt idx="9">
                  <c:v>65.36666666666666</c:v>
                </c:pt>
                <c:pt idx="10">
                  <c:v>64.716666666666654</c:v>
                </c:pt>
                <c:pt idx="11">
                  <c:v>64.099999999999994</c:v>
                </c:pt>
                <c:pt idx="12">
                  <c:v>63.699999999999996</c:v>
                </c:pt>
                <c:pt idx="13">
                  <c:v>63.266666666666659</c:v>
                </c:pt>
                <c:pt idx="14">
                  <c:v>62.883333333333326</c:v>
                </c:pt>
                <c:pt idx="15">
                  <c:v>62.65</c:v>
                </c:pt>
                <c:pt idx="16">
                  <c:v>62.774999999999984</c:v>
                </c:pt>
                <c:pt idx="17">
                  <c:v>62.858333333333341</c:v>
                </c:pt>
                <c:pt idx="18">
                  <c:v>62.866666666666653</c:v>
                </c:pt>
                <c:pt idx="19">
                  <c:v>63.091666666666669</c:v>
                </c:pt>
                <c:pt idx="20">
                  <c:v>61.758333333333333</c:v>
                </c:pt>
                <c:pt idx="21">
                  <c:v>61.666666666666679</c:v>
                </c:pt>
                <c:pt idx="22">
                  <c:v>62.241666666666667</c:v>
                </c:pt>
                <c:pt idx="23" formatCode="#0.0">
                  <c:v>62.600000000000016</c:v>
                </c:pt>
                <c:pt idx="24" formatCode="#0.0">
                  <c:v>62.6</c:v>
                </c:pt>
                <c:pt idx="25">
                  <c:v>62.457142857142856</c:v>
                </c:pt>
              </c:numCache>
            </c:numRef>
          </c:val>
          <c:smooth val="0"/>
          <c:extLst>
            <c:ext xmlns:c16="http://schemas.microsoft.com/office/drawing/2014/chart" uri="{C3380CC4-5D6E-409C-BE32-E72D297353CC}">
              <c16:uniqueId val="{00000000-A89F-4C2D-9500-FB056BDBAFB5}"/>
            </c:ext>
          </c:extLst>
        </c:ser>
        <c:dLbls>
          <c:dLblPos val="ctr"/>
          <c:showLegendKey val="0"/>
          <c:showVal val="1"/>
          <c:showCatName val="0"/>
          <c:showSerName val="0"/>
          <c:showPercent val="0"/>
          <c:showBubbleSize val="0"/>
        </c:dLbls>
        <c:smooth val="0"/>
        <c:axId val="197638256"/>
        <c:axId val="223198592"/>
      </c:lineChart>
      <c:catAx>
        <c:axId val="197638256"/>
        <c:scaling>
          <c:orientation val="minMax"/>
        </c:scaling>
        <c:delete val="0"/>
        <c:axPos val="b"/>
        <c:title>
          <c:tx>
            <c:rich>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a:t>Bureau of Labor Statistics  </a:t>
                </a:r>
              </a:p>
            </c:rich>
          </c:tx>
          <c:overlay val="0"/>
          <c:spPr>
            <a:noFill/>
            <a:ln>
              <a:noFill/>
            </a:ln>
            <a:effectLst/>
          </c:spPr>
          <c:txPr>
            <a:bodyPr rot="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crossAx val="223198592"/>
        <c:crosses val="autoZero"/>
        <c:auto val="1"/>
        <c:lblAlgn val="ctr"/>
        <c:lblOffset val="100"/>
        <c:noMultiLvlLbl val="0"/>
      </c:catAx>
      <c:valAx>
        <c:axId val="223198592"/>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r>
                  <a:rPr lang="en-US" sz="1000" dirty="0"/>
                  <a:t>Labor Force Participation Rate</a:t>
                </a:r>
              </a:p>
            </c:rich>
          </c:tx>
          <c:layout>
            <c:manualLayout>
              <c:xMode val="edge"/>
              <c:yMode val="edge"/>
              <c:x val="3.3089002516185011E-2"/>
              <c:y val="0.278385305094552"/>
            </c:manualLayout>
          </c:layout>
          <c:overlay val="0"/>
          <c:spPr>
            <a:noFill/>
            <a:ln>
              <a:noFill/>
            </a:ln>
            <a:effectLst/>
          </c:spPr>
          <c:txPr>
            <a:bodyPr rot="-5400000" spcFirstLastPara="1" vertOverflow="ellipsis" vert="horz" wrap="square" anchor="ctr" anchorCtr="1"/>
            <a:lstStyle/>
            <a:p>
              <a:pPr>
                <a:defRPr sz="1000"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crossAx val="1976382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US" sz="1400"/>
              <a:t>Seasonally Adjusted Private Sector Jobs</a:t>
            </a:r>
          </a:p>
          <a:p>
            <a:pPr>
              <a:defRPr sz="1400"/>
            </a:pPr>
            <a:r>
              <a:rPr lang="en-US" sz="1400"/>
              <a:t>Trend Up to February 2026</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manualLayout>
          <c:layoutTarget val="inner"/>
          <c:xMode val="edge"/>
          <c:yMode val="edge"/>
          <c:x val="0.16237723730169257"/>
          <c:y val="0.16034015252449246"/>
          <c:w val="0.77432516188156408"/>
          <c:h val="0.6811114994130667"/>
        </c:manualLayout>
      </c:layout>
      <c:lineChart>
        <c:grouping val="standard"/>
        <c:varyColors val="0"/>
        <c:ser>
          <c:idx val="0"/>
          <c:order val="0"/>
          <c:spPr>
            <a:ln w="22225" cap="rnd">
              <a:solidFill>
                <a:schemeClr val="accent1"/>
              </a:solidFill>
            </a:ln>
            <a:effectLst>
              <a:glow rad="139700">
                <a:schemeClr val="accent1">
                  <a:satMod val="175000"/>
                  <a:alpha val="14000"/>
                </a:schemeClr>
              </a:glow>
            </a:effectLst>
          </c:spPr>
          <c:marker>
            <c:symbol val="none"/>
          </c:marker>
          <c:trendline>
            <c:spPr>
              <a:ln w="25400" cap="rnd">
                <a:solidFill>
                  <a:schemeClr val="accent1">
                    <a:alpha val="50000"/>
                  </a:schemeClr>
                </a:solidFill>
              </a:ln>
              <a:effectLst/>
            </c:spPr>
            <c:trendlineType val="linear"/>
            <c:dispRSqr val="0"/>
            <c:dispEq val="0"/>
          </c:trendline>
          <c:trendline>
            <c:spPr>
              <a:ln w="25400" cap="rnd">
                <a:solidFill>
                  <a:schemeClr val="accent1">
                    <a:alpha val="50000"/>
                  </a:schemeClr>
                </a:solidFill>
              </a:ln>
              <a:effectLst/>
            </c:spPr>
            <c:trendlineType val="linear"/>
            <c:dispRSqr val="0"/>
            <c:dispEq val="0"/>
          </c:trendline>
          <c:trendline>
            <c:spPr>
              <a:ln w="25400" cap="rnd">
                <a:solidFill>
                  <a:schemeClr val="accent1">
                    <a:alpha val="50000"/>
                  </a:schemeClr>
                </a:solidFill>
              </a:ln>
              <a:effectLst/>
            </c:spPr>
            <c:trendlineType val="linear"/>
            <c:dispRSqr val="1"/>
            <c:dispEq val="1"/>
            <c:trendlineLbl>
              <c:layout>
                <c:manualLayout>
                  <c:x val="-0.31186038192392873"/>
                  <c:y val="-5.4120775699304166E-2"/>
                </c:manualLayout>
              </c:layout>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trendlineLbl>
          </c:trendline>
          <c:cat>
            <c:strRef>
              <c:f>Sheet1!$E$15:$E$85</c:f>
              <c:strCache>
                <c:ptCount val="71"/>
                <c:pt idx="0">
                  <c:v>Apr-20</c:v>
                </c:pt>
                <c:pt idx="1">
                  <c:v>May</c:v>
                </c:pt>
                <c:pt idx="2">
                  <c:v>Jun</c:v>
                </c:pt>
                <c:pt idx="3">
                  <c:v>Jul</c:v>
                </c:pt>
                <c:pt idx="4">
                  <c:v>Aug</c:v>
                </c:pt>
                <c:pt idx="5">
                  <c:v>Sep</c:v>
                </c:pt>
                <c:pt idx="6">
                  <c:v>Oct</c:v>
                </c:pt>
                <c:pt idx="7">
                  <c:v>Nov</c:v>
                </c:pt>
                <c:pt idx="8">
                  <c:v>Dec</c:v>
                </c:pt>
                <c:pt idx="9">
                  <c:v>Jan-21</c:v>
                </c:pt>
                <c:pt idx="10">
                  <c:v>Feb</c:v>
                </c:pt>
                <c:pt idx="11">
                  <c:v>Mar</c:v>
                </c:pt>
                <c:pt idx="12">
                  <c:v>Apr</c:v>
                </c:pt>
                <c:pt idx="13">
                  <c:v>May</c:v>
                </c:pt>
                <c:pt idx="14">
                  <c:v>Jun</c:v>
                </c:pt>
                <c:pt idx="15">
                  <c:v>Jul</c:v>
                </c:pt>
                <c:pt idx="16">
                  <c:v>Aug</c:v>
                </c:pt>
                <c:pt idx="17">
                  <c:v>Sep</c:v>
                </c:pt>
                <c:pt idx="18">
                  <c:v>Oct</c:v>
                </c:pt>
                <c:pt idx="19">
                  <c:v>Nov</c:v>
                </c:pt>
                <c:pt idx="20">
                  <c:v>Dec</c:v>
                </c:pt>
                <c:pt idx="21">
                  <c:v>Jan-22</c:v>
                </c:pt>
                <c:pt idx="22">
                  <c:v>Feb</c:v>
                </c:pt>
                <c:pt idx="23">
                  <c:v>March</c:v>
                </c:pt>
                <c:pt idx="24">
                  <c:v>April</c:v>
                </c:pt>
                <c:pt idx="25">
                  <c:v>May</c:v>
                </c:pt>
                <c:pt idx="26">
                  <c:v>June</c:v>
                </c:pt>
                <c:pt idx="27">
                  <c:v>July</c:v>
                </c:pt>
                <c:pt idx="28">
                  <c:v>Aug</c:v>
                </c:pt>
                <c:pt idx="29">
                  <c:v>Sep</c:v>
                </c:pt>
                <c:pt idx="30">
                  <c:v>Oct</c:v>
                </c:pt>
                <c:pt idx="31">
                  <c:v>Nov</c:v>
                </c:pt>
                <c:pt idx="32">
                  <c:v>Dec</c:v>
                </c:pt>
                <c:pt idx="33">
                  <c:v>Jan-23</c:v>
                </c:pt>
                <c:pt idx="34">
                  <c:v>Feb</c:v>
                </c:pt>
                <c:pt idx="35">
                  <c:v>March</c:v>
                </c:pt>
                <c:pt idx="36">
                  <c:v>April</c:v>
                </c:pt>
                <c:pt idx="37">
                  <c:v>May</c:v>
                </c:pt>
                <c:pt idx="38">
                  <c:v>June</c:v>
                </c:pt>
                <c:pt idx="39">
                  <c:v>July </c:v>
                </c:pt>
                <c:pt idx="40">
                  <c:v>August</c:v>
                </c:pt>
                <c:pt idx="41">
                  <c:v>Sep</c:v>
                </c:pt>
                <c:pt idx="42">
                  <c:v>Oct</c:v>
                </c:pt>
                <c:pt idx="43">
                  <c:v>Nov</c:v>
                </c:pt>
                <c:pt idx="44">
                  <c:v>Dec</c:v>
                </c:pt>
                <c:pt idx="45">
                  <c:v>Jan-24</c:v>
                </c:pt>
                <c:pt idx="46">
                  <c:v>Feb</c:v>
                </c:pt>
                <c:pt idx="47">
                  <c:v>March</c:v>
                </c:pt>
                <c:pt idx="48">
                  <c:v>April</c:v>
                </c:pt>
                <c:pt idx="49">
                  <c:v>May</c:v>
                </c:pt>
                <c:pt idx="50">
                  <c:v>June</c:v>
                </c:pt>
                <c:pt idx="51">
                  <c:v>July </c:v>
                </c:pt>
                <c:pt idx="52">
                  <c:v>August</c:v>
                </c:pt>
                <c:pt idx="53">
                  <c:v>Sep</c:v>
                </c:pt>
                <c:pt idx="54">
                  <c:v>Oct</c:v>
                </c:pt>
                <c:pt idx="55">
                  <c:v>Nov</c:v>
                </c:pt>
                <c:pt idx="56">
                  <c:v>Dec</c:v>
                </c:pt>
                <c:pt idx="57">
                  <c:v>Jan-25</c:v>
                </c:pt>
                <c:pt idx="58">
                  <c:v>Feb</c:v>
                </c:pt>
                <c:pt idx="59">
                  <c:v>March</c:v>
                </c:pt>
                <c:pt idx="60">
                  <c:v>April</c:v>
                </c:pt>
                <c:pt idx="61">
                  <c:v>May</c:v>
                </c:pt>
                <c:pt idx="62">
                  <c:v>June</c:v>
                </c:pt>
                <c:pt idx="63">
                  <c:v>July</c:v>
                </c:pt>
                <c:pt idx="64">
                  <c:v>August</c:v>
                </c:pt>
                <c:pt idx="65">
                  <c:v>Sep</c:v>
                </c:pt>
                <c:pt idx="66">
                  <c:v>Oct</c:v>
                </c:pt>
                <c:pt idx="67">
                  <c:v>Nov</c:v>
                </c:pt>
                <c:pt idx="68">
                  <c:v>Dec</c:v>
                </c:pt>
                <c:pt idx="69">
                  <c:v>Jan-26</c:v>
                </c:pt>
                <c:pt idx="70">
                  <c:v>Feb</c:v>
                </c:pt>
              </c:strCache>
            </c:strRef>
          </c:cat>
          <c:val>
            <c:numRef>
              <c:f>Sheet1!$F$15:$F$85</c:f>
              <c:numCache>
                <c:formatCode>_(* #,##0_);_(* \(#,##0\);_(* "-"??_);_(@_)</c:formatCode>
                <c:ptCount val="71"/>
                <c:pt idx="0">
                  <c:v>108515</c:v>
                </c:pt>
                <c:pt idx="1">
                  <c:v>111647</c:v>
                </c:pt>
                <c:pt idx="2">
                  <c:v>116259</c:v>
                </c:pt>
                <c:pt idx="3">
                  <c:v>117741</c:v>
                </c:pt>
                <c:pt idx="4">
                  <c:v>118819</c:v>
                </c:pt>
                <c:pt idx="5">
                  <c:v>119841</c:v>
                </c:pt>
                <c:pt idx="6">
                  <c:v>120656</c:v>
                </c:pt>
                <c:pt idx="7">
                  <c:v>121048</c:v>
                </c:pt>
                <c:pt idx="8">
                  <c:v>120870</c:v>
                </c:pt>
                <c:pt idx="9">
                  <c:v>121134</c:v>
                </c:pt>
                <c:pt idx="10">
                  <c:v>121658</c:v>
                </c:pt>
                <c:pt idx="11">
                  <c:v>122390</c:v>
                </c:pt>
                <c:pt idx="12">
                  <c:v>122702</c:v>
                </c:pt>
                <c:pt idx="13">
                  <c:v>123122</c:v>
                </c:pt>
                <c:pt idx="14">
                  <c:v>123824</c:v>
                </c:pt>
                <c:pt idx="15">
                  <c:v>124704</c:v>
                </c:pt>
                <c:pt idx="16">
                  <c:v>125147</c:v>
                </c:pt>
                <c:pt idx="17">
                  <c:v>125632</c:v>
                </c:pt>
                <c:pt idx="18">
                  <c:v>126526</c:v>
                </c:pt>
                <c:pt idx="19">
                  <c:v>127162</c:v>
                </c:pt>
                <c:pt idx="20">
                  <c:v>127707</c:v>
                </c:pt>
                <c:pt idx="21">
                  <c:v>127950</c:v>
                </c:pt>
                <c:pt idx="22">
                  <c:v>128834</c:v>
                </c:pt>
                <c:pt idx="23">
                  <c:v>129304</c:v>
                </c:pt>
                <c:pt idx="24">
                  <c:v>129572</c:v>
                </c:pt>
                <c:pt idx="25">
                  <c:v>129789</c:v>
                </c:pt>
                <c:pt idx="26">
                  <c:v>130229</c:v>
                </c:pt>
                <c:pt idx="27">
                  <c:v>130767</c:v>
                </c:pt>
                <c:pt idx="28">
                  <c:v>131017</c:v>
                </c:pt>
                <c:pt idx="29">
                  <c:v>131233</c:v>
                </c:pt>
                <c:pt idx="30">
                  <c:v>131604</c:v>
                </c:pt>
                <c:pt idx="31">
                  <c:v>131836</c:v>
                </c:pt>
                <c:pt idx="32">
                  <c:v>131963</c:v>
                </c:pt>
                <c:pt idx="33">
                  <c:v>132288</c:v>
                </c:pt>
                <c:pt idx="34">
                  <c:v>132538</c:v>
                </c:pt>
                <c:pt idx="35">
                  <c:v>132586</c:v>
                </c:pt>
                <c:pt idx="36">
                  <c:v>132753</c:v>
                </c:pt>
                <c:pt idx="37">
                  <c:v>132919</c:v>
                </c:pt>
                <c:pt idx="38">
                  <c:v>133089</c:v>
                </c:pt>
                <c:pt idx="39">
                  <c:v>133199</c:v>
                </c:pt>
                <c:pt idx="40">
                  <c:v>133307</c:v>
                </c:pt>
                <c:pt idx="41">
                  <c:v>133396</c:v>
                </c:pt>
                <c:pt idx="42">
                  <c:v>133513</c:v>
                </c:pt>
                <c:pt idx="43">
                  <c:v>133610</c:v>
                </c:pt>
                <c:pt idx="44">
                  <c:v>133823</c:v>
                </c:pt>
                <c:pt idx="45">
                  <c:v>133892</c:v>
                </c:pt>
                <c:pt idx="46">
                  <c:v>134027</c:v>
                </c:pt>
                <c:pt idx="47">
                  <c:v>134170</c:v>
                </c:pt>
                <c:pt idx="48">
                  <c:v>134233</c:v>
                </c:pt>
                <c:pt idx="49">
                  <c:v>134278</c:v>
                </c:pt>
                <c:pt idx="50">
                  <c:v>134356</c:v>
                </c:pt>
                <c:pt idx="51">
                  <c:v>134348</c:v>
                </c:pt>
                <c:pt idx="52">
                  <c:v>134321</c:v>
                </c:pt>
                <c:pt idx="53">
                  <c:v>134463</c:v>
                </c:pt>
                <c:pt idx="54">
                  <c:v>134459</c:v>
                </c:pt>
                <c:pt idx="55">
                  <c:v>134575</c:v>
                </c:pt>
                <c:pt idx="56">
                  <c:v>134787</c:v>
                </c:pt>
                <c:pt idx="57">
                  <c:v>134711</c:v>
                </c:pt>
                <c:pt idx="58">
                  <c:v>134751</c:v>
                </c:pt>
                <c:pt idx="59">
                  <c:v>134818</c:v>
                </c:pt>
                <c:pt idx="60">
                  <c:v>134917</c:v>
                </c:pt>
                <c:pt idx="61">
                  <c:v>134937</c:v>
                </c:pt>
                <c:pt idx="62">
                  <c:v>134892</c:v>
                </c:pt>
                <c:pt idx="63">
                  <c:v>134957</c:v>
                </c:pt>
                <c:pt idx="64">
                  <c:v>134937</c:v>
                </c:pt>
                <c:pt idx="65">
                  <c:v>135005</c:v>
                </c:pt>
                <c:pt idx="66">
                  <c:v>135018</c:v>
                </c:pt>
                <c:pt idx="67">
                  <c:v>135090</c:v>
                </c:pt>
                <c:pt idx="68">
                  <c:v>135154</c:v>
                </c:pt>
                <c:pt idx="69">
                  <c:v>135263</c:v>
                </c:pt>
                <c:pt idx="70">
                  <c:v>135134</c:v>
                </c:pt>
              </c:numCache>
            </c:numRef>
          </c:val>
          <c:smooth val="0"/>
          <c:extLst>
            <c:ext xmlns:c16="http://schemas.microsoft.com/office/drawing/2014/chart" uri="{C3380CC4-5D6E-409C-BE32-E72D297353CC}">
              <c16:uniqueId val="{00000003-9374-45ED-95CE-EEB012D95311}"/>
            </c:ext>
          </c:extLst>
        </c:ser>
        <c:dLbls>
          <c:showLegendKey val="0"/>
          <c:showVal val="0"/>
          <c:showCatName val="0"/>
          <c:showSerName val="0"/>
          <c:showPercent val="0"/>
          <c:showBubbleSize val="0"/>
        </c:dLbls>
        <c:smooth val="0"/>
        <c:axId val="747606208"/>
        <c:axId val="747607848"/>
      </c:lineChart>
      <c:catAx>
        <c:axId val="74760620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Source: Systems Solutions Consulting; BLS.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747607848"/>
        <c:crosses val="autoZero"/>
        <c:auto val="1"/>
        <c:lblAlgn val="ctr"/>
        <c:lblOffset val="100"/>
        <c:noMultiLvlLbl val="0"/>
      </c:catAx>
      <c:valAx>
        <c:axId val="747607848"/>
        <c:scaling>
          <c:orientation val="minMax"/>
          <c:min val="105000"/>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Thousands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747606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200"/>
              <a:t>Annual Sales Tax Collections</a:t>
            </a:r>
          </a:p>
          <a:p>
            <a:pPr>
              <a:defRPr/>
            </a:pPr>
            <a:r>
              <a:rPr lang="en-US" sz="1200"/>
              <a:t>State of Louisiana</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'monthly 2024-2014'!$K$129:$K$134</c:f>
              <c:strCache>
                <c:ptCount val="6"/>
                <c:pt idx="0">
                  <c:v> Year 2025 </c:v>
                </c:pt>
                <c:pt idx="1">
                  <c:v>2024</c:v>
                </c:pt>
                <c:pt idx="2">
                  <c:v>2023</c:v>
                </c:pt>
                <c:pt idx="3">
                  <c:v>2022</c:v>
                </c:pt>
                <c:pt idx="4">
                  <c:v>2021</c:v>
                </c:pt>
                <c:pt idx="5">
                  <c:v>Year 2000</c:v>
                </c:pt>
              </c:strCache>
            </c:strRef>
          </c:cat>
          <c:val>
            <c:numRef>
              <c:f>'monthly 2024-2014'!$L$129:$L$134</c:f>
              <c:numCache>
                <c:formatCode>"$"#,##0</c:formatCode>
                <c:ptCount val="6"/>
                <c:pt idx="0">
                  <c:v>5181</c:v>
                </c:pt>
                <c:pt idx="1">
                  <c:v>4370</c:v>
                </c:pt>
                <c:pt idx="2">
                  <c:v>4241</c:v>
                </c:pt>
                <c:pt idx="3">
                  <c:v>4537</c:v>
                </c:pt>
                <c:pt idx="4">
                  <c:v>3924</c:v>
                </c:pt>
                <c:pt idx="5">
                  <c:v>3216</c:v>
                </c:pt>
              </c:numCache>
            </c:numRef>
          </c:val>
          <c:extLst>
            <c:ext xmlns:c16="http://schemas.microsoft.com/office/drawing/2014/chart" uri="{C3380CC4-5D6E-409C-BE32-E72D297353CC}">
              <c16:uniqueId val="{00000000-20D5-4F91-BB65-24FB5CD25AD8}"/>
            </c:ext>
          </c:extLst>
        </c:ser>
        <c:dLbls>
          <c:showLegendKey val="0"/>
          <c:showVal val="1"/>
          <c:showCatName val="0"/>
          <c:showSerName val="0"/>
          <c:showPercent val="0"/>
          <c:showBubbleSize val="0"/>
        </c:dLbls>
        <c:gapWidth val="65"/>
        <c:shape val="box"/>
        <c:axId val="1742860463"/>
        <c:axId val="1742884463"/>
        <c:axId val="0"/>
      </c:bar3DChart>
      <c:catAx>
        <c:axId val="1742860463"/>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Source: Louisina Department of Revenue</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742884463"/>
        <c:crosses val="autoZero"/>
        <c:auto val="1"/>
        <c:lblAlgn val="ctr"/>
        <c:lblOffset val="100"/>
        <c:noMultiLvlLbl val="0"/>
      </c:catAx>
      <c:valAx>
        <c:axId val="1742884463"/>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Millios of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7428604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withinLinear" id="14">
  <a:schemeClr val="accent1"/>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1197"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33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22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tx1"/>
    </cs:fontRef>
    <cs:spPr>
      <a:sp3d/>
    </cs:spPr>
  </cs:wall>
</cs:chartStyle>
</file>

<file path=ppt/charts/style1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6.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0.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9.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5461D3-8871-4A29-B68D-EBDB3432F3D7}" type="doc">
      <dgm:prSet loTypeId="urn:microsoft.com/office/officeart/2016/7/layout/BasicLinearProcessNumbered" loCatId="process" qsTypeId="urn:microsoft.com/office/officeart/2005/8/quickstyle/simple4" qsCatId="simple" csTypeId="urn:microsoft.com/office/officeart/2005/8/colors/colorful5" csCatId="colorful" phldr="1"/>
      <dgm:spPr/>
      <dgm:t>
        <a:bodyPr/>
        <a:lstStyle/>
        <a:p>
          <a:endParaRPr lang="en-US"/>
        </a:p>
      </dgm:t>
    </dgm:pt>
    <dgm:pt modelId="{AFA62A0D-9038-4910-8868-B6014A4327D4}">
      <dgm:prSet custT="1"/>
      <dgm:spPr/>
      <dgm:t>
        <a:bodyPr/>
        <a:lstStyle/>
        <a:p>
          <a:r>
            <a:rPr lang="en-US" sz="1400" dirty="0"/>
            <a:t>Total U.S. (seasonally adjusted) Employment in Accommodations and Food Services was  still 38 thousand fewer in March 2026 than the previous employment high point of December 2019 (14,336 million jobs). (Source: BLS)</a:t>
          </a:r>
        </a:p>
      </dgm:t>
    </dgm:pt>
    <dgm:pt modelId="{A1C225B4-E1D9-40E0-894C-7A6B7D3060DA}" type="parTrans" cxnId="{0594DFF0-1C9F-4426-87A3-ADA3A58D2222}">
      <dgm:prSet/>
      <dgm:spPr/>
      <dgm:t>
        <a:bodyPr/>
        <a:lstStyle/>
        <a:p>
          <a:endParaRPr lang="en-US"/>
        </a:p>
      </dgm:t>
    </dgm:pt>
    <dgm:pt modelId="{0F21A48B-6E86-4D22-B8C5-344FA2EC88A4}" type="sibTrans" cxnId="{0594DFF0-1C9F-4426-87A3-ADA3A58D2222}">
      <dgm:prSet phldrT="1" phldr="0"/>
      <dgm:spPr/>
      <dgm:t>
        <a:bodyPr/>
        <a:lstStyle/>
        <a:p>
          <a:r>
            <a:rPr lang="en-US"/>
            <a:t>1</a:t>
          </a:r>
        </a:p>
      </dgm:t>
    </dgm:pt>
    <dgm:pt modelId="{2CA33E97-EA7C-4BDF-80CF-6083FF4DA74C}">
      <dgm:prSet custT="1"/>
      <dgm:spPr/>
      <dgm:t>
        <a:bodyPr/>
        <a:lstStyle/>
        <a:p>
          <a:r>
            <a:rPr lang="en-US" sz="1400" dirty="0"/>
            <a:t>However, if measured on an annual average basis (2026 reflects three months of data), U.S. Accommodations and Food Services was 135 thousand greater  in 2026 than in 2019. (Source: BLS) seasonally adjusted</a:t>
          </a:r>
        </a:p>
      </dgm:t>
    </dgm:pt>
    <dgm:pt modelId="{94D9CC65-4545-4E7C-94A7-88698FF83F4E}" type="parTrans" cxnId="{2F1317B8-301D-4E7B-8CD0-34F68697FD09}">
      <dgm:prSet/>
      <dgm:spPr/>
      <dgm:t>
        <a:bodyPr/>
        <a:lstStyle/>
        <a:p>
          <a:endParaRPr lang="en-US"/>
        </a:p>
      </dgm:t>
    </dgm:pt>
    <dgm:pt modelId="{14215C50-609D-4DC2-AEBD-3FC8996CC7A6}" type="sibTrans" cxnId="{2F1317B8-301D-4E7B-8CD0-34F68697FD09}">
      <dgm:prSet phldrT="2" phldr="0"/>
      <dgm:spPr/>
      <dgm:t>
        <a:bodyPr/>
        <a:lstStyle/>
        <a:p>
          <a:r>
            <a:rPr lang="en-US"/>
            <a:t>2</a:t>
          </a:r>
        </a:p>
      </dgm:t>
    </dgm:pt>
    <dgm:pt modelId="{C5AE4587-6808-4C99-9028-83EBB2AEB701}">
      <dgm:prSet custT="1">
        <dgm:style>
          <a:lnRef idx="1">
            <a:schemeClr val="accent5"/>
          </a:lnRef>
          <a:fillRef idx="2">
            <a:schemeClr val="accent5"/>
          </a:fillRef>
          <a:effectRef idx="1">
            <a:schemeClr val="accent5"/>
          </a:effectRef>
          <a:fontRef idx="minor">
            <a:schemeClr val="dk1"/>
          </a:fontRef>
        </dgm:style>
      </dgm:prSet>
      <dgm:spPr/>
      <dgm:t>
        <a:bodyPr/>
        <a:lstStyle/>
        <a:p>
          <a:r>
            <a:rPr lang="en-US" sz="1400" dirty="0">
              <a:solidFill>
                <a:srgbClr val="C00000"/>
              </a:solidFill>
              <a:effectLst>
                <a:outerShdw blurRad="38100" dist="38100" dir="2700000" algn="tl">
                  <a:srgbClr val="000000">
                    <a:alpha val="43137"/>
                  </a:srgbClr>
                </a:outerShdw>
              </a:effectLst>
            </a:rPr>
            <a:t>In Accommodations and Foods Service in February 2026:</a:t>
          </a:r>
        </a:p>
        <a:p>
          <a:r>
            <a:rPr lang="en-US" sz="1400" dirty="0">
              <a:solidFill>
                <a:srgbClr val="C00000"/>
              </a:solidFill>
              <a:effectLst>
                <a:outerShdw blurRad="38100" dist="38100" dir="2700000" algn="tl">
                  <a:srgbClr val="000000">
                    <a:alpha val="43137"/>
                  </a:srgbClr>
                </a:outerShdw>
              </a:effectLst>
            </a:rPr>
            <a:t>Opening = 689 thousand jobs.</a:t>
          </a:r>
        </a:p>
        <a:p>
          <a:r>
            <a:rPr lang="en-US" sz="1400" dirty="0">
              <a:solidFill>
                <a:srgbClr val="C00000"/>
              </a:solidFill>
              <a:effectLst>
                <a:outerShdw blurRad="38100" dist="38100" dir="2700000" algn="tl">
                  <a:srgbClr val="000000">
                    <a:alpha val="43137"/>
                  </a:srgbClr>
                </a:outerShdw>
              </a:effectLst>
            </a:rPr>
            <a:t>Hires =602 thousand</a:t>
          </a:r>
        </a:p>
        <a:p>
          <a:r>
            <a:rPr lang="en-US" sz="1400" dirty="0">
              <a:solidFill>
                <a:srgbClr val="C00000"/>
              </a:solidFill>
              <a:effectLst>
                <a:outerShdw blurRad="38100" dist="38100" dir="2700000" algn="tl">
                  <a:srgbClr val="000000">
                    <a:alpha val="43137"/>
                  </a:srgbClr>
                </a:outerShdw>
              </a:effectLst>
            </a:rPr>
            <a:t>Layoffs = 177 thousand.</a:t>
          </a:r>
        </a:p>
        <a:p>
          <a:r>
            <a:rPr lang="en-US" sz="1400" dirty="0">
              <a:solidFill>
                <a:schemeClr val="bg1"/>
              </a:solidFill>
              <a:effectLst>
                <a:outerShdw blurRad="38100" dist="38100" dir="2700000" algn="tl">
                  <a:srgbClr val="000000">
                    <a:alpha val="43137"/>
                  </a:srgbClr>
                </a:outerShdw>
              </a:effectLst>
            </a:rPr>
            <a:t>(all data are non-seasonally adjusted</a:t>
          </a:r>
          <a:r>
            <a:rPr lang="en-US" sz="1200" dirty="0">
              <a:solidFill>
                <a:schemeClr val="bg1"/>
              </a:solidFill>
              <a:effectLst>
                <a:outerShdw blurRad="38100" dist="38100" dir="2700000" algn="tl">
                  <a:srgbClr val="000000">
                    <a:alpha val="43137"/>
                  </a:srgbClr>
                </a:outerShdw>
              </a:effectLst>
            </a:rPr>
            <a:t>)</a:t>
          </a:r>
        </a:p>
        <a:p>
          <a:endParaRPr lang="en-US" sz="1200" dirty="0">
            <a:solidFill>
              <a:schemeClr val="bg1"/>
            </a:solidFill>
            <a:effectLst>
              <a:outerShdw blurRad="38100" dist="38100" dir="2700000" algn="tl">
                <a:srgbClr val="000000">
                  <a:alpha val="43137"/>
                </a:srgbClr>
              </a:outerShdw>
            </a:effectLst>
          </a:endParaRPr>
        </a:p>
        <a:p>
          <a:endParaRPr lang="en-US" sz="1200" dirty="0">
            <a:solidFill>
              <a:schemeClr val="bg1"/>
            </a:solidFill>
            <a:effectLst>
              <a:outerShdw blurRad="38100" dist="38100" dir="2700000" algn="tl">
                <a:srgbClr val="000000">
                  <a:alpha val="43137"/>
                </a:srgbClr>
              </a:outerShdw>
            </a:effectLst>
          </a:endParaRPr>
        </a:p>
        <a:p>
          <a:endParaRPr lang="en-US" sz="1200" dirty="0">
            <a:solidFill>
              <a:schemeClr val="bg1"/>
            </a:solidFill>
            <a:effectLst>
              <a:outerShdw blurRad="38100" dist="38100" dir="2700000" algn="tl">
                <a:srgbClr val="000000">
                  <a:alpha val="43137"/>
                </a:srgbClr>
              </a:outerShdw>
            </a:effectLst>
          </a:endParaRPr>
        </a:p>
        <a:p>
          <a:endParaRPr lang="en-US" sz="1200" dirty="0">
            <a:solidFill>
              <a:schemeClr val="bg1"/>
            </a:solidFill>
            <a:effectLst>
              <a:outerShdw blurRad="38100" dist="38100" dir="2700000" algn="tl">
                <a:srgbClr val="000000">
                  <a:alpha val="43137"/>
                </a:srgbClr>
              </a:outerShdw>
            </a:effectLst>
          </a:endParaRPr>
        </a:p>
        <a:p>
          <a:endParaRPr lang="en-US" sz="1200" dirty="0">
            <a:solidFill>
              <a:srgbClr val="C00000"/>
            </a:solidFill>
            <a:effectLst>
              <a:outerShdw blurRad="38100" dist="38100" dir="2700000" algn="tl">
                <a:srgbClr val="000000">
                  <a:alpha val="43137"/>
                </a:srgbClr>
              </a:outerShdw>
            </a:effectLst>
          </a:endParaRPr>
        </a:p>
        <a:p>
          <a:endParaRPr lang="en-US" sz="1200" dirty="0">
            <a:solidFill>
              <a:srgbClr val="C00000"/>
            </a:solidFill>
            <a:effectLst>
              <a:outerShdw blurRad="38100" dist="38100" dir="2700000" algn="tl">
                <a:srgbClr val="000000">
                  <a:alpha val="43137"/>
                </a:srgbClr>
              </a:outerShdw>
            </a:effectLst>
          </a:endParaRPr>
        </a:p>
        <a:p>
          <a:endParaRPr lang="en-US" sz="1200" dirty="0">
            <a:solidFill>
              <a:srgbClr val="C00000"/>
            </a:solidFill>
            <a:effectLst>
              <a:outerShdw blurRad="38100" dist="38100" dir="2700000" algn="tl">
                <a:srgbClr val="000000">
                  <a:alpha val="43137"/>
                </a:srgbClr>
              </a:outerShdw>
            </a:effectLst>
          </a:endParaRPr>
        </a:p>
        <a:p>
          <a:endParaRPr lang="en-US" sz="1400" dirty="0"/>
        </a:p>
        <a:p>
          <a:endParaRPr lang="en-US" sz="1100" dirty="0"/>
        </a:p>
        <a:p>
          <a:endParaRPr lang="en-US" sz="1100" dirty="0"/>
        </a:p>
      </dgm:t>
    </dgm:pt>
    <dgm:pt modelId="{88E73FF8-76B9-41AF-83FA-DE08C6748B11}" type="parTrans" cxnId="{7B93F38C-131F-48E2-A508-239F17163581}">
      <dgm:prSet/>
      <dgm:spPr/>
      <dgm:t>
        <a:bodyPr/>
        <a:lstStyle/>
        <a:p>
          <a:endParaRPr lang="en-US"/>
        </a:p>
      </dgm:t>
    </dgm:pt>
    <dgm:pt modelId="{AA7D7B90-7925-436A-A5EC-70A9D8EC911D}" type="sibTrans" cxnId="{7B93F38C-131F-48E2-A508-239F17163581}">
      <dgm:prSet phldrT="3" phldr="0"/>
      <dgm:spPr/>
      <dgm:t>
        <a:bodyPr/>
        <a:lstStyle/>
        <a:p>
          <a:r>
            <a:rPr lang="en-US"/>
            <a:t>3</a:t>
          </a:r>
          <a:endParaRPr lang="en-US" dirty="0"/>
        </a:p>
      </dgm:t>
    </dgm:pt>
    <dgm:pt modelId="{009895FC-1997-4E4A-A866-500D96870B24}" type="pres">
      <dgm:prSet presAssocID="{1B5461D3-8871-4A29-B68D-EBDB3432F3D7}" presName="Name0" presStyleCnt="0">
        <dgm:presLayoutVars>
          <dgm:animLvl val="lvl"/>
          <dgm:resizeHandles val="exact"/>
        </dgm:presLayoutVars>
      </dgm:prSet>
      <dgm:spPr/>
    </dgm:pt>
    <dgm:pt modelId="{ADCA88C7-860E-455B-B0C3-DFFE175D018E}" type="pres">
      <dgm:prSet presAssocID="{AFA62A0D-9038-4910-8868-B6014A4327D4}" presName="compositeNode" presStyleCnt="0">
        <dgm:presLayoutVars>
          <dgm:bulletEnabled val="1"/>
        </dgm:presLayoutVars>
      </dgm:prSet>
      <dgm:spPr/>
    </dgm:pt>
    <dgm:pt modelId="{867712CA-BA12-4D00-A8C5-F0025809A990}" type="pres">
      <dgm:prSet presAssocID="{AFA62A0D-9038-4910-8868-B6014A4327D4}" presName="bgRect" presStyleLbl="bgAccFollowNode1" presStyleIdx="0" presStyleCnt="3"/>
      <dgm:spPr/>
    </dgm:pt>
    <dgm:pt modelId="{6996887D-BD3F-41AB-B238-E4D43CAE0E65}" type="pres">
      <dgm:prSet presAssocID="{0F21A48B-6E86-4D22-B8C5-344FA2EC88A4}" presName="sibTransNodeCircle" presStyleLbl="alignNode1" presStyleIdx="0" presStyleCnt="6" custScaleY="61325">
        <dgm:presLayoutVars>
          <dgm:chMax val="0"/>
          <dgm:bulletEnabled/>
        </dgm:presLayoutVars>
      </dgm:prSet>
      <dgm:spPr/>
    </dgm:pt>
    <dgm:pt modelId="{B7063321-6B67-4FA0-BAC9-0EF333090A68}" type="pres">
      <dgm:prSet presAssocID="{AFA62A0D-9038-4910-8868-B6014A4327D4}" presName="bottomLine" presStyleLbl="alignNode1" presStyleIdx="1" presStyleCnt="6">
        <dgm:presLayoutVars/>
      </dgm:prSet>
      <dgm:spPr/>
    </dgm:pt>
    <dgm:pt modelId="{D3F4B26F-14A5-476C-BEB6-F0FBB8B4D6C1}" type="pres">
      <dgm:prSet presAssocID="{AFA62A0D-9038-4910-8868-B6014A4327D4}" presName="nodeText" presStyleLbl="bgAccFollowNode1" presStyleIdx="0" presStyleCnt="3">
        <dgm:presLayoutVars>
          <dgm:bulletEnabled val="1"/>
        </dgm:presLayoutVars>
      </dgm:prSet>
      <dgm:spPr/>
    </dgm:pt>
    <dgm:pt modelId="{8F80DE0F-A6AB-4F8F-8D3B-A9B0422AC4BD}" type="pres">
      <dgm:prSet presAssocID="{0F21A48B-6E86-4D22-B8C5-344FA2EC88A4}" presName="sibTrans" presStyleCnt="0"/>
      <dgm:spPr/>
    </dgm:pt>
    <dgm:pt modelId="{E4B8873B-B1A9-4036-A6D9-522D545FCFCF}" type="pres">
      <dgm:prSet presAssocID="{2CA33E97-EA7C-4BDF-80CF-6083FF4DA74C}" presName="compositeNode" presStyleCnt="0">
        <dgm:presLayoutVars>
          <dgm:bulletEnabled val="1"/>
        </dgm:presLayoutVars>
      </dgm:prSet>
      <dgm:spPr/>
    </dgm:pt>
    <dgm:pt modelId="{6F3BCCE7-3952-4436-8050-716F68465ED6}" type="pres">
      <dgm:prSet presAssocID="{2CA33E97-EA7C-4BDF-80CF-6083FF4DA74C}" presName="bgRect" presStyleLbl="bgAccFollowNode1" presStyleIdx="1" presStyleCnt="3"/>
      <dgm:spPr/>
    </dgm:pt>
    <dgm:pt modelId="{7FC28B00-2890-42C9-BDD1-9F0E7F1C94D9}" type="pres">
      <dgm:prSet presAssocID="{14215C50-609D-4DC2-AEBD-3FC8996CC7A6}" presName="sibTransNodeCircle" presStyleLbl="alignNode1" presStyleIdx="2" presStyleCnt="6" custScaleY="64726">
        <dgm:presLayoutVars>
          <dgm:chMax val="0"/>
          <dgm:bulletEnabled/>
        </dgm:presLayoutVars>
      </dgm:prSet>
      <dgm:spPr/>
    </dgm:pt>
    <dgm:pt modelId="{01DB93F2-60B1-4FF3-9FEB-2747BE4F9646}" type="pres">
      <dgm:prSet presAssocID="{2CA33E97-EA7C-4BDF-80CF-6083FF4DA74C}" presName="bottomLine" presStyleLbl="alignNode1" presStyleIdx="3" presStyleCnt="6">
        <dgm:presLayoutVars/>
      </dgm:prSet>
      <dgm:spPr/>
    </dgm:pt>
    <dgm:pt modelId="{5D91AB8F-D67B-4A3C-9DAA-3FAF146F3146}" type="pres">
      <dgm:prSet presAssocID="{2CA33E97-EA7C-4BDF-80CF-6083FF4DA74C}" presName="nodeText" presStyleLbl="bgAccFollowNode1" presStyleIdx="1" presStyleCnt="3">
        <dgm:presLayoutVars>
          <dgm:bulletEnabled val="1"/>
        </dgm:presLayoutVars>
      </dgm:prSet>
      <dgm:spPr/>
    </dgm:pt>
    <dgm:pt modelId="{93497ACC-4297-40D3-A574-B6265D61C254}" type="pres">
      <dgm:prSet presAssocID="{14215C50-609D-4DC2-AEBD-3FC8996CC7A6}" presName="sibTrans" presStyleCnt="0"/>
      <dgm:spPr/>
    </dgm:pt>
    <dgm:pt modelId="{19607F0A-F191-4CBC-9DC4-D507722388AF}" type="pres">
      <dgm:prSet presAssocID="{C5AE4587-6808-4C99-9028-83EBB2AEB701}" presName="compositeNode" presStyleCnt="0">
        <dgm:presLayoutVars>
          <dgm:bulletEnabled val="1"/>
        </dgm:presLayoutVars>
      </dgm:prSet>
      <dgm:spPr/>
    </dgm:pt>
    <dgm:pt modelId="{5EF4E591-ABE7-42D7-8EF3-0A2D8F5E7DED}" type="pres">
      <dgm:prSet presAssocID="{C5AE4587-6808-4C99-9028-83EBB2AEB701}" presName="bgRect" presStyleLbl="bgAccFollowNode1" presStyleIdx="2" presStyleCnt="3" custScaleY="100000" custLinFactNeighborX="0" custLinFactNeighborY="-280"/>
      <dgm:spPr/>
    </dgm:pt>
    <dgm:pt modelId="{D53218B7-4880-411E-B874-DC4B4EE50ED1}" type="pres">
      <dgm:prSet presAssocID="{AA7D7B90-7925-436A-A5EC-70A9D8EC911D}" presName="sibTransNodeCircle" presStyleLbl="alignNode1" presStyleIdx="4" presStyleCnt="6" custScaleY="54416" custLinFactNeighborX="851" custLinFactNeighborY="-6748">
        <dgm:presLayoutVars>
          <dgm:chMax val="0"/>
          <dgm:bulletEnabled/>
        </dgm:presLayoutVars>
      </dgm:prSet>
      <dgm:spPr/>
    </dgm:pt>
    <dgm:pt modelId="{49AB4E81-9760-4CA6-9BFA-A0CBD392D207}" type="pres">
      <dgm:prSet presAssocID="{C5AE4587-6808-4C99-9028-83EBB2AEB701}" presName="bottomLine" presStyleLbl="alignNode1" presStyleIdx="5" presStyleCnt="6">
        <dgm:presLayoutVars/>
      </dgm:prSet>
      <dgm:spPr/>
    </dgm:pt>
    <dgm:pt modelId="{07235206-52D3-4CD8-92FE-D588B87449EB}" type="pres">
      <dgm:prSet presAssocID="{C5AE4587-6808-4C99-9028-83EBB2AEB701}" presName="nodeText" presStyleLbl="bgAccFollowNode1" presStyleIdx="2" presStyleCnt="3">
        <dgm:presLayoutVars>
          <dgm:bulletEnabled val="1"/>
        </dgm:presLayoutVars>
      </dgm:prSet>
      <dgm:spPr/>
    </dgm:pt>
  </dgm:ptLst>
  <dgm:cxnLst>
    <dgm:cxn modelId="{3D118B24-B6DA-4F16-BF84-02C0944F68AC}" type="presOf" srcId="{AFA62A0D-9038-4910-8868-B6014A4327D4}" destId="{867712CA-BA12-4D00-A8C5-F0025809A990}" srcOrd="0" destOrd="0" presId="urn:microsoft.com/office/officeart/2016/7/layout/BasicLinearProcessNumbered"/>
    <dgm:cxn modelId="{C0FD2A4E-7D7A-4619-930A-F0CDB22F0FD2}" type="presOf" srcId="{1B5461D3-8871-4A29-B68D-EBDB3432F3D7}" destId="{009895FC-1997-4E4A-A866-500D96870B24}" srcOrd="0" destOrd="0" presId="urn:microsoft.com/office/officeart/2016/7/layout/BasicLinearProcessNumbered"/>
    <dgm:cxn modelId="{7B93F38C-131F-48E2-A508-239F17163581}" srcId="{1B5461D3-8871-4A29-B68D-EBDB3432F3D7}" destId="{C5AE4587-6808-4C99-9028-83EBB2AEB701}" srcOrd="2" destOrd="0" parTransId="{88E73FF8-76B9-41AF-83FA-DE08C6748B11}" sibTransId="{AA7D7B90-7925-436A-A5EC-70A9D8EC911D}"/>
    <dgm:cxn modelId="{D1D3498F-6E5B-43CD-AA50-5D6FE8F44EC7}" type="presOf" srcId="{0F21A48B-6E86-4D22-B8C5-344FA2EC88A4}" destId="{6996887D-BD3F-41AB-B238-E4D43CAE0E65}" srcOrd="0" destOrd="0" presId="urn:microsoft.com/office/officeart/2016/7/layout/BasicLinearProcessNumbered"/>
    <dgm:cxn modelId="{F5FCA694-EE1E-4E37-A5D5-06E7529377B7}" type="presOf" srcId="{C5AE4587-6808-4C99-9028-83EBB2AEB701}" destId="{5EF4E591-ABE7-42D7-8EF3-0A2D8F5E7DED}" srcOrd="0" destOrd="0" presId="urn:microsoft.com/office/officeart/2016/7/layout/BasicLinearProcessNumbered"/>
    <dgm:cxn modelId="{0D400BA7-C18B-4217-B05E-63C9151D49FD}" type="presOf" srcId="{AFA62A0D-9038-4910-8868-B6014A4327D4}" destId="{D3F4B26F-14A5-476C-BEB6-F0FBB8B4D6C1}" srcOrd="1" destOrd="0" presId="urn:microsoft.com/office/officeart/2016/7/layout/BasicLinearProcessNumbered"/>
    <dgm:cxn modelId="{2F1317B8-301D-4E7B-8CD0-34F68697FD09}" srcId="{1B5461D3-8871-4A29-B68D-EBDB3432F3D7}" destId="{2CA33E97-EA7C-4BDF-80CF-6083FF4DA74C}" srcOrd="1" destOrd="0" parTransId="{94D9CC65-4545-4E7C-94A7-88698FF83F4E}" sibTransId="{14215C50-609D-4DC2-AEBD-3FC8996CC7A6}"/>
    <dgm:cxn modelId="{65762CBB-2DF0-49DC-95CB-60751F4FB4E6}" type="presOf" srcId="{2CA33E97-EA7C-4BDF-80CF-6083FF4DA74C}" destId="{5D91AB8F-D67B-4A3C-9DAA-3FAF146F3146}" srcOrd="1" destOrd="0" presId="urn:microsoft.com/office/officeart/2016/7/layout/BasicLinearProcessNumbered"/>
    <dgm:cxn modelId="{34D745BB-99C6-4249-80F7-C0A0E04B4C07}" type="presOf" srcId="{2CA33E97-EA7C-4BDF-80CF-6083FF4DA74C}" destId="{6F3BCCE7-3952-4436-8050-716F68465ED6}" srcOrd="0" destOrd="0" presId="urn:microsoft.com/office/officeart/2016/7/layout/BasicLinearProcessNumbered"/>
    <dgm:cxn modelId="{BDAC36C6-5380-409B-98E0-ED5454F77AEE}" type="presOf" srcId="{AA7D7B90-7925-436A-A5EC-70A9D8EC911D}" destId="{D53218B7-4880-411E-B874-DC4B4EE50ED1}" srcOrd="0" destOrd="0" presId="urn:microsoft.com/office/officeart/2016/7/layout/BasicLinearProcessNumbered"/>
    <dgm:cxn modelId="{4FC570C9-8E32-4903-A669-1262A014299C}" type="presOf" srcId="{C5AE4587-6808-4C99-9028-83EBB2AEB701}" destId="{07235206-52D3-4CD8-92FE-D588B87449EB}" srcOrd="1" destOrd="0" presId="urn:microsoft.com/office/officeart/2016/7/layout/BasicLinearProcessNumbered"/>
    <dgm:cxn modelId="{155F05CC-0547-4420-9DDA-81DC42C79CE8}" type="presOf" srcId="{14215C50-609D-4DC2-AEBD-3FC8996CC7A6}" destId="{7FC28B00-2890-42C9-BDD1-9F0E7F1C94D9}" srcOrd="0" destOrd="0" presId="urn:microsoft.com/office/officeart/2016/7/layout/BasicLinearProcessNumbered"/>
    <dgm:cxn modelId="{0594DFF0-1C9F-4426-87A3-ADA3A58D2222}" srcId="{1B5461D3-8871-4A29-B68D-EBDB3432F3D7}" destId="{AFA62A0D-9038-4910-8868-B6014A4327D4}" srcOrd="0" destOrd="0" parTransId="{A1C225B4-E1D9-40E0-894C-7A6B7D3060DA}" sibTransId="{0F21A48B-6E86-4D22-B8C5-344FA2EC88A4}"/>
    <dgm:cxn modelId="{57DBC4EA-378A-4B32-BA50-3D210D4FE28F}" type="presParOf" srcId="{009895FC-1997-4E4A-A866-500D96870B24}" destId="{ADCA88C7-860E-455B-B0C3-DFFE175D018E}" srcOrd="0" destOrd="0" presId="urn:microsoft.com/office/officeart/2016/7/layout/BasicLinearProcessNumbered"/>
    <dgm:cxn modelId="{380A5794-EB32-401A-8F23-CECC92F2C251}" type="presParOf" srcId="{ADCA88C7-860E-455B-B0C3-DFFE175D018E}" destId="{867712CA-BA12-4D00-A8C5-F0025809A990}" srcOrd="0" destOrd="0" presId="urn:microsoft.com/office/officeart/2016/7/layout/BasicLinearProcessNumbered"/>
    <dgm:cxn modelId="{51CB7E65-2A6D-4649-ADA6-62CC58ACE2A1}" type="presParOf" srcId="{ADCA88C7-860E-455B-B0C3-DFFE175D018E}" destId="{6996887D-BD3F-41AB-B238-E4D43CAE0E65}" srcOrd="1" destOrd="0" presId="urn:microsoft.com/office/officeart/2016/7/layout/BasicLinearProcessNumbered"/>
    <dgm:cxn modelId="{324D955E-1EDE-4AEE-8579-0EA70FAE43BB}" type="presParOf" srcId="{ADCA88C7-860E-455B-B0C3-DFFE175D018E}" destId="{B7063321-6B67-4FA0-BAC9-0EF333090A68}" srcOrd="2" destOrd="0" presId="urn:microsoft.com/office/officeart/2016/7/layout/BasicLinearProcessNumbered"/>
    <dgm:cxn modelId="{D6BEA081-6D86-49CB-9837-26C6CB77F8B5}" type="presParOf" srcId="{ADCA88C7-860E-455B-B0C3-DFFE175D018E}" destId="{D3F4B26F-14A5-476C-BEB6-F0FBB8B4D6C1}" srcOrd="3" destOrd="0" presId="urn:microsoft.com/office/officeart/2016/7/layout/BasicLinearProcessNumbered"/>
    <dgm:cxn modelId="{71C99C89-D297-4D46-8E60-E6F82F64DA38}" type="presParOf" srcId="{009895FC-1997-4E4A-A866-500D96870B24}" destId="{8F80DE0F-A6AB-4F8F-8D3B-A9B0422AC4BD}" srcOrd="1" destOrd="0" presId="urn:microsoft.com/office/officeart/2016/7/layout/BasicLinearProcessNumbered"/>
    <dgm:cxn modelId="{ABBAD27B-28ED-403A-9FD5-4867072E6F96}" type="presParOf" srcId="{009895FC-1997-4E4A-A866-500D96870B24}" destId="{E4B8873B-B1A9-4036-A6D9-522D545FCFCF}" srcOrd="2" destOrd="0" presId="urn:microsoft.com/office/officeart/2016/7/layout/BasicLinearProcessNumbered"/>
    <dgm:cxn modelId="{55165612-7BDF-432B-92A1-ABBEE421818D}" type="presParOf" srcId="{E4B8873B-B1A9-4036-A6D9-522D545FCFCF}" destId="{6F3BCCE7-3952-4436-8050-716F68465ED6}" srcOrd="0" destOrd="0" presId="urn:microsoft.com/office/officeart/2016/7/layout/BasicLinearProcessNumbered"/>
    <dgm:cxn modelId="{9269EC27-F412-4E6A-A49C-088B9DC99ACE}" type="presParOf" srcId="{E4B8873B-B1A9-4036-A6D9-522D545FCFCF}" destId="{7FC28B00-2890-42C9-BDD1-9F0E7F1C94D9}" srcOrd="1" destOrd="0" presId="urn:microsoft.com/office/officeart/2016/7/layout/BasicLinearProcessNumbered"/>
    <dgm:cxn modelId="{3FF2792E-7350-46C9-A546-3D0293321E69}" type="presParOf" srcId="{E4B8873B-B1A9-4036-A6D9-522D545FCFCF}" destId="{01DB93F2-60B1-4FF3-9FEB-2747BE4F9646}" srcOrd="2" destOrd="0" presId="urn:microsoft.com/office/officeart/2016/7/layout/BasicLinearProcessNumbered"/>
    <dgm:cxn modelId="{9FA92F8C-CBB5-4DEE-8CB0-F8BA2AC12D84}" type="presParOf" srcId="{E4B8873B-B1A9-4036-A6D9-522D545FCFCF}" destId="{5D91AB8F-D67B-4A3C-9DAA-3FAF146F3146}" srcOrd="3" destOrd="0" presId="urn:microsoft.com/office/officeart/2016/7/layout/BasicLinearProcessNumbered"/>
    <dgm:cxn modelId="{9D587B06-3A8C-4C98-A8EE-771870EA7E6D}" type="presParOf" srcId="{009895FC-1997-4E4A-A866-500D96870B24}" destId="{93497ACC-4297-40D3-A574-B6265D61C254}" srcOrd="3" destOrd="0" presId="urn:microsoft.com/office/officeart/2016/7/layout/BasicLinearProcessNumbered"/>
    <dgm:cxn modelId="{F541B634-B422-4372-A4CC-FE162BEED6A1}" type="presParOf" srcId="{009895FC-1997-4E4A-A866-500D96870B24}" destId="{19607F0A-F191-4CBC-9DC4-D507722388AF}" srcOrd="4" destOrd="0" presId="urn:microsoft.com/office/officeart/2016/7/layout/BasicLinearProcessNumbered"/>
    <dgm:cxn modelId="{CAC0B80B-4FCE-4AE8-98A8-75023AC8CF07}" type="presParOf" srcId="{19607F0A-F191-4CBC-9DC4-D507722388AF}" destId="{5EF4E591-ABE7-42D7-8EF3-0A2D8F5E7DED}" srcOrd="0" destOrd="0" presId="urn:microsoft.com/office/officeart/2016/7/layout/BasicLinearProcessNumbered"/>
    <dgm:cxn modelId="{453B6ED0-42CF-4C67-983B-8BF8FAF58137}" type="presParOf" srcId="{19607F0A-F191-4CBC-9DC4-D507722388AF}" destId="{D53218B7-4880-411E-B874-DC4B4EE50ED1}" srcOrd="1" destOrd="0" presId="urn:microsoft.com/office/officeart/2016/7/layout/BasicLinearProcessNumbered"/>
    <dgm:cxn modelId="{937A0A7E-1F69-43BC-AC92-597A958614D5}" type="presParOf" srcId="{19607F0A-F191-4CBC-9DC4-D507722388AF}" destId="{49AB4E81-9760-4CA6-9BFA-A0CBD392D207}" srcOrd="2" destOrd="0" presId="urn:microsoft.com/office/officeart/2016/7/layout/BasicLinearProcessNumbered"/>
    <dgm:cxn modelId="{CE288348-420F-4D1A-8995-5CECB2FC0F0D}" type="presParOf" srcId="{19607F0A-F191-4CBC-9DC4-D507722388AF}" destId="{07235206-52D3-4CD8-92FE-D588B87449EB}"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6C0D5F-BC3E-402B-98DA-251590FE48E6}"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DEA779E-A866-47D5-992A-3E96CD6DE014}">
      <dgm:prSet/>
      <dgm:spPr/>
      <dgm:t>
        <a:bodyPr/>
        <a:lstStyle/>
        <a:p>
          <a:r>
            <a:rPr lang="en-US" b="1" dirty="0"/>
            <a:t>Inflation, Lots of Uncertainty…  </a:t>
          </a:r>
          <a:endParaRPr lang="en-US" dirty="0"/>
        </a:p>
      </dgm:t>
    </dgm:pt>
    <dgm:pt modelId="{32F12167-C006-4D2A-8655-07DE33F810EF}" type="parTrans" cxnId="{FA8A5F06-5731-4B3E-A087-BFE861095BF6}">
      <dgm:prSet/>
      <dgm:spPr/>
      <dgm:t>
        <a:bodyPr/>
        <a:lstStyle/>
        <a:p>
          <a:endParaRPr lang="en-US"/>
        </a:p>
      </dgm:t>
    </dgm:pt>
    <dgm:pt modelId="{9F290CE1-97A4-41E8-92CE-A2555270D5E0}" type="sibTrans" cxnId="{FA8A5F06-5731-4B3E-A087-BFE861095BF6}">
      <dgm:prSet/>
      <dgm:spPr/>
      <dgm:t>
        <a:bodyPr/>
        <a:lstStyle/>
        <a:p>
          <a:endParaRPr lang="en-US"/>
        </a:p>
      </dgm:t>
    </dgm:pt>
    <dgm:pt modelId="{105A5EC8-63A1-4B86-8248-C64670F07238}">
      <dgm:prSet/>
      <dgm:spPr/>
      <dgm:t>
        <a:bodyPr/>
        <a:lstStyle/>
        <a:p>
          <a:r>
            <a:rPr lang="en-US" b="1" dirty="0"/>
            <a:t>Budget Priorities, Erratic Public Policies, Distortions in the Marketplace </a:t>
          </a:r>
          <a:endParaRPr lang="en-US" dirty="0"/>
        </a:p>
      </dgm:t>
    </dgm:pt>
    <dgm:pt modelId="{C710D2C1-726D-4614-9BAE-D85D466CA4DD}" type="parTrans" cxnId="{1C47A7EA-7172-49D0-9C3F-5A3BB5C17357}">
      <dgm:prSet/>
      <dgm:spPr/>
      <dgm:t>
        <a:bodyPr/>
        <a:lstStyle/>
        <a:p>
          <a:endParaRPr lang="en-US"/>
        </a:p>
      </dgm:t>
    </dgm:pt>
    <dgm:pt modelId="{27AF0F93-7CCD-4077-8407-C541645804CC}" type="sibTrans" cxnId="{1C47A7EA-7172-49D0-9C3F-5A3BB5C17357}">
      <dgm:prSet/>
      <dgm:spPr/>
      <dgm:t>
        <a:bodyPr/>
        <a:lstStyle/>
        <a:p>
          <a:endParaRPr lang="en-US"/>
        </a:p>
      </dgm:t>
    </dgm:pt>
    <dgm:pt modelId="{7D7E7BB6-4041-4DC7-A4C3-45119F6675A8}">
      <dgm:prSet/>
      <dgm:spPr/>
      <dgm:t>
        <a:bodyPr/>
        <a:lstStyle/>
        <a:p>
          <a:r>
            <a:rPr lang="en-US" b="1"/>
            <a:t>Background--International Instability</a:t>
          </a:r>
          <a:endParaRPr lang="en-US"/>
        </a:p>
      </dgm:t>
    </dgm:pt>
    <dgm:pt modelId="{A98CCEE2-57D2-4512-947F-C5A70373D947}" type="parTrans" cxnId="{62A98F10-351F-4516-A524-F58634F703C3}">
      <dgm:prSet/>
      <dgm:spPr/>
      <dgm:t>
        <a:bodyPr/>
        <a:lstStyle/>
        <a:p>
          <a:endParaRPr lang="en-US"/>
        </a:p>
      </dgm:t>
    </dgm:pt>
    <dgm:pt modelId="{469E9C9E-3330-43A7-B2FE-23E39A1F5262}" type="sibTrans" cxnId="{62A98F10-351F-4516-A524-F58634F703C3}">
      <dgm:prSet/>
      <dgm:spPr/>
      <dgm:t>
        <a:bodyPr/>
        <a:lstStyle/>
        <a:p>
          <a:endParaRPr lang="en-US"/>
        </a:p>
      </dgm:t>
    </dgm:pt>
    <dgm:pt modelId="{6E31D969-DDD1-44A9-85C9-A406F5457792}" type="pres">
      <dgm:prSet presAssocID="{366C0D5F-BC3E-402B-98DA-251590FE48E6}" presName="linear" presStyleCnt="0">
        <dgm:presLayoutVars>
          <dgm:animLvl val="lvl"/>
          <dgm:resizeHandles val="exact"/>
        </dgm:presLayoutVars>
      </dgm:prSet>
      <dgm:spPr/>
    </dgm:pt>
    <dgm:pt modelId="{4ECEAEE6-95B5-40B2-AEC7-728BD09AE751}" type="pres">
      <dgm:prSet presAssocID="{DDEA779E-A866-47D5-992A-3E96CD6DE014}" presName="parentText" presStyleLbl="node1" presStyleIdx="0" presStyleCnt="3" custLinFactY="6252" custLinFactNeighborX="-1036" custLinFactNeighborY="100000">
        <dgm:presLayoutVars>
          <dgm:chMax val="0"/>
          <dgm:bulletEnabled val="1"/>
        </dgm:presLayoutVars>
      </dgm:prSet>
      <dgm:spPr/>
    </dgm:pt>
    <dgm:pt modelId="{E9AA5A47-5273-4DB2-856B-B2B1F018BC3B}" type="pres">
      <dgm:prSet presAssocID="{9F290CE1-97A4-41E8-92CE-A2555270D5E0}" presName="spacer" presStyleCnt="0"/>
      <dgm:spPr/>
    </dgm:pt>
    <dgm:pt modelId="{C263E10C-2553-4EEF-B9F7-BC6443789168}" type="pres">
      <dgm:prSet presAssocID="{105A5EC8-63A1-4B86-8248-C64670F07238}" presName="parentText" presStyleLbl="node1" presStyleIdx="1" presStyleCnt="3">
        <dgm:presLayoutVars>
          <dgm:chMax val="0"/>
          <dgm:bulletEnabled val="1"/>
        </dgm:presLayoutVars>
      </dgm:prSet>
      <dgm:spPr/>
    </dgm:pt>
    <dgm:pt modelId="{75F8D64A-0763-47D9-8252-11A1D4ED33B6}" type="pres">
      <dgm:prSet presAssocID="{27AF0F93-7CCD-4077-8407-C541645804CC}" presName="spacer" presStyleCnt="0"/>
      <dgm:spPr/>
    </dgm:pt>
    <dgm:pt modelId="{B1AD71DA-4B0B-41FA-8E09-B098EA975F6D}" type="pres">
      <dgm:prSet presAssocID="{7D7E7BB6-4041-4DC7-A4C3-45119F6675A8}" presName="parentText" presStyleLbl="node1" presStyleIdx="2" presStyleCnt="3">
        <dgm:presLayoutVars>
          <dgm:chMax val="0"/>
          <dgm:bulletEnabled val="1"/>
        </dgm:presLayoutVars>
      </dgm:prSet>
      <dgm:spPr/>
    </dgm:pt>
  </dgm:ptLst>
  <dgm:cxnLst>
    <dgm:cxn modelId="{FA8A5F06-5731-4B3E-A087-BFE861095BF6}" srcId="{366C0D5F-BC3E-402B-98DA-251590FE48E6}" destId="{DDEA779E-A866-47D5-992A-3E96CD6DE014}" srcOrd="0" destOrd="0" parTransId="{32F12167-C006-4D2A-8655-07DE33F810EF}" sibTransId="{9F290CE1-97A4-41E8-92CE-A2555270D5E0}"/>
    <dgm:cxn modelId="{62A98F10-351F-4516-A524-F58634F703C3}" srcId="{366C0D5F-BC3E-402B-98DA-251590FE48E6}" destId="{7D7E7BB6-4041-4DC7-A4C3-45119F6675A8}" srcOrd="2" destOrd="0" parTransId="{A98CCEE2-57D2-4512-947F-C5A70373D947}" sibTransId="{469E9C9E-3330-43A7-B2FE-23E39A1F5262}"/>
    <dgm:cxn modelId="{94665F3A-B631-4F9A-A121-AA31433DE1EB}" type="presOf" srcId="{7D7E7BB6-4041-4DC7-A4C3-45119F6675A8}" destId="{B1AD71DA-4B0B-41FA-8E09-B098EA975F6D}" srcOrd="0" destOrd="0" presId="urn:microsoft.com/office/officeart/2005/8/layout/vList2"/>
    <dgm:cxn modelId="{CFEEAD80-7BD6-4BDD-89A6-2882F7CE0D3E}" type="presOf" srcId="{105A5EC8-63A1-4B86-8248-C64670F07238}" destId="{C263E10C-2553-4EEF-B9F7-BC6443789168}" srcOrd="0" destOrd="0" presId="urn:microsoft.com/office/officeart/2005/8/layout/vList2"/>
    <dgm:cxn modelId="{5361BFA4-DB89-4DDD-842B-43E928B6FB7B}" type="presOf" srcId="{366C0D5F-BC3E-402B-98DA-251590FE48E6}" destId="{6E31D969-DDD1-44A9-85C9-A406F5457792}" srcOrd="0" destOrd="0" presId="urn:microsoft.com/office/officeart/2005/8/layout/vList2"/>
    <dgm:cxn modelId="{1C47A7EA-7172-49D0-9C3F-5A3BB5C17357}" srcId="{366C0D5F-BC3E-402B-98DA-251590FE48E6}" destId="{105A5EC8-63A1-4B86-8248-C64670F07238}" srcOrd="1" destOrd="0" parTransId="{C710D2C1-726D-4614-9BAE-D85D466CA4DD}" sibTransId="{27AF0F93-7CCD-4077-8407-C541645804CC}"/>
    <dgm:cxn modelId="{61FA9FF8-53D5-48B3-A091-5FA54ACA5512}" type="presOf" srcId="{DDEA779E-A866-47D5-992A-3E96CD6DE014}" destId="{4ECEAEE6-95B5-40B2-AEC7-728BD09AE751}" srcOrd="0" destOrd="0" presId="urn:microsoft.com/office/officeart/2005/8/layout/vList2"/>
    <dgm:cxn modelId="{0EF8BFE3-046D-40F9-8DC5-09C2D0FFEBB0}" type="presParOf" srcId="{6E31D969-DDD1-44A9-85C9-A406F5457792}" destId="{4ECEAEE6-95B5-40B2-AEC7-728BD09AE751}" srcOrd="0" destOrd="0" presId="urn:microsoft.com/office/officeart/2005/8/layout/vList2"/>
    <dgm:cxn modelId="{56D0CF9E-E0C7-41AC-A718-07584E5F9FE4}" type="presParOf" srcId="{6E31D969-DDD1-44A9-85C9-A406F5457792}" destId="{E9AA5A47-5273-4DB2-856B-B2B1F018BC3B}" srcOrd="1" destOrd="0" presId="urn:microsoft.com/office/officeart/2005/8/layout/vList2"/>
    <dgm:cxn modelId="{8B697F41-826F-4649-895A-04295E31D160}" type="presParOf" srcId="{6E31D969-DDD1-44A9-85C9-A406F5457792}" destId="{C263E10C-2553-4EEF-B9F7-BC6443789168}" srcOrd="2" destOrd="0" presId="urn:microsoft.com/office/officeart/2005/8/layout/vList2"/>
    <dgm:cxn modelId="{9EC943E4-20BB-4441-9DE9-CE6B17F4AE0E}" type="presParOf" srcId="{6E31D969-DDD1-44A9-85C9-A406F5457792}" destId="{75F8D64A-0763-47D9-8252-11A1D4ED33B6}" srcOrd="3" destOrd="0" presId="urn:microsoft.com/office/officeart/2005/8/layout/vList2"/>
    <dgm:cxn modelId="{B53D8E82-3CC4-4730-A446-EDF13D4C0EF7}" type="presParOf" srcId="{6E31D969-DDD1-44A9-85C9-A406F5457792}" destId="{B1AD71DA-4B0B-41FA-8E09-B098EA975F6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FC6D31-2534-4F4B-8125-DEE4BAAAC9A2}" type="doc">
      <dgm:prSet loTypeId="urn:microsoft.com/office/officeart/2005/8/layout/hierarchy1" loCatId="hierarchy" qsTypeId="urn:microsoft.com/office/officeart/2005/8/quickstyle/simple4" qsCatId="simple" csTypeId="urn:microsoft.com/office/officeart/2005/8/colors/colorful2" csCatId="colorful" phldr="1"/>
      <dgm:spPr/>
      <dgm:t>
        <a:bodyPr/>
        <a:lstStyle/>
        <a:p>
          <a:endParaRPr lang="en-US"/>
        </a:p>
      </dgm:t>
    </dgm:pt>
    <dgm:pt modelId="{A59C17DF-5D2E-4FF3-8DB8-978457999348}">
      <dgm:prSet/>
      <dgm:spPr/>
      <dgm:t>
        <a:bodyPr/>
        <a:lstStyle/>
        <a:p>
          <a:r>
            <a:rPr lang="en-US" dirty="0"/>
            <a:t>Unit labor Cost is not a problem as long a productivity rises commensurate to increase in labor costs</a:t>
          </a:r>
        </a:p>
      </dgm:t>
    </dgm:pt>
    <dgm:pt modelId="{2064799C-6B22-4CF9-9135-E472B7EA9533}" type="parTrans" cxnId="{D5A122F6-EB99-4AF6-B365-6B727FE020A3}">
      <dgm:prSet/>
      <dgm:spPr/>
      <dgm:t>
        <a:bodyPr/>
        <a:lstStyle/>
        <a:p>
          <a:endParaRPr lang="en-US"/>
        </a:p>
      </dgm:t>
    </dgm:pt>
    <dgm:pt modelId="{B04C6941-84CE-4FD7-8872-C2406332DFF4}" type="sibTrans" cxnId="{D5A122F6-EB99-4AF6-B365-6B727FE020A3}">
      <dgm:prSet/>
      <dgm:spPr/>
      <dgm:t>
        <a:bodyPr/>
        <a:lstStyle/>
        <a:p>
          <a:endParaRPr lang="en-US"/>
        </a:p>
      </dgm:t>
    </dgm:pt>
    <dgm:pt modelId="{E290348A-70B0-4B48-832B-4FE1C779B03D}" type="pres">
      <dgm:prSet presAssocID="{13FC6D31-2534-4F4B-8125-DEE4BAAAC9A2}" presName="hierChild1" presStyleCnt="0">
        <dgm:presLayoutVars>
          <dgm:chPref val="1"/>
          <dgm:dir/>
          <dgm:animOne val="branch"/>
          <dgm:animLvl val="lvl"/>
          <dgm:resizeHandles/>
        </dgm:presLayoutVars>
      </dgm:prSet>
      <dgm:spPr/>
    </dgm:pt>
    <dgm:pt modelId="{36473BDB-1B00-4588-8545-EF5A1738158B}" type="pres">
      <dgm:prSet presAssocID="{A59C17DF-5D2E-4FF3-8DB8-978457999348}" presName="hierRoot1" presStyleCnt="0"/>
      <dgm:spPr/>
    </dgm:pt>
    <dgm:pt modelId="{3A0A8E46-8177-4C5D-AB9B-8CD5FC91C8A0}" type="pres">
      <dgm:prSet presAssocID="{A59C17DF-5D2E-4FF3-8DB8-978457999348}" presName="composite" presStyleCnt="0"/>
      <dgm:spPr/>
    </dgm:pt>
    <dgm:pt modelId="{8B747F0A-3121-4EC7-BCE7-359053EB2935}" type="pres">
      <dgm:prSet presAssocID="{A59C17DF-5D2E-4FF3-8DB8-978457999348}" presName="background" presStyleLbl="node0" presStyleIdx="0" presStyleCnt="1"/>
      <dgm:spPr/>
    </dgm:pt>
    <dgm:pt modelId="{A328EBEE-3AE3-444E-BFDB-874FAFC295EC}" type="pres">
      <dgm:prSet presAssocID="{A59C17DF-5D2E-4FF3-8DB8-978457999348}" presName="text" presStyleLbl="fgAcc0" presStyleIdx="0" presStyleCnt="1">
        <dgm:presLayoutVars>
          <dgm:chPref val="3"/>
        </dgm:presLayoutVars>
      </dgm:prSet>
      <dgm:spPr/>
    </dgm:pt>
    <dgm:pt modelId="{3380B0F7-D544-4CCE-9907-C3BD6E04362D}" type="pres">
      <dgm:prSet presAssocID="{A59C17DF-5D2E-4FF3-8DB8-978457999348}" presName="hierChild2" presStyleCnt="0"/>
      <dgm:spPr/>
    </dgm:pt>
  </dgm:ptLst>
  <dgm:cxnLst>
    <dgm:cxn modelId="{E89F23F5-5617-42A7-908B-4420D8508C2A}" type="presOf" srcId="{13FC6D31-2534-4F4B-8125-DEE4BAAAC9A2}" destId="{E290348A-70B0-4B48-832B-4FE1C779B03D}" srcOrd="0" destOrd="0" presId="urn:microsoft.com/office/officeart/2005/8/layout/hierarchy1"/>
    <dgm:cxn modelId="{D5A122F6-EB99-4AF6-B365-6B727FE020A3}" srcId="{13FC6D31-2534-4F4B-8125-DEE4BAAAC9A2}" destId="{A59C17DF-5D2E-4FF3-8DB8-978457999348}" srcOrd="0" destOrd="0" parTransId="{2064799C-6B22-4CF9-9135-E472B7EA9533}" sibTransId="{B04C6941-84CE-4FD7-8872-C2406332DFF4}"/>
    <dgm:cxn modelId="{26C831FB-8BE2-4310-A013-458B6331E8BF}" type="presOf" srcId="{A59C17DF-5D2E-4FF3-8DB8-978457999348}" destId="{A328EBEE-3AE3-444E-BFDB-874FAFC295EC}" srcOrd="0" destOrd="0" presId="urn:microsoft.com/office/officeart/2005/8/layout/hierarchy1"/>
    <dgm:cxn modelId="{F92C730B-D92D-41D4-BEF2-2E5AE8BFDE23}" type="presParOf" srcId="{E290348A-70B0-4B48-832B-4FE1C779B03D}" destId="{36473BDB-1B00-4588-8545-EF5A1738158B}" srcOrd="0" destOrd="0" presId="urn:microsoft.com/office/officeart/2005/8/layout/hierarchy1"/>
    <dgm:cxn modelId="{CDB176DA-F195-441C-BBDF-631CE4BE5536}" type="presParOf" srcId="{36473BDB-1B00-4588-8545-EF5A1738158B}" destId="{3A0A8E46-8177-4C5D-AB9B-8CD5FC91C8A0}" srcOrd="0" destOrd="0" presId="urn:microsoft.com/office/officeart/2005/8/layout/hierarchy1"/>
    <dgm:cxn modelId="{40F1383E-2228-40FA-8BB1-59679E8603BB}" type="presParOf" srcId="{3A0A8E46-8177-4C5D-AB9B-8CD5FC91C8A0}" destId="{8B747F0A-3121-4EC7-BCE7-359053EB2935}" srcOrd="0" destOrd="0" presId="urn:microsoft.com/office/officeart/2005/8/layout/hierarchy1"/>
    <dgm:cxn modelId="{FD8EF99F-D8ED-4E02-994F-0AD7AF1F808A}" type="presParOf" srcId="{3A0A8E46-8177-4C5D-AB9B-8CD5FC91C8A0}" destId="{A328EBEE-3AE3-444E-BFDB-874FAFC295EC}" srcOrd="1" destOrd="0" presId="urn:microsoft.com/office/officeart/2005/8/layout/hierarchy1"/>
    <dgm:cxn modelId="{511A931E-DACC-4F13-9157-44060E5F3A1B}" type="presParOf" srcId="{36473BDB-1B00-4588-8545-EF5A1738158B}" destId="{3380B0F7-D544-4CCE-9907-C3BD6E04362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12CA-BA12-4D00-A8C5-F0025809A990}">
      <dsp:nvSpPr>
        <dsp:cNvPr id="0" name=""/>
        <dsp:cNvSpPr/>
      </dsp:nvSpPr>
      <dsp:spPr>
        <a:xfrm>
          <a:off x="0" y="0"/>
          <a:ext cx="3095624" cy="3584850"/>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47" tIns="330200" rIns="241347" bIns="330200" numCol="1" spcCol="1270" anchor="t" anchorCtr="0">
          <a:noAutofit/>
        </a:bodyPr>
        <a:lstStyle/>
        <a:p>
          <a:pPr marL="0" lvl="0" indent="0" algn="l" defTabSz="622300">
            <a:lnSpc>
              <a:spcPct val="90000"/>
            </a:lnSpc>
            <a:spcBef>
              <a:spcPct val="0"/>
            </a:spcBef>
            <a:spcAft>
              <a:spcPct val="35000"/>
            </a:spcAft>
            <a:buNone/>
          </a:pPr>
          <a:r>
            <a:rPr lang="en-US" sz="1400" kern="1200" dirty="0"/>
            <a:t>Total U.S. (seasonally adjusted) Employment in Accommodations and Food Services was  still 38 thousand fewer in March 2026 than the previous employment high point of December 2019 (14,336 million jobs). (Source: BLS)</a:t>
          </a:r>
        </a:p>
      </dsp:txBody>
      <dsp:txXfrm>
        <a:off x="0" y="1362243"/>
        <a:ext cx="3095624" cy="2150910"/>
      </dsp:txXfrm>
    </dsp:sp>
    <dsp:sp modelId="{6996887D-BD3F-41AB-B238-E4D43CAE0E65}">
      <dsp:nvSpPr>
        <dsp:cNvPr id="0" name=""/>
        <dsp:cNvSpPr/>
      </dsp:nvSpPr>
      <dsp:spPr>
        <a:xfrm>
          <a:off x="1010084" y="566451"/>
          <a:ext cx="1075455" cy="659522"/>
        </a:xfrm>
        <a:prstGeom prst="ellipse">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w="9525"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83847" tIns="12700" rIns="83847" bIns="12700" numCol="1" spcCol="1270" anchor="ctr" anchorCtr="0">
          <a:noAutofit/>
        </a:bodyPr>
        <a:lstStyle/>
        <a:p>
          <a:pPr marL="0" lvl="0" indent="0" algn="ctr" defTabSz="1377950">
            <a:lnSpc>
              <a:spcPct val="90000"/>
            </a:lnSpc>
            <a:spcBef>
              <a:spcPct val="0"/>
            </a:spcBef>
            <a:spcAft>
              <a:spcPct val="35000"/>
            </a:spcAft>
            <a:buNone/>
          </a:pPr>
          <a:r>
            <a:rPr lang="en-US" sz="3100" kern="1200"/>
            <a:t>1</a:t>
          </a:r>
        </a:p>
      </dsp:txBody>
      <dsp:txXfrm>
        <a:off x="1167581" y="663036"/>
        <a:ext cx="760461" cy="466352"/>
      </dsp:txXfrm>
    </dsp:sp>
    <dsp:sp modelId="{B7063321-6B67-4FA0-BAC9-0EF333090A68}">
      <dsp:nvSpPr>
        <dsp:cNvPr id="0" name=""/>
        <dsp:cNvSpPr/>
      </dsp:nvSpPr>
      <dsp:spPr>
        <a:xfrm>
          <a:off x="0" y="3584778"/>
          <a:ext cx="3095624" cy="72"/>
        </a:xfrm>
        <a:prstGeom prst="rect">
          <a:avLst/>
        </a:prstGeom>
        <a:gradFill rotWithShape="0">
          <a:gsLst>
            <a:gs pos="0">
              <a:schemeClr val="accent5">
                <a:hueOff val="-661711"/>
                <a:satOff val="-3554"/>
                <a:lumOff val="1216"/>
                <a:alphaOff val="0"/>
                <a:tint val="94000"/>
                <a:satMod val="105000"/>
                <a:lumMod val="102000"/>
              </a:schemeClr>
            </a:gs>
            <a:gs pos="100000">
              <a:schemeClr val="accent5">
                <a:hueOff val="-661711"/>
                <a:satOff val="-3554"/>
                <a:lumOff val="1216"/>
                <a:alphaOff val="0"/>
                <a:shade val="74000"/>
                <a:satMod val="128000"/>
                <a:lumMod val="100000"/>
              </a:schemeClr>
            </a:gs>
          </a:gsLst>
          <a:lin ang="5400000" scaled="0"/>
        </a:gradFill>
        <a:ln w="9525" cap="flat" cmpd="sng" algn="ctr">
          <a:solidFill>
            <a:schemeClr val="accent5">
              <a:hueOff val="-661711"/>
              <a:satOff val="-3554"/>
              <a:lumOff val="1216"/>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F3BCCE7-3952-4436-8050-716F68465ED6}">
      <dsp:nvSpPr>
        <dsp:cNvPr id="0" name=""/>
        <dsp:cNvSpPr/>
      </dsp:nvSpPr>
      <dsp:spPr>
        <a:xfrm>
          <a:off x="3405187" y="0"/>
          <a:ext cx="3095624" cy="3584850"/>
        </a:xfrm>
        <a:prstGeom prst="rect">
          <a:avLst/>
        </a:prstGeom>
        <a:solidFill>
          <a:schemeClr val="accent5">
            <a:tint val="40000"/>
            <a:alpha val="90000"/>
            <a:hueOff val="-1894363"/>
            <a:satOff val="-6849"/>
            <a:lumOff val="462"/>
            <a:alphaOff val="0"/>
          </a:schemeClr>
        </a:solidFill>
        <a:ln w="9525" cap="flat" cmpd="sng" algn="ctr">
          <a:solidFill>
            <a:schemeClr val="accent5">
              <a:tint val="40000"/>
              <a:alpha val="90000"/>
              <a:hueOff val="-1894363"/>
              <a:satOff val="-6849"/>
              <a:lumOff val="46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1347" tIns="330200" rIns="241347" bIns="330200" numCol="1" spcCol="1270" anchor="t" anchorCtr="0">
          <a:noAutofit/>
        </a:bodyPr>
        <a:lstStyle/>
        <a:p>
          <a:pPr marL="0" lvl="0" indent="0" algn="l" defTabSz="622300">
            <a:lnSpc>
              <a:spcPct val="90000"/>
            </a:lnSpc>
            <a:spcBef>
              <a:spcPct val="0"/>
            </a:spcBef>
            <a:spcAft>
              <a:spcPct val="35000"/>
            </a:spcAft>
            <a:buNone/>
          </a:pPr>
          <a:r>
            <a:rPr lang="en-US" sz="1400" kern="1200" dirty="0"/>
            <a:t>However, if measured on an annual average basis (2026 reflects three months of data), U.S. Accommodations and Food Services was 135 thousand greater  in 2026 than in 2019. (Source: BLS) seasonally adjusted</a:t>
          </a:r>
        </a:p>
      </dsp:txBody>
      <dsp:txXfrm>
        <a:off x="3405187" y="1362243"/>
        <a:ext cx="3095624" cy="2150910"/>
      </dsp:txXfrm>
    </dsp:sp>
    <dsp:sp modelId="{7FC28B00-2890-42C9-BDD1-9F0E7F1C94D9}">
      <dsp:nvSpPr>
        <dsp:cNvPr id="0" name=""/>
        <dsp:cNvSpPr/>
      </dsp:nvSpPr>
      <dsp:spPr>
        <a:xfrm>
          <a:off x="4415271" y="548162"/>
          <a:ext cx="1075455" cy="696099"/>
        </a:xfrm>
        <a:prstGeom prst="ellipse">
          <a:avLst/>
        </a:prstGeom>
        <a:gradFill rotWithShape="0">
          <a:gsLst>
            <a:gs pos="0">
              <a:schemeClr val="accent5">
                <a:hueOff val="-1323423"/>
                <a:satOff val="-7108"/>
                <a:lumOff val="2431"/>
                <a:alphaOff val="0"/>
                <a:tint val="94000"/>
                <a:satMod val="105000"/>
                <a:lumMod val="102000"/>
              </a:schemeClr>
            </a:gs>
            <a:gs pos="100000">
              <a:schemeClr val="accent5">
                <a:hueOff val="-1323423"/>
                <a:satOff val="-7108"/>
                <a:lumOff val="2431"/>
                <a:alphaOff val="0"/>
                <a:shade val="74000"/>
                <a:satMod val="128000"/>
                <a:lumMod val="100000"/>
              </a:schemeClr>
            </a:gs>
          </a:gsLst>
          <a:lin ang="5400000" scaled="0"/>
        </a:gradFill>
        <a:ln w="9525" cap="flat" cmpd="sng" algn="ctr">
          <a:solidFill>
            <a:schemeClr val="accent5">
              <a:hueOff val="-1323423"/>
              <a:satOff val="-7108"/>
              <a:lumOff val="2431"/>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83847" tIns="12700" rIns="83847" bIns="12700" numCol="1" spcCol="1270" anchor="ctr" anchorCtr="0">
          <a:noAutofit/>
        </a:bodyPr>
        <a:lstStyle/>
        <a:p>
          <a:pPr marL="0" lvl="0" indent="0" algn="ctr" defTabSz="1377950">
            <a:lnSpc>
              <a:spcPct val="90000"/>
            </a:lnSpc>
            <a:spcBef>
              <a:spcPct val="0"/>
            </a:spcBef>
            <a:spcAft>
              <a:spcPct val="35000"/>
            </a:spcAft>
            <a:buNone/>
          </a:pPr>
          <a:r>
            <a:rPr lang="en-US" sz="3100" kern="1200"/>
            <a:t>2</a:t>
          </a:r>
        </a:p>
      </dsp:txBody>
      <dsp:txXfrm>
        <a:off x="4572768" y="650103"/>
        <a:ext cx="760461" cy="492217"/>
      </dsp:txXfrm>
    </dsp:sp>
    <dsp:sp modelId="{01DB93F2-60B1-4FF3-9FEB-2747BE4F9646}">
      <dsp:nvSpPr>
        <dsp:cNvPr id="0" name=""/>
        <dsp:cNvSpPr/>
      </dsp:nvSpPr>
      <dsp:spPr>
        <a:xfrm>
          <a:off x="3405187" y="3584778"/>
          <a:ext cx="3095624" cy="72"/>
        </a:xfrm>
        <a:prstGeom prst="rect">
          <a:avLst/>
        </a:prstGeom>
        <a:gradFill rotWithShape="0">
          <a:gsLst>
            <a:gs pos="0">
              <a:schemeClr val="accent5">
                <a:hueOff val="-1985134"/>
                <a:satOff val="-10662"/>
                <a:lumOff val="3647"/>
                <a:alphaOff val="0"/>
                <a:tint val="94000"/>
                <a:satMod val="105000"/>
                <a:lumMod val="102000"/>
              </a:schemeClr>
            </a:gs>
            <a:gs pos="100000">
              <a:schemeClr val="accent5">
                <a:hueOff val="-1985134"/>
                <a:satOff val="-10662"/>
                <a:lumOff val="3647"/>
                <a:alphaOff val="0"/>
                <a:shade val="74000"/>
                <a:satMod val="128000"/>
                <a:lumMod val="100000"/>
              </a:schemeClr>
            </a:gs>
          </a:gsLst>
          <a:lin ang="5400000" scaled="0"/>
        </a:gradFill>
        <a:ln w="9525" cap="flat" cmpd="sng" algn="ctr">
          <a:solidFill>
            <a:schemeClr val="accent5">
              <a:hueOff val="-1985134"/>
              <a:satOff val="-10662"/>
              <a:lumOff val="364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EF4E591-ABE7-42D7-8EF3-0A2D8F5E7DED}">
      <dsp:nvSpPr>
        <dsp:cNvPr id="0" name=""/>
        <dsp:cNvSpPr/>
      </dsp:nvSpPr>
      <dsp:spPr>
        <a:xfrm>
          <a:off x="6810374" y="0"/>
          <a:ext cx="3095624" cy="3584850"/>
        </a:xfrm>
        <a:prstGeom prst="rect">
          <a:avLst/>
        </a:prstGeom>
        <a:gradFill rotWithShape="1">
          <a:gsLst>
            <a:gs pos="0">
              <a:schemeClr val="accent5">
                <a:tint val="58000"/>
                <a:satMod val="108000"/>
                <a:lumMod val="110000"/>
              </a:schemeClr>
            </a:gs>
            <a:gs pos="100000">
              <a:schemeClr val="accent5">
                <a:tint val="81000"/>
                <a:satMod val="109000"/>
                <a:lumMod val="105000"/>
              </a:schemeClr>
            </a:gs>
          </a:gsLst>
          <a:lin ang="5040000" scaled="0"/>
        </a:gradFill>
        <a:ln w="9525" cap="flat"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241347" tIns="330200" rIns="241347" bIns="330200" numCol="1" spcCol="1270" anchor="t" anchorCtr="0">
          <a:noAutofit/>
        </a:bodyPr>
        <a:lstStyle/>
        <a:p>
          <a:pPr marL="0" lvl="0" indent="0" algn="l" defTabSz="622300">
            <a:lnSpc>
              <a:spcPct val="90000"/>
            </a:lnSpc>
            <a:spcBef>
              <a:spcPct val="0"/>
            </a:spcBef>
            <a:spcAft>
              <a:spcPct val="35000"/>
            </a:spcAft>
            <a:buNone/>
          </a:pPr>
          <a:r>
            <a:rPr lang="en-US" sz="1400" kern="1200" dirty="0">
              <a:solidFill>
                <a:srgbClr val="C00000"/>
              </a:solidFill>
              <a:effectLst>
                <a:outerShdw blurRad="38100" dist="38100" dir="2700000" algn="tl">
                  <a:srgbClr val="000000">
                    <a:alpha val="43137"/>
                  </a:srgbClr>
                </a:outerShdw>
              </a:effectLst>
            </a:rPr>
            <a:t>In Accommodations and Foods Service in February 2026:</a:t>
          </a:r>
        </a:p>
        <a:p>
          <a:pPr marL="0" lvl="0" indent="0" algn="l" defTabSz="622300">
            <a:lnSpc>
              <a:spcPct val="90000"/>
            </a:lnSpc>
            <a:spcBef>
              <a:spcPct val="0"/>
            </a:spcBef>
            <a:spcAft>
              <a:spcPct val="35000"/>
            </a:spcAft>
            <a:buNone/>
          </a:pPr>
          <a:r>
            <a:rPr lang="en-US" sz="1400" kern="1200" dirty="0">
              <a:solidFill>
                <a:srgbClr val="C00000"/>
              </a:solidFill>
              <a:effectLst>
                <a:outerShdw blurRad="38100" dist="38100" dir="2700000" algn="tl">
                  <a:srgbClr val="000000">
                    <a:alpha val="43137"/>
                  </a:srgbClr>
                </a:outerShdw>
              </a:effectLst>
            </a:rPr>
            <a:t>Opening = 689 thousand jobs.</a:t>
          </a:r>
        </a:p>
        <a:p>
          <a:pPr marL="0" lvl="0" indent="0" algn="l" defTabSz="622300">
            <a:lnSpc>
              <a:spcPct val="90000"/>
            </a:lnSpc>
            <a:spcBef>
              <a:spcPct val="0"/>
            </a:spcBef>
            <a:spcAft>
              <a:spcPct val="35000"/>
            </a:spcAft>
            <a:buNone/>
          </a:pPr>
          <a:r>
            <a:rPr lang="en-US" sz="1400" kern="1200" dirty="0">
              <a:solidFill>
                <a:srgbClr val="C00000"/>
              </a:solidFill>
              <a:effectLst>
                <a:outerShdw blurRad="38100" dist="38100" dir="2700000" algn="tl">
                  <a:srgbClr val="000000">
                    <a:alpha val="43137"/>
                  </a:srgbClr>
                </a:outerShdw>
              </a:effectLst>
            </a:rPr>
            <a:t>Hires =602 thousand</a:t>
          </a:r>
        </a:p>
        <a:p>
          <a:pPr marL="0" lvl="0" indent="0" algn="l" defTabSz="622300">
            <a:lnSpc>
              <a:spcPct val="90000"/>
            </a:lnSpc>
            <a:spcBef>
              <a:spcPct val="0"/>
            </a:spcBef>
            <a:spcAft>
              <a:spcPct val="35000"/>
            </a:spcAft>
            <a:buNone/>
          </a:pPr>
          <a:r>
            <a:rPr lang="en-US" sz="1400" kern="1200" dirty="0">
              <a:solidFill>
                <a:srgbClr val="C00000"/>
              </a:solidFill>
              <a:effectLst>
                <a:outerShdw blurRad="38100" dist="38100" dir="2700000" algn="tl">
                  <a:srgbClr val="000000">
                    <a:alpha val="43137"/>
                  </a:srgbClr>
                </a:outerShdw>
              </a:effectLst>
            </a:rPr>
            <a:t>Layoffs = 177 thousand.</a:t>
          </a:r>
        </a:p>
        <a:p>
          <a:pPr marL="0" lvl="0" indent="0" algn="l" defTabSz="622300">
            <a:lnSpc>
              <a:spcPct val="90000"/>
            </a:lnSpc>
            <a:spcBef>
              <a:spcPct val="0"/>
            </a:spcBef>
            <a:spcAft>
              <a:spcPct val="35000"/>
            </a:spcAft>
            <a:buNone/>
          </a:pPr>
          <a:r>
            <a:rPr lang="en-US" sz="1400" kern="1200" dirty="0">
              <a:solidFill>
                <a:schemeClr val="bg1"/>
              </a:solidFill>
              <a:effectLst>
                <a:outerShdw blurRad="38100" dist="38100" dir="2700000" algn="tl">
                  <a:srgbClr val="000000">
                    <a:alpha val="43137"/>
                  </a:srgbClr>
                </a:outerShdw>
              </a:effectLst>
            </a:rPr>
            <a:t>(all data are non-seasonally adjusted</a:t>
          </a:r>
          <a:r>
            <a:rPr lang="en-US" sz="1200" kern="1200" dirty="0">
              <a:solidFill>
                <a:schemeClr val="bg1"/>
              </a:solidFill>
              <a:effectLst>
                <a:outerShdw blurRad="38100" dist="38100" dir="2700000" algn="tl">
                  <a:srgbClr val="000000">
                    <a:alpha val="43137"/>
                  </a:srgbClr>
                </a:outerShdw>
              </a:effectLst>
            </a:rPr>
            <a:t>)</a:t>
          </a:r>
        </a:p>
        <a:p>
          <a:pPr marL="0" lvl="0" indent="0" algn="l" defTabSz="622300">
            <a:lnSpc>
              <a:spcPct val="90000"/>
            </a:lnSpc>
            <a:spcBef>
              <a:spcPct val="0"/>
            </a:spcBef>
            <a:spcAft>
              <a:spcPct val="35000"/>
            </a:spcAft>
            <a:buNone/>
          </a:pPr>
          <a:endParaRPr lang="en-US" sz="1200" kern="1200" dirty="0">
            <a:solidFill>
              <a:schemeClr val="bg1"/>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chemeClr val="bg1"/>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chemeClr val="bg1"/>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chemeClr val="bg1"/>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rgbClr val="C00000"/>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rgbClr val="C00000"/>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200" kern="1200" dirty="0">
            <a:solidFill>
              <a:srgbClr val="C00000"/>
            </a:solidFill>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endParaRPr lang="en-US" sz="1100" kern="1200" dirty="0"/>
        </a:p>
        <a:p>
          <a:pPr marL="0" lvl="0" indent="0" algn="l" defTabSz="622300">
            <a:lnSpc>
              <a:spcPct val="90000"/>
            </a:lnSpc>
            <a:spcBef>
              <a:spcPct val="0"/>
            </a:spcBef>
            <a:spcAft>
              <a:spcPct val="35000"/>
            </a:spcAft>
            <a:buNone/>
          </a:pPr>
          <a:endParaRPr lang="en-US" sz="1100" kern="1200" dirty="0"/>
        </a:p>
      </dsp:txBody>
      <dsp:txXfrm>
        <a:off x="6810374" y="1362243"/>
        <a:ext cx="3095624" cy="2150910"/>
      </dsp:txXfrm>
    </dsp:sp>
    <dsp:sp modelId="{D53218B7-4880-411E-B874-DC4B4EE50ED1}">
      <dsp:nvSpPr>
        <dsp:cNvPr id="0" name=""/>
        <dsp:cNvSpPr/>
      </dsp:nvSpPr>
      <dsp:spPr>
        <a:xfrm>
          <a:off x="7829611" y="531031"/>
          <a:ext cx="1075455" cy="585219"/>
        </a:xfrm>
        <a:prstGeom prst="ellipse">
          <a:avLst/>
        </a:prstGeom>
        <a:gradFill rotWithShape="0">
          <a:gsLst>
            <a:gs pos="0">
              <a:schemeClr val="accent5">
                <a:hueOff val="-2646845"/>
                <a:satOff val="-14216"/>
                <a:lumOff val="4862"/>
                <a:alphaOff val="0"/>
                <a:tint val="94000"/>
                <a:satMod val="105000"/>
                <a:lumMod val="102000"/>
              </a:schemeClr>
            </a:gs>
            <a:gs pos="100000">
              <a:schemeClr val="accent5">
                <a:hueOff val="-2646845"/>
                <a:satOff val="-14216"/>
                <a:lumOff val="4862"/>
                <a:alphaOff val="0"/>
                <a:shade val="74000"/>
                <a:satMod val="128000"/>
                <a:lumMod val="100000"/>
              </a:schemeClr>
            </a:gs>
          </a:gsLst>
          <a:lin ang="5400000" scaled="0"/>
        </a:gradFill>
        <a:ln w="9525" cap="flat" cmpd="sng" algn="ctr">
          <a:solidFill>
            <a:schemeClr val="accent5">
              <a:hueOff val="-2646845"/>
              <a:satOff val="-14216"/>
              <a:lumOff val="4862"/>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83847" tIns="12700" rIns="83847" bIns="12700" numCol="1" spcCol="1270" anchor="ctr" anchorCtr="0">
          <a:noAutofit/>
        </a:bodyPr>
        <a:lstStyle/>
        <a:p>
          <a:pPr marL="0" lvl="0" indent="0" algn="ctr" defTabSz="1377950">
            <a:lnSpc>
              <a:spcPct val="90000"/>
            </a:lnSpc>
            <a:spcBef>
              <a:spcPct val="0"/>
            </a:spcBef>
            <a:spcAft>
              <a:spcPct val="35000"/>
            </a:spcAft>
            <a:buNone/>
          </a:pPr>
          <a:r>
            <a:rPr lang="en-US" sz="3100" kern="1200"/>
            <a:t>3</a:t>
          </a:r>
          <a:endParaRPr lang="en-US" sz="3100" kern="1200" dirty="0"/>
        </a:p>
      </dsp:txBody>
      <dsp:txXfrm>
        <a:off x="7987108" y="616734"/>
        <a:ext cx="760461" cy="413813"/>
      </dsp:txXfrm>
    </dsp:sp>
    <dsp:sp modelId="{49AB4E81-9760-4CA6-9BFA-A0CBD392D207}">
      <dsp:nvSpPr>
        <dsp:cNvPr id="0" name=""/>
        <dsp:cNvSpPr/>
      </dsp:nvSpPr>
      <dsp:spPr>
        <a:xfrm>
          <a:off x="6810374" y="3584778"/>
          <a:ext cx="3095624" cy="72"/>
        </a:xfrm>
        <a:prstGeom prst="rect">
          <a:avLst/>
        </a:prstGeom>
        <a:gradFill rotWithShape="0">
          <a:gsLst>
            <a:gs pos="0">
              <a:schemeClr val="accent5">
                <a:hueOff val="-3308557"/>
                <a:satOff val="-17770"/>
                <a:lumOff val="6078"/>
                <a:alphaOff val="0"/>
                <a:tint val="94000"/>
                <a:satMod val="105000"/>
                <a:lumMod val="102000"/>
              </a:schemeClr>
            </a:gs>
            <a:gs pos="100000">
              <a:schemeClr val="accent5">
                <a:hueOff val="-3308557"/>
                <a:satOff val="-17770"/>
                <a:lumOff val="6078"/>
                <a:alphaOff val="0"/>
                <a:shade val="74000"/>
                <a:satMod val="128000"/>
                <a:lumMod val="100000"/>
              </a:schemeClr>
            </a:gs>
          </a:gsLst>
          <a:lin ang="5400000" scaled="0"/>
        </a:gradFill>
        <a:ln w="9525" cap="flat" cmpd="sng" algn="ctr">
          <a:solidFill>
            <a:schemeClr val="accent5">
              <a:hueOff val="-3308557"/>
              <a:satOff val="-17770"/>
              <a:lumOff val="6078"/>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EAEE6-95B5-40B2-AEC7-728BD09AE751}">
      <dsp:nvSpPr>
        <dsp:cNvPr id="0" name=""/>
        <dsp:cNvSpPr/>
      </dsp:nvSpPr>
      <dsp:spPr>
        <a:xfrm>
          <a:off x="0" y="692499"/>
          <a:ext cx="9905999" cy="593190"/>
        </a:xfrm>
        <a:prstGeom prst="roundRect">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Inflation, Lots of Uncertainty…  </a:t>
          </a:r>
          <a:endParaRPr lang="en-US" sz="2600" kern="1200" dirty="0"/>
        </a:p>
      </dsp:txBody>
      <dsp:txXfrm>
        <a:off x="28957" y="721456"/>
        <a:ext cx="9848085" cy="535276"/>
      </dsp:txXfrm>
    </dsp:sp>
    <dsp:sp modelId="{C263E10C-2553-4EEF-B9F7-BC6443789168}">
      <dsp:nvSpPr>
        <dsp:cNvPr id="0" name=""/>
        <dsp:cNvSpPr/>
      </dsp:nvSpPr>
      <dsp:spPr>
        <a:xfrm>
          <a:off x="0" y="1248603"/>
          <a:ext cx="9905999" cy="593190"/>
        </a:xfrm>
        <a:prstGeom prst="roundRect">
          <a:avLst/>
        </a:prstGeom>
        <a:gradFill rotWithShape="0">
          <a:gsLst>
            <a:gs pos="0">
              <a:schemeClr val="accent5">
                <a:hueOff val="-1654278"/>
                <a:satOff val="-8885"/>
                <a:lumOff val="3039"/>
                <a:alphaOff val="0"/>
                <a:tint val="94000"/>
                <a:satMod val="105000"/>
                <a:lumMod val="102000"/>
              </a:schemeClr>
            </a:gs>
            <a:gs pos="100000">
              <a:schemeClr val="accent5">
                <a:hueOff val="-1654278"/>
                <a:satOff val="-8885"/>
                <a:lumOff val="3039"/>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Budget Priorities, Erratic Public Policies, Distortions in the Marketplace </a:t>
          </a:r>
          <a:endParaRPr lang="en-US" sz="2600" kern="1200" dirty="0"/>
        </a:p>
      </dsp:txBody>
      <dsp:txXfrm>
        <a:off x="28957" y="1277560"/>
        <a:ext cx="9848085" cy="535276"/>
      </dsp:txXfrm>
    </dsp:sp>
    <dsp:sp modelId="{B1AD71DA-4B0B-41FA-8E09-B098EA975F6D}">
      <dsp:nvSpPr>
        <dsp:cNvPr id="0" name=""/>
        <dsp:cNvSpPr/>
      </dsp:nvSpPr>
      <dsp:spPr>
        <a:xfrm>
          <a:off x="0" y="1916673"/>
          <a:ext cx="9905999" cy="593190"/>
        </a:xfrm>
        <a:prstGeom prst="roundRect">
          <a:avLst/>
        </a:prstGeom>
        <a:gradFill rotWithShape="0">
          <a:gsLst>
            <a:gs pos="0">
              <a:schemeClr val="accent5">
                <a:hueOff val="-3308557"/>
                <a:satOff val="-17770"/>
                <a:lumOff val="6078"/>
                <a:alphaOff val="0"/>
                <a:tint val="94000"/>
                <a:satMod val="105000"/>
                <a:lumMod val="102000"/>
              </a:schemeClr>
            </a:gs>
            <a:gs pos="100000">
              <a:schemeClr val="accent5">
                <a:hueOff val="-3308557"/>
                <a:satOff val="-17770"/>
                <a:lumOff val="6078"/>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Background--International Instability</a:t>
          </a:r>
          <a:endParaRPr lang="en-US" sz="2600" kern="1200"/>
        </a:p>
      </dsp:txBody>
      <dsp:txXfrm>
        <a:off x="28957" y="1945630"/>
        <a:ext cx="9848085" cy="5352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47F0A-3121-4EC7-BCE7-359053EB2935}">
      <dsp:nvSpPr>
        <dsp:cNvPr id="0" name=""/>
        <dsp:cNvSpPr/>
      </dsp:nvSpPr>
      <dsp:spPr>
        <a:xfrm>
          <a:off x="2205632" y="2922"/>
          <a:ext cx="4945260" cy="3140240"/>
        </a:xfrm>
        <a:prstGeom prst="roundRect">
          <a:avLst>
            <a:gd name="adj" fmla="val 10000"/>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328EBEE-3AE3-444E-BFDB-874FAFC295EC}">
      <dsp:nvSpPr>
        <dsp:cNvPr id="0" name=""/>
        <dsp:cNvSpPr/>
      </dsp:nvSpPr>
      <dsp:spPr>
        <a:xfrm>
          <a:off x="2755106" y="524922"/>
          <a:ext cx="4945260" cy="314024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Unit labor Cost is not a problem as long a productivity rises commensurate to increase in labor costs</a:t>
          </a:r>
        </a:p>
      </dsp:txBody>
      <dsp:txXfrm>
        <a:off x="2847080" y="616896"/>
        <a:ext cx="4761312" cy="2956292"/>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0.16751</cdr:x>
      <cdr:y>0.24482</cdr:y>
    </cdr:from>
    <cdr:to>
      <cdr:x>0.36717</cdr:x>
      <cdr:y>0.40209</cdr:y>
    </cdr:to>
    <cdr:sp macro="" textlink="">
      <cdr:nvSpPr>
        <cdr:cNvPr id="2" name="Rectangle 1">
          <a:extLst xmlns:a="http://schemas.openxmlformats.org/drawingml/2006/main">
            <a:ext uri="{FF2B5EF4-FFF2-40B4-BE49-F238E27FC236}">
              <a16:creationId xmlns:a16="http://schemas.microsoft.com/office/drawing/2014/main" id="{E9D6EEE4-07F4-6F3A-39BE-FCF12481A224}"/>
            </a:ext>
          </a:extLst>
        </cdr:cNvPr>
        <cdr:cNvSpPr/>
      </cdr:nvSpPr>
      <cdr:spPr>
        <a:xfrm xmlns:a="http://schemas.openxmlformats.org/drawingml/2006/main">
          <a:off x="942960" y="949088"/>
          <a:ext cx="1123941" cy="609684"/>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t>1,072 Openings per 1,000 Hires</a:t>
          </a:r>
        </a:p>
      </cdr:txBody>
    </cdr:sp>
  </cdr:relSizeAnchor>
  <cdr:relSizeAnchor xmlns:cdr="http://schemas.openxmlformats.org/drawingml/2006/chartDrawing">
    <cdr:from>
      <cdr:x>0.14213</cdr:x>
      <cdr:y>0.41032</cdr:y>
    </cdr:from>
    <cdr:to>
      <cdr:x>0.2335</cdr:x>
      <cdr:y>0.49877</cdr:y>
    </cdr:to>
    <cdr:cxnSp macro="">
      <cdr:nvCxnSpPr>
        <cdr:cNvPr id="4" name="Straight Arrow Connector 3">
          <a:extLst xmlns:a="http://schemas.openxmlformats.org/drawingml/2006/main">
            <a:ext uri="{FF2B5EF4-FFF2-40B4-BE49-F238E27FC236}">
              <a16:creationId xmlns:a16="http://schemas.microsoft.com/office/drawing/2014/main" id="{79F3A663-903C-B1E7-2A25-DB559C0AA32B}"/>
            </a:ext>
          </a:extLst>
        </cdr:cNvPr>
        <cdr:cNvCxnSpPr/>
      </cdr:nvCxnSpPr>
      <cdr:spPr>
        <a:xfrm xmlns:a="http://schemas.openxmlformats.org/drawingml/2006/main" flipH="1">
          <a:off x="800101" y="1590675"/>
          <a:ext cx="514350" cy="342900"/>
        </a:xfrm>
        <a:prstGeom xmlns:a="http://schemas.openxmlformats.org/drawingml/2006/main" prst="straightConnector1">
          <a:avLst/>
        </a:prstGeom>
        <a:ln xmlns:a="http://schemas.openxmlformats.org/drawingml/2006/main">
          <a:tailEnd type="triangle"/>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0.66046</cdr:x>
      <cdr:y>0.63964</cdr:y>
    </cdr:from>
    <cdr:to>
      <cdr:x>0.86012</cdr:x>
      <cdr:y>0.79691</cdr:y>
    </cdr:to>
    <cdr:sp macro="" textlink="">
      <cdr:nvSpPr>
        <cdr:cNvPr id="3" name="Rectangle 2">
          <a:extLst xmlns:a="http://schemas.openxmlformats.org/drawingml/2006/main">
            <a:ext uri="{FF2B5EF4-FFF2-40B4-BE49-F238E27FC236}">
              <a16:creationId xmlns:a16="http://schemas.microsoft.com/office/drawing/2014/main" id="{CC66B09B-5F32-3AB9-A1FA-4295AA8C5DB3}"/>
            </a:ext>
          </a:extLst>
        </cdr:cNvPr>
        <cdr:cNvSpPr/>
      </cdr:nvSpPr>
      <cdr:spPr>
        <a:xfrm xmlns:a="http://schemas.openxmlformats.org/drawingml/2006/main">
          <a:off x="3717900" y="2479680"/>
          <a:ext cx="1123941" cy="609685"/>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a:t>1,556 Openings per 1,000 Hires</a:t>
          </a:r>
        </a:p>
      </cdr:txBody>
    </cdr:sp>
  </cdr:relSizeAnchor>
  <cdr:relSizeAnchor xmlns:cdr="http://schemas.openxmlformats.org/drawingml/2006/chartDrawing">
    <cdr:from>
      <cdr:x>0.7594</cdr:x>
      <cdr:y>0.35451</cdr:y>
    </cdr:from>
    <cdr:to>
      <cdr:x>0.94735</cdr:x>
      <cdr:y>0.62407</cdr:y>
    </cdr:to>
    <cdr:cxnSp macro="">
      <cdr:nvCxnSpPr>
        <cdr:cNvPr id="6" name="Straight Arrow Connector 5">
          <a:extLst xmlns:a="http://schemas.openxmlformats.org/drawingml/2006/main">
            <a:ext uri="{FF2B5EF4-FFF2-40B4-BE49-F238E27FC236}">
              <a16:creationId xmlns:a16="http://schemas.microsoft.com/office/drawing/2014/main" id="{9D94BD95-E053-08C2-7938-49E07170451A}"/>
            </a:ext>
          </a:extLst>
        </cdr:cNvPr>
        <cdr:cNvCxnSpPr/>
      </cdr:nvCxnSpPr>
      <cdr:spPr>
        <a:xfrm xmlns:a="http://schemas.openxmlformats.org/drawingml/2006/main" flipH="1">
          <a:off x="4071632" y="1853006"/>
          <a:ext cx="1007706" cy="1408923"/>
        </a:xfrm>
        <a:prstGeom xmlns:a="http://schemas.openxmlformats.org/drawingml/2006/main" prst="straightConnector1">
          <a:avLst/>
        </a:prstGeom>
        <a:ln xmlns:a="http://schemas.openxmlformats.org/drawingml/2006/main" w="28575">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0.65237</cdr:x>
      <cdr:y>0.43022</cdr:y>
    </cdr:from>
    <cdr:to>
      <cdr:x>0.9819</cdr:x>
      <cdr:y>0.61938</cdr:y>
    </cdr:to>
    <cdr:sp macro="" textlink="">
      <cdr:nvSpPr>
        <cdr:cNvPr id="2" name="Rectangle 1">
          <a:extLst xmlns:a="http://schemas.openxmlformats.org/drawingml/2006/main">
            <a:ext uri="{FF2B5EF4-FFF2-40B4-BE49-F238E27FC236}">
              <a16:creationId xmlns:a16="http://schemas.microsoft.com/office/drawing/2014/main" id="{BE1B32D9-BDC0-D7AE-F180-84E0B7BC864E}"/>
            </a:ext>
          </a:extLst>
        </cdr:cNvPr>
        <cdr:cNvSpPr/>
      </cdr:nvSpPr>
      <cdr:spPr>
        <a:xfrm xmlns:a="http://schemas.openxmlformats.org/drawingml/2006/main">
          <a:off x="4987078" y="2121731"/>
          <a:ext cx="2519097" cy="932886"/>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dirty="0"/>
            <a:t>Difference</a:t>
          </a:r>
          <a:r>
            <a:rPr lang="en-US" kern="1200" baseline="0" dirty="0"/>
            <a:t> between April 2000 to  September 2025 Trend</a:t>
          </a:r>
        </a:p>
        <a:p xmlns:a="http://schemas.openxmlformats.org/drawingml/2006/main">
          <a:r>
            <a:rPr lang="en-US" kern="1200" baseline="0" dirty="0"/>
            <a:t>Actual =4.9 million jobs  fewer jobs than trend projected</a:t>
          </a:r>
          <a:endParaRPr lang="en-US" kern="1200" dirty="0"/>
        </a:p>
      </cdr:txBody>
    </cdr:sp>
  </cdr:relSizeAnchor>
  <cdr:relSizeAnchor xmlns:cdr="http://schemas.openxmlformats.org/drawingml/2006/chartDrawing">
    <cdr:from>
      <cdr:x>0.83767</cdr:x>
      <cdr:y>0.29412</cdr:y>
    </cdr:from>
    <cdr:to>
      <cdr:x>0.92343</cdr:x>
      <cdr:y>0.41869</cdr:y>
    </cdr:to>
    <cdr:cxnSp macro="">
      <cdr:nvCxnSpPr>
        <cdr:cNvPr id="4" name="Straight Arrow Connector 3">
          <a:extLst xmlns:a="http://schemas.openxmlformats.org/drawingml/2006/main">
            <a:ext uri="{FF2B5EF4-FFF2-40B4-BE49-F238E27FC236}">
              <a16:creationId xmlns:a16="http://schemas.microsoft.com/office/drawing/2014/main" id="{5DEBE550-C361-8A3D-1FE2-21B9E2724F17}"/>
            </a:ext>
          </a:extLst>
        </cdr:cNvPr>
        <cdr:cNvCxnSpPr/>
      </cdr:nvCxnSpPr>
      <cdr:spPr>
        <a:xfrm xmlns:a="http://schemas.openxmlformats.org/drawingml/2006/main" flipV="1">
          <a:off x="5210175" y="1214439"/>
          <a:ext cx="533400" cy="5143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0.32619</cdr:x>
      <cdr:y>0.25721</cdr:y>
    </cdr:from>
    <cdr:to>
      <cdr:x>0.4732</cdr:x>
      <cdr:y>0.35409</cdr:y>
    </cdr:to>
    <cdr:sp macro="" textlink="">
      <cdr:nvSpPr>
        <cdr:cNvPr id="5" name="Oval 4">
          <a:extLst xmlns:a="http://schemas.openxmlformats.org/drawingml/2006/main">
            <a:ext uri="{FF2B5EF4-FFF2-40B4-BE49-F238E27FC236}">
              <a16:creationId xmlns:a16="http://schemas.microsoft.com/office/drawing/2014/main" id="{9130E31E-8C63-B764-4B41-F0BE1AC931F1}"/>
            </a:ext>
          </a:extLst>
        </cdr:cNvPr>
        <cdr:cNvSpPr/>
      </cdr:nvSpPr>
      <cdr:spPr>
        <a:xfrm xmlns:a="http://schemas.openxmlformats.org/drawingml/2006/main">
          <a:off x="2028825" y="1062039"/>
          <a:ext cx="914400" cy="400050"/>
        </a:xfrm>
        <a:prstGeom xmlns:a="http://schemas.openxmlformats.org/drawingml/2006/main" prst="ellipse">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a:t>Actual</a:t>
          </a:r>
        </a:p>
      </cdr:txBody>
    </cdr:sp>
  </cdr:relSizeAnchor>
  <cdr:relSizeAnchor xmlns:cdr="http://schemas.openxmlformats.org/drawingml/2006/chartDrawing">
    <cdr:from>
      <cdr:x>0.47473</cdr:x>
      <cdr:y>0.30335</cdr:y>
    </cdr:from>
    <cdr:to>
      <cdr:x>0.63706</cdr:x>
      <cdr:y>0.34487</cdr:y>
    </cdr:to>
    <cdr:cxnSp macro="">
      <cdr:nvCxnSpPr>
        <cdr:cNvPr id="7" name="Straight Arrow Connector 6">
          <a:extLst xmlns:a="http://schemas.openxmlformats.org/drawingml/2006/main">
            <a:ext uri="{FF2B5EF4-FFF2-40B4-BE49-F238E27FC236}">
              <a16:creationId xmlns:a16="http://schemas.microsoft.com/office/drawing/2014/main" id="{9FB9845B-B2B7-F3FD-635E-F98B3797A6DB}"/>
            </a:ext>
          </a:extLst>
        </cdr:cNvPr>
        <cdr:cNvCxnSpPr/>
      </cdr:nvCxnSpPr>
      <cdr:spPr>
        <a:xfrm xmlns:a="http://schemas.openxmlformats.org/drawingml/2006/main">
          <a:off x="2952750" y="1252539"/>
          <a:ext cx="1009650" cy="1714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0.31087</cdr:x>
      <cdr:y>0.55709</cdr:y>
    </cdr:from>
    <cdr:to>
      <cdr:x>0.64472</cdr:x>
      <cdr:y>0.80623</cdr:y>
    </cdr:to>
    <cdr:sp macro="" textlink="">
      <cdr:nvSpPr>
        <cdr:cNvPr id="3" name="Oval 2">
          <a:extLst xmlns:a="http://schemas.openxmlformats.org/drawingml/2006/main">
            <a:ext uri="{FF2B5EF4-FFF2-40B4-BE49-F238E27FC236}">
              <a16:creationId xmlns:a16="http://schemas.microsoft.com/office/drawing/2014/main" id="{DE5B721F-D89F-531F-6B6A-DC13E4B71F0A}"/>
            </a:ext>
          </a:extLst>
        </cdr:cNvPr>
        <cdr:cNvSpPr/>
      </cdr:nvSpPr>
      <cdr:spPr>
        <a:xfrm xmlns:a="http://schemas.openxmlformats.org/drawingml/2006/main">
          <a:off x="1933575" y="2300289"/>
          <a:ext cx="2076450" cy="1028700"/>
        </a:xfrm>
        <a:prstGeom xmlns:a="http://schemas.openxmlformats.org/drawingml/2006/main" prst="ellipse">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100" kern="1200"/>
            <a:t>Trend line based upon  data from April 2020 to  September 2025</a:t>
          </a:r>
        </a:p>
      </cdr:txBody>
    </cdr:sp>
  </cdr:relSizeAnchor>
  <cdr:relSizeAnchor xmlns:cdr="http://schemas.openxmlformats.org/drawingml/2006/chartDrawing">
    <cdr:from>
      <cdr:x>0.47014</cdr:x>
      <cdr:y>0.43714</cdr:y>
    </cdr:from>
    <cdr:to>
      <cdr:x>0.50689</cdr:x>
      <cdr:y>0.54325</cdr:y>
    </cdr:to>
    <cdr:cxnSp macro="">
      <cdr:nvCxnSpPr>
        <cdr:cNvPr id="8" name="Straight Arrow Connector 7">
          <a:extLst xmlns:a="http://schemas.openxmlformats.org/drawingml/2006/main">
            <a:ext uri="{FF2B5EF4-FFF2-40B4-BE49-F238E27FC236}">
              <a16:creationId xmlns:a16="http://schemas.microsoft.com/office/drawing/2014/main" id="{359CEDDA-3747-829E-755D-AA5A25D12394}"/>
            </a:ext>
          </a:extLst>
        </cdr:cNvPr>
        <cdr:cNvCxnSpPr/>
      </cdr:nvCxnSpPr>
      <cdr:spPr>
        <a:xfrm xmlns:a="http://schemas.openxmlformats.org/drawingml/2006/main" flipV="1">
          <a:off x="2924175" y="1804989"/>
          <a:ext cx="228600" cy="4381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0.42347</cdr:x>
      <cdr:y>0.55613</cdr:y>
    </cdr:from>
    <cdr:to>
      <cdr:x>0.62135</cdr:x>
      <cdr:y>0.63041</cdr:y>
    </cdr:to>
    <cdr:sp macro="" textlink="">
      <cdr:nvSpPr>
        <cdr:cNvPr id="2" name="Rectangle 1">
          <a:extLst xmlns:a="http://schemas.openxmlformats.org/drawingml/2006/main">
            <a:ext uri="{FF2B5EF4-FFF2-40B4-BE49-F238E27FC236}">
              <a16:creationId xmlns:a16="http://schemas.microsoft.com/office/drawing/2014/main" id="{1D4D4B9D-0B4D-35D8-DA80-FCF38EAB57E3}"/>
            </a:ext>
          </a:extLst>
        </cdr:cNvPr>
        <cdr:cNvSpPr/>
      </cdr:nvSpPr>
      <cdr:spPr>
        <a:xfrm xmlns:a="http://schemas.openxmlformats.org/drawingml/2006/main">
          <a:off x="3374669" y="2723904"/>
          <a:ext cx="1576874" cy="363785"/>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dirty="0"/>
            <a:t>Covid 19 shutdown</a:t>
          </a:r>
        </a:p>
      </cdr:txBody>
    </cdr:sp>
  </cdr:relSizeAnchor>
  <cdr:relSizeAnchor xmlns:cdr="http://schemas.openxmlformats.org/drawingml/2006/chartDrawing">
    <cdr:from>
      <cdr:x>0.62369</cdr:x>
      <cdr:y>0.59184</cdr:y>
    </cdr:from>
    <cdr:to>
      <cdr:x>0.72439</cdr:x>
      <cdr:y>0.70663</cdr:y>
    </cdr:to>
    <cdr:cxnSp macro="">
      <cdr:nvCxnSpPr>
        <cdr:cNvPr id="4" name="Straight Arrow Connector 3">
          <a:extLst xmlns:a="http://schemas.openxmlformats.org/drawingml/2006/main">
            <a:ext uri="{FF2B5EF4-FFF2-40B4-BE49-F238E27FC236}">
              <a16:creationId xmlns:a16="http://schemas.microsoft.com/office/drawing/2014/main" id="{F9E1D34A-F09E-37EA-0F3E-8FCB0292CE75}"/>
            </a:ext>
          </a:extLst>
        </cdr:cNvPr>
        <cdr:cNvCxnSpPr/>
      </cdr:nvCxnSpPr>
      <cdr:spPr>
        <a:xfrm xmlns:a="http://schemas.openxmlformats.org/drawingml/2006/main">
          <a:off x="4970204" y="2898776"/>
          <a:ext cx="802432" cy="562246"/>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0.31483</cdr:x>
      <cdr:y>0.18295</cdr:y>
    </cdr:from>
    <cdr:to>
      <cdr:x>0.43158</cdr:x>
      <cdr:y>0.25294</cdr:y>
    </cdr:to>
    <cdr:sp macro="" textlink="">
      <cdr:nvSpPr>
        <cdr:cNvPr id="2" name="Rectangle 1">
          <a:extLst xmlns:a="http://schemas.openxmlformats.org/drawingml/2006/main">
            <a:ext uri="{FF2B5EF4-FFF2-40B4-BE49-F238E27FC236}">
              <a16:creationId xmlns:a16="http://schemas.microsoft.com/office/drawing/2014/main" id="{BB074E6C-9D14-7D57-A93B-004869D21DC7}"/>
            </a:ext>
          </a:extLst>
        </cdr:cNvPr>
        <cdr:cNvSpPr/>
      </cdr:nvSpPr>
      <cdr:spPr>
        <a:xfrm xmlns:a="http://schemas.openxmlformats.org/drawingml/2006/main">
          <a:off x="1534886" y="756154"/>
          <a:ext cx="569167" cy="289249"/>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dirty="0"/>
            <a:t>98.5</a:t>
          </a:r>
        </a:p>
      </cdr:txBody>
    </cdr:sp>
  </cdr:relSizeAnchor>
  <cdr:relSizeAnchor xmlns:cdr="http://schemas.openxmlformats.org/drawingml/2006/chartDrawing">
    <cdr:from>
      <cdr:x>0.24211</cdr:x>
      <cdr:y>0.21907</cdr:y>
    </cdr:from>
    <cdr:to>
      <cdr:x>0.31101</cdr:x>
      <cdr:y>0.26422</cdr:y>
    </cdr:to>
    <cdr:cxnSp macro="">
      <cdr:nvCxnSpPr>
        <cdr:cNvPr id="4" name="Straight Arrow Connector 3">
          <a:extLst xmlns:a="http://schemas.openxmlformats.org/drawingml/2006/main">
            <a:ext uri="{FF2B5EF4-FFF2-40B4-BE49-F238E27FC236}">
              <a16:creationId xmlns:a16="http://schemas.microsoft.com/office/drawing/2014/main" id="{961133BE-2CB5-D372-E2D6-3635FF1E800D}"/>
            </a:ext>
          </a:extLst>
        </cdr:cNvPr>
        <cdr:cNvCxnSpPr/>
      </cdr:nvCxnSpPr>
      <cdr:spPr>
        <a:xfrm xmlns:a="http://schemas.openxmlformats.org/drawingml/2006/main" flipH="1">
          <a:off x="1180322" y="905444"/>
          <a:ext cx="335902" cy="186612"/>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0.79797</cdr:x>
      <cdr:y>0.22654</cdr:y>
    </cdr:from>
    <cdr:to>
      <cdr:x>0.9195</cdr:x>
      <cdr:y>0.30677</cdr:y>
    </cdr:to>
    <cdr:sp macro="" textlink="">
      <cdr:nvSpPr>
        <cdr:cNvPr id="2" name="Rectangle 1">
          <a:extLst xmlns:a="http://schemas.openxmlformats.org/drawingml/2006/main">
            <a:ext uri="{FF2B5EF4-FFF2-40B4-BE49-F238E27FC236}">
              <a16:creationId xmlns:a16="http://schemas.microsoft.com/office/drawing/2014/main" id="{599CC425-D7D0-D48E-C223-2B5B9CA99E34}"/>
            </a:ext>
          </a:extLst>
        </cdr:cNvPr>
        <cdr:cNvSpPr/>
      </cdr:nvSpPr>
      <cdr:spPr>
        <a:xfrm xmlns:a="http://schemas.openxmlformats.org/drawingml/2006/main">
          <a:off x="3892811" y="936307"/>
          <a:ext cx="592853" cy="331596"/>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dirty="0"/>
            <a:t>105.5</a:t>
          </a:r>
        </a:p>
      </cdr:txBody>
    </cdr:sp>
  </cdr:relSizeAnchor>
  <cdr:relSizeAnchor xmlns:cdr="http://schemas.openxmlformats.org/drawingml/2006/chartDrawing">
    <cdr:from>
      <cdr:x>0.87212</cdr:x>
      <cdr:y>0.31163</cdr:y>
    </cdr:from>
    <cdr:to>
      <cdr:x>0.91332</cdr:x>
      <cdr:y>0.44778</cdr:y>
    </cdr:to>
    <cdr:cxnSp macro="">
      <cdr:nvCxnSpPr>
        <cdr:cNvPr id="4" name="Straight Arrow Connector 3">
          <a:extLst xmlns:a="http://schemas.openxmlformats.org/drawingml/2006/main">
            <a:ext uri="{FF2B5EF4-FFF2-40B4-BE49-F238E27FC236}">
              <a16:creationId xmlns:a16="http://schemas.microsoft.com/office/drawing/2014/main" id="{CB52320F-E6DC-3965-1CB2-B58FA3EA4630}"/>
            </a:ext>
          </a:extLst>
        </cdr:cNvPr>
        <cdr:cNvCxnSpPr/>
      </cdr:nvCxnSpPr>
      <cdr:spPr>
        <a:xfrm xmlns:a="http://schemas.openxmlformats.org/drawingml/2006/main">
          <a:off x="4254552" y="1288000"/>
          <a:ext cx="200967" cy="56270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0.76525</cdr:x>
      <cdr:y>0.05357</cdr:y>
    </cdr:from>
    <cdr:to>
      <cdr:x>0.89859</cdr:x>
      <cdr:y>0.13331</cdr:y>
    </cdr:to>
    <cdr:sp macro="" textlink="">
      <cdr:nvSpPr>
        <cdr:cNvPr id="2" name="Rectangle 1">
          <a:extLst xmlns:a="http://schemas.openxmlformats.org/drawingml/2006/main">
            <a:ext uri="{FF2B5EF4-FFF2-40B4-BE49-F238E27FC236}">
              <a16:creationId xmlns:a16="http://schemas.microsoft.com/office/drawing/2014/main" id="{C834F9A9-F7DF-5F42-E447-F1862580C577}"/>
            </a:ext>
          </a:extLst>
        </cdr:cNvPr>
        <cdr:cNvSpPr/>
      </cdr:nvSpPr>
      <cdr:spPr>
        <a:xfrm xmlns:a="http://schemas.openxmlformats.org/drawingml/2006/main">
          <a:off x="3808150" y="214081"/>
          <a:ext cx="663543" cy="318691"/>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a:t>107.9</a:t>
          </a:r>
        </a:p>
      </cdr:txBody>
    </cdr:sp>
  </cdr:relSizeAnchor>
  <cdr:relSizeAnchor xmlns:cdr="http://schemas.openxmlformats.org/drawingml/2006/chartDrawing">
    <cdr:from>
      <cdr:x>0.87856</cdr:x>
      <cdr:y>0.14835</cdr:y>
    </cdr:from>
    <cdr:to>
      <cdr:x>0.90712</cdr:x>
      <cdr:y>0.25389</cdr:y>
    </cdr:to>
    <cdr:cxnSp macro="">
      <cdr:nvCxnSpPr>
        <cdr:cNvPr id="4" name="Straight Arrow Connector 3">
          <a:extLst xmlns:a="http://schemas.openxmlformats.org/drawingml/2006/main">
            <a:ext uri="{FF2B5EF4-FFF2-40B4-BE49-F238E27FC236}">
              <a16:creationId xmlns:a16="http://schemas.microsoft.com/office/drawing/2014/main" id="{41B5B719-32FE-3176-2E90-92A85A8429F9}"/>
            </a:ext>
          </a:extLst>
        </cdr:cNvPr>
        <cdr:cNvCxnSpPr/>
      </cdr:nvCxnSpPr>
      <cdr:spPr>
        <a:xfrm xmlns:a="http://schemas.openxmlformats.org/drawingml/2006/main">
          <a:off x="4372006" y="592897"/>
          <a:ext cx="142098" cy="421810"/>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drawings/drawing7.xml><?xml version="1.0" encoding="utf-8"?>
<c:userShapes xmlns:c="http://schemas.openxmlformats.org/drawingml/2006/chart">
  <cdr:relSizeAnchor xmlns:cdr="http://schemas.openxmlformats.org/drawingml/2006/chartDrawing">
    <cdr:from>
      <cdr:x>0.60788</cdr:x>
      <cdr:y>0.08837</cdr:y>
    </cdr:from>
    <cdr:to>
      <cdr:x>0.90068</cdr:x>
      <cdr:y>0.1757</cdr:y>
    </cdr:to>
    <cdr:sp macro="" textlink="">
      <cdr:nvSpPr>
        <cdr:cNvPr id="2" name="Rectangle 1">
          <a:extLst xmlns:a="http://schemas.openxmlformats.org/drawingml/2006/main">
            <a:ext uri="{FF2B5EF4-FFF2-40B4-BE49-F238E27FC236}">
              <a16:creationId xmlns:a16="http://schemas.microsoft.com/office/drawing/2014/main" id="{4F6DBE9F-E297-AAD9-71A4-993AE0FE53FE}"/>
            </a:ext>
          </a:extLst>
        </cdr:cNvPr>
        <cdr:cNvSpPr/>
      </cdr:nvSpPr>
      <cdr:spPr>
        <a:xfrm xmlns:a="http://schemas.openxmlformats.org/drawingml/2006/main">
          <a:off x="3702866" y="439764"/>
          <a:ext cx="1783533" cy="434566"/>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000" kern="1200" dirty="0"/>
            <a:t>187.5 Thousand QCEW jobs</a:t>
          </a:r>
        </a:p>
      </cdr:txBody>
    </cdr:sp>
  </cdr:relSizeAnchor>
  <cdr:relSizeAnchor xmlns:cdr="http://schemas.openxmlformats.org/drawingml/2006/chartDrawing">
    <cdr:from>
      <cdr:x>0.83651</cdr:x>
      <cdr:y>0.18116</cdr:y>
    </cdr:from>
    <cdr:to>
      <cdr:x>0.97943</cdr:x>
      <cdr:y>0.35537</cdr:y>
    </cdr:to>
    <cdr:cxnSp macro="">
      <cdr:nvCxnSpPr>
        <cdr:cNvPr id="4" name="Straight Arrow Connector 3">
          <a:extLst xmlns:a="http://schemas.openxmlformats.org/drawingml/2006/main">
            <a:ext uri="{FF2B5EF4-FFF2-40B4-BE49-F238E27FC236}">
              <a16:creationId xmlns:a16="http://schemas.microsoft.com/office/drawing/2014/main" id="{0BDC4311-DD6E-A0F7-C728-AC6F496AF873}"/>
            </a:ext>
          </a:extLst>
        </cdr:cNvPr>
        <cdr:cNvCxnSpPr/>
      </cdr:nvCxnSpPr>
      <cdr:spPr>
        <a:xfrm xmlns:a="http://schemas.openxmlformats.org/drawingml/2006/main">
          <a:off x="5095538" y="901490"/>
          <a:ext cx="870585" cy="866869"/>
        </a:xfrm>
        <a:prstGeom xmlns:a="http://schemas.openxmlformats.org/drawingml/2006/main" prst="straightConnector1">
          <a:avLst/>
        </a:prstGeom>
        <a:ln xmlns:a="http://schemas.openxmlformats.org/drawingml/2006/main">
          <a:tailEnd type="triangle"/>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0.55642</cdr:x>
      <cdr:y>0.15751</cdr:y>
    </cdr:from>
    <cdr:to>
      <cdr:x>0.88058</cdr:x>
      <cdr:y>0.21755</cdr:y>
    </cdr:to>
    <cdr:sp macro="" textlink="">
      <cdr:nvSpPr>
        <cdr:cNvPr id="2" name="Rectangle 1">
          <a:extLst xmlns:a="http://schemas.openxmlformats.org/drawingml/2006/main">
            <a:ext uri="{FF2B5EF4-FFF2-40B4-BE49-F238E27FC236}">
              <a16:creationId xmlns:a16="http://schemas.microsoft.com/office/drawing/2014/main" id="{C0CFDD75-4232-ABC7-6423-2F29BAC9FADB}"/>
            </a:ext>
          </a:extLst>
        </cdr:cNvPr>
        <cdr:cNvSpPr/>
      </cdr:nvSpPr>
      <cdr:spPr>
        <a:xfrm xmlns:a="http://schemas.openxmlformats.org/drawingml/2006/main">
          <a:off x="3290307" y="783794"/>
          <a:ext cx="1916890" cy="298764"/>
        </a:xfrm>
        <a:prstGeom xmlns:a="http://schemas.openxmlformats.org/drawingml/2006/main" prst="rect">
          <a:avLst/>
        </a:prstGeom>
      </cdr:spPr>
      <cdr:style>
        <a:lnRef xmlns:a="http://schemas.openxmlformats.org/drawingml/2006/main" idx="2">
          <a:schemeClr val="dk1">
            <a:shade val="15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kern="1200" dirty="0"/>
            <a:t>184.2 Thousand QCEW jobs</a:t>
          </a:r>
        </a:p>
      </cdr:txBody>
    </cdr:sp>
  </cdr:relSizeAnchor>
  <cdr:relSizeAnchor xmlns:cdr="http://schemas.openxmlformats.org/drawingml/2006/chartDrawing">
    <cdr:from>
      <cdr:x>0.83811</cdr:x>
      <cdr:y>0.21937</cdr:y>
    </cdr:from>
    <cdr:to>
      <cdr:x>0.97857</cdr:x>
      <cdr:y>0.39585</cdr:y>
    </cdr:to>
    <cdr:cxnSp macro="">
      <cdr:nvCxnSpPr>
        <cdr:cNvPr id="4" name="Straight Arrow Connector 3">
          <a:extLst xmlns:a="http://schemas.openxmlformats.org/drawingml/2006/main">
            <a:ext uri="{FF2B5EF4-FFF2-40B4-BE49-F238E27FC236}">
              <a16:creationId xmlns:a16="http://schemas.microsoft.com/office/drawing/2014/main" id="{B19E0D19-8803-FE07-8229-63A24C679A43}"/>
            </a:ext>
          </a:extLst>
        </cdr:cNvPr>
        <cdr:cNvCxnSpPr/>
      </cdr:nvCxnSpPr>
      <cdr:spPr>
        <a:xfrm xmlns:a="http://schemas.openxmlformats.org/drawingml/2006/main">
          <a:off x="4956037" y="1091611"/>
          <a:ext cx="830581" cy="878187"/>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767BA0-A7DD-447F-A7B8-1A03E5AC1E0B}"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351AD9-1121-4F73-A6C4-1504E617CE63}" type="slidenum">
              <a:rPr lang="en-US" smtClean="0"/>
              <a:t>‹#›</a:t>
            </a:fld>
            <a:endParaRPr lang="en-US"/>
          </a:p>
        </p:txBody>
      </p:sp>
    </p:spTree>
    <p:extLst>
      <p:ext uri="{BB962C8B-B14F-4D97-AF65-F5344CB8AC3E}">
        <p14:creationId xmlns:p14="http://schemas.microsoft.com/office/powerpoint/2010/main" val="320067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5</a:t>
            </a:fld>
            <a:endParaRPr lang="en-US"/>
          </a:p>
        </p:txBody>
      </p:sp>
    </p:spTree>
    <p:extLst>
      <p:ext uri="{BB962C8B-B14F-4D97-AF65-F5344CB8AC3E}">
        <p14:creationId xmlns:p14="http://schemas.microsoft.com/office/powerpoint/2010/main" val="146828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21</a:t>
            </a:fld>
            <a:endParaRPr lang="en-US" dirty="0"/>
          </a:p>
        </p:txBody>
      </p:sp>
    </p:spTree>
    <p:extLst>
      <p:ext uri="{BB962C8B-B14F-4D97-AF65-F5344CB8AC3E}">
        <p14:creationId xmlns:p14="http://schemas.microsoft.com/office/powerpoint/2010/main" val="3274610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23</a:t>
            </a:fld>
            <a:endParaRPr lang="en-US" dirty="0"/>
          </a:p>
        </p:txBody>
      </p:sp>
    </p:spTree>
    <p:extLst>
      <p:ext uri="{BB962C8B-B14F-4D97-AF65-F5344CB8AC3E}">
        <p14:creationId xmlns:p14="http://schemas.microsoft.com/office/powerpoint/2010/main" val="897845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24</a:t>
            </a:fld>
            <a:endParaRPr lang="en-US" dirty="0"/>
          </a:p>
        </p:txBody>
      </p:sp>
    </p:spTree>
    <p:extLst>
      <p:ext uri="{BB962C8B-B14F-4D97-AF65-F5344CB8AC3E}">
        <p14:creationId xmlns:p14="http://schemas.microsoft.com/office/powerpoint/2010/main" val="904661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25</a:t>
            </a:fld>
            <a:endParaRPr lang="en-US"/>
          </a:p>
        </p:txBody>
      </p:sp>
    </p:spTree>
    <p:extLst>
      <p:ext uri="{BB962C8B-B14F-4D97-AF65-F5344CB8AC3E}">
        <p14:creationId xmlns:p14="http://schemas.microsoft.com/office/powerpoint/2010/main" val="828178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26</a:t>
            </a:fld>
            <a:endParaRPr lang="en-US"/>
          </a:p>
        </p:txBody>
      </p:sp>
    </p:spTree>
    <p:extLst>
      <p:ext uri="{BB962C8B-B14F-4D97-AF65-F5344CB8AC3E}">
        <p14:creationId xmlns:p14="http://schemas.microsoft.com/office/powerpoint/2010/main" val="3202382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27</a:t>
            </a:fld>
            <a:endParaRPr lang="en-US"/>
          </a:p>
        </p:txBody>
      </p:sp>
    </p:spTree>
    <p:extLst>
      <p:ext uri="{BB962C8B-B14F-4D97-AF65-F5344CB8AC3E}">
        <p14:creationId xmlns:p14="http://schemas.microsoft.com/office/powerpoint/2010/main" val="1504549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29</a:t>
            </a:fld>
            <a:endParaRPr lang="en-US"/>
          </a:p>
        </p:txBody>
      </p:sp>
    </p:spTree>
    <p:extLst>
      <p:ext uri="{BB962C8B-B14F-4D97-AF65-F5344CB8AC3E}">
        <p14:creationId xmlns:p14="http://schemas.microsoft.com/office/powerpoint/2010/main" val="172807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31</a:t>
            </a:fld>
            <a:endParaRPr lang="en-US"/>
          </a:p>
        </p:txBody>
      </p:sp>
    </p:spTree>
    <p:extLst>
      <p:ext uri="{BB962C8B-B14F-4D97-AF65-F5344CB8AC3E}">
        <p14:creationId xmlns:p14="http://schemas.microsoft.com/office/powerpoint/2010/main" val="2199571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37</a:t>
            </a:fld>
            <a:endParaRPr lang="en-US"/>
          </a:p>
        </p:txBody>
      </p:sp>
    </p:spTree>
    <p:extLst>
      <p:ext uri="{BB962C8B-B14F-4D97-AF65-F5344CB8AC3E}">
        <p14:creationId xmlns:p14="http://schemas.microsoft.com/office/powerpoint/2010/main" val="1176448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40</a:t>
            </a:fld>
            <a:endParaRPr lang="en-US"/>
          </a:p>
        </p:txBody>
      </p:sp>
    </p:spTree>
    <p:extLst>
      <p:ext uri="{BB962C8B-B14F-4D97-AF65-F5344CB8AC3E}">
        <p14:creationId xmlns:p14="http://schemas.microsoft.com/office/powerpoint/2010/main" val="3045441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9</a:t>
            </a:fld>
            <a:endParaRPr lang="en-US"/>
          </a:p>
        </p:txBody>
      </p:sp>
    </p:spTree>
    <p:extLst>
      <p:ext uri="{BB962C8B-B14F-4D97-AF65-F5344CB8AC3E}">
        <p14:creationId xmlns:p14="http://schemas.microsoft.com/office/powerpoint/2010/main" val="2171637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41</a:t>
            </a:fld>
            <a:endParaRPr lang="en-US"/>
          </a:p>
        </p:txBody>
      </p:sp>
    </p:spTree>
    <p:extLst>
      <p:ext uri="{BB962C8B-B14F-4D97-AF65-F5344CB8AC3E}">
        <p14:creationId xmlns:p14="http://schemas.microsoft.com/office/powerpoint/2010/main" val="3961519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47</a:t>
            </a:fld>
            <a:endParaRPr lang="en-US"/>
          </a:p>
        </p:txBody>
      </p:sp>
    </p:spTree>
    <p:extLst>
      <p:ext uri="{BB962C8B-B14F-4D97-AF65-F5344CB8AC3E}">
        <p14:creationId xmlns:p14="http://schemas.microsoft.com/office/powerpoint/2010/main" val="2139750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59</a:t>
            </a:fld>
            <a:endParaRPr lang="en-US"/>
          </a:p>
        </p:txBody>
      </p:sp>
    </p:spTree>
    <p:extLst>
      <p:ext uri="{BB962C8B-B14F-4D97-AF65-F5344CB8AC3E}">
        <p14:creationId xmlns:p14="http://schemas.microsoft.com/office/powerpoint/2010/main" val="1968502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60</a:t>
            </a:fld>
            <a:endParaRPr lang="en-US"/>
          </a:p>
        </p:txBody>
      </p:sp>
    </p:spTree>
    <p:extLst>
      <p:ext uri="{BB962C8B-B14F-4D97-AF65-F5344CB8AC3E}">
        <p14:creationId xmlns:p14="http://schemas.microsoft.com/office/powerpoint/2010/main" val="1744438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64</a:t>
            </a:fld>
            <a:endParaRPr lang="en-US"/>
          </a:p>
        </p:txBody>
      </p:sp>
    </p:spTree>
    <p:extLst>
      <p:ext uri="{BB962C8B-B14F-4D97-AF65-F5344CB8AC3E}">
        <p14:creationId xmlns:p14="http://schemas.microsoft.com/office/powerpoint/2010/main" val="891053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65</a:t>
            </a:fld>
            <a:endParaRPr lang="en-US"/>
          </a:p>
        </p:txBody>
      </p:sp>
    </p:spTree>
    <p:extLst>
      <p:ext uri="{BB962C8B-B14F-4D97-AF65-F5344CB8AC3E}">
        <p14:creationId xmlns:p14="http://schemas.microsoft.com/office/powerpoint/2010/main" val="371202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11</a:t>
            </a:fld>
            <a:endParaRPr lang="en-US"/>
          </a:p>
        </p:txBody>
      </p:sp>
    </p:spTree>
    <p:extLst>
      <p:ext uri="{BB962C8B-B14F-4D97-AF65-F5344CB8AC3E}">
        <p14:creationId xmlns:p14="http://schemas.microsoft.com/office/powerpoint/2010/main" val="232797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12</a:t>
            </a:fld>
            <a:endParaRPr lang="en-US"/>
          </a:p>
        </p:txBody>
      </p:sp>
    </p:spTree>
    <p:extLst>
      <p:ext uri="{BB962C8B-B14F-4D97-AF65-F5344CB8AC3E}">
        <p14:creationId xmlns:p14="http://schemas.microsoft.com/office/powerpoint/2010/main" val="350906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13</a:t>
            </a:fld>
            <a:endParaRPr lang="en-US"/>
          </a:p>
        </p:txBody>
      </p:sp>
    </p:spTree>
    <p:extLst>
      <p:ext uri="{BB962C8B-B14F-4D97-AF65-F5344CB8AC3E}">
        <p14:creationId xmlns:p14="http://schemas.microsoft.com/office/powerpoint/2010/main" val="2913391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15</a:t>
            </a:fld>
            <a:endParaRPr lang="en-US"/>
          </a:p>
        </p:txBody>
      </p:sp>
    </p:spTree>
    <p:extLst>
      <p:ext uri="{BB962C8B-B14F-4D97-AF65-F5344CB8AC3E}">
        <p14:creationId xmlns:p14="http://schemas.microsoft.com/office/powerpoint/2010/main" val="934273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16</a:t>
            </a:fld>
            <a:endParaRPr lang="en-US"/>
          </a:p>
        </p:txBody>
      </p:sp>
    </p:spTree>
    <p:extLst>
      <p:ext uri="{BB962C8B-B14F-4D97-AF65-F5344CB8AC3E}">
        <p14:creationId xmlns:p14="http://schemas.microsoft.com/office/powerpoint/2010/main" val="636516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18</a:t>
            </a:fld>
            <a:endParaRPr lang="en-US"/>
          </a:p>
        </p:txBody>
      </p:sp>
    </p:spTree>
    <p:extLst>
      <p:ext uri="{BB962C8B-B14F-4D97-AF65-F5344CB8AC3E}">
        <p14:creationId xmlns:p14="http://schemas.microsoft.com/office/powerpoint/2010/main" val="4134140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351AD9-1121-4F73-A6C4-1504E617CE63}" type="slidenum">
              <a:rPr lang="en-US" smtClean="0"/>
              <a:t>19</a:t>
            </a:fld>
            <a:endParaRPr lang="en-US" dirty="0"/>
          </a:p>
        </p:txBody>
      </p:sp>
    </p:spTree>
    <p:extLst>
      <p:ext uri="{BB962C8B-B14F-4D97-AF65-F5344CB8AC3E}">
        <p14:creationId xmlns:p14="http://schemas.microsoft.com/office/powerpoint/2010/main" val="2539815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5/6/2026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5/6/2026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www.pmi.spglobal.com/publi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chart" Target="../charts/char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chart" Target="../charts/char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hyperlink" Target="https://apps.bea.gov/iTable/?reqid=19&amp;step=2&amp;isuri=1&amp;categories=survey&amp;_gl=1*10j6irj*_ga*MjcyMjMxNDE4LjE3NTg3MzI5NTI.*_ga_J4698JNNFT*czE3NzQyOTMyNzIkbzEzMyRnMSR0MTc3NDMwMTAzNCRqNTUkbDAkaDA.#eyJhcHBpZCI6MTksInN0ZXBzIjpbMSwyLDNdLCJkYXRhIjpbWyJjYXRlZ29yaWVzIiwiU3VydmV5Il0sWyJOSVBBX1RhYmxlX0xpc3QiLCIzMiJdXX0=" TargetMode="Externa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chart" Target="../charts/chart19.xml"/></Relationships>
</file>

<file path=ppt/slides/_rels/slide4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22.xml"/></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chart" Target="../charts/chart2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chart" Target="../charts/chart28.xml"/></Relationships>
</file>

<file path=ppt/slides/_rels/slide6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hyperlink" Target="https://www.datacenterresearch.or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24411-49AC-48F7-AE5F-0F444AC0F5D6}"/>
              </a:ext>
            </a:extLst>
          </p:cNvPr>
          <p:cNvSpPr>
            <a:spLocks noGrp="1"/>
          </p:cNvSpPr>
          <p:nvPr>
            <p:ph type="ctrTitle"/>
          </p:nvPr>
        </p:nvSpPr>
        <p:spPr>
          <a:xfrm>
            <a:off x="4412974" y="963612"/>
            <a:ext cx="7721876" cy="5014911"/>
          </a:xfrm>
        </p:spPr>
        <p:txBody>
          <a:bodyPr anchor="ctr">
            <a:normAutofit/>
          </a:bodyPr>
          <a:lstStyle/>
          <a:p>
            <a:pPr algn="ctr"/>
            <a:r>
              <a:rPr lang="en-US" sz="6000"/>
              <a:t>May 2026</a:t>
            </a:r>
            <a:br>
              <a:rPr lang="en-US" sz="6000" dirty="0"/>
            </a:br>
            <a:r>
              <a:rPr lang="en-US" sz="6000" dirty="0"/>
              <a:t>Economic Overview</a:t>
            </a:r>
            <a:br>
              <a:rPr lang="en-US" sz="6000" dirty="0"/>
            </a:br>
            <a:br>
              <a:rPr lang="en-US" sz="6000" dirty="0"/>
            </a:br>
            <a:br>
              <a:rPr lang="en-US" sz="6000" dirty="0"/>
            </a:br>
            <a:r>
              <a:rPr lang="en-US" sz="3200" dirty="0"/>
              <a:t>www. GNODATACENTER.COM</a:t>
            </a:r>
          </a:p>
        </p:txBody>
      </p:sp>
      <p:sp>
        <p:nvSpPr>
          <p:cNvPr id="3" name="Subtitle 2">
            <a:extLst>
              <a:ext uri="{FF2B5EF4-FFF2-40B4-BE49-F238E27FC236}">
                <a16:creationId xmlns:a16="http://schemas.microsoft.com/office/drawing/2014/main" id="{1B623CE1-AB8B-4EBA-AD37-96DF0898E9BE}"/>
              </a:ext>
            </a:extLst>
          </p:cNvPr>
          <p:cNvSpPr>
            <a:spLocks noGrp="1"/>
          </p:cNvSpPr>
          <p:nvPr>
            <p:ph type="subTitle" idx="1"/>
          </p:nvPr>
        </p:nvSpPr>
        <p:spPr>
          <a:xfrm>
            <a:off x="985422" y="963612"/>
            <a:ext cx="3195961" cy="5656263"/>
          </a:xfrm>
        </p:spPr>
        <p:txBody>
          <a:bodyPr anchor="ctr">
            <a:normAutofit/>
          </a:bodyPr>
          <a:lstStyle/>
          <a:p>
            <a:pPr algn="r"/>
            <a:r>
              <a:rPr lang="en-US" sz="2800" b="1" dirty="0">
                <a:solidFill>
                  <a:srgbClr val="C00000"/>
                </a:solidFill>
              </a:rPr>
              <a:t>CURRENT ASSESSMENT OF U.S., LOUISIANA, NEW ORLEANS MSA and CITY OF NEW ORLEANS</a:t>
            </a:r>
          </a:p>
          <a:p>
            <a:pPr algn="r">
              <a:lnSpc>
                <a:spcPct val="50000"/>
              </a:lnSpc>
            </a:pPr>
            <a:r>
              <a:rPr lang="en-US" sz="1600" b="1" dirty="0">
                <a:solidFill>
                  <a:schemeClr val="tx1"/>
                </a:solidFill>
              </a:rPr>
              <a:t>Prepared By </a:t>
            </a:r>
          </a:p>
          <a:p>
            <a:pPr algn="r">
              <a:lnSpc>
                <a:spcPct val="50000"/>
              </a:lnSpc>
            </a:pPr>
            <a:r>
              <a:rPr lang="en-US" sz="1400" b="1" dirty="0">
                <a:solidFill>
                  <a:schemeClr val="tx1"/>
                </a:solidFill>
              </a:rPr>
              <a:t>Dr</a:t>
            </a:r>
            <a:r>
              <a:rPr lang="en-US" sz="1400" b="1" cap="none" dirty="0">
                <a:solidFill>
                  <a:schemeClr val="tx1"/>
                </a:solidFill>
              </a:rPr>
              <a:t>. </a:t>
            </a:r>
            <a:r>
              <a:rPr lang="en-US" sz="1400" b="1" dirty="0">
                <a:solidFill>
                  <a:schemeClr val="tx1"/>
                </a:solidFill>
              </a:rPr>
              <a:t>Raymond J. Brady</a:t>
            </a:r>
          </a:p>
          <a:p>
            <a:pPr algn="r">
              <a:lnSpc>
                <a:spcPct val="50000"/>
              </a:lnSpc>
            </a:pPr>
            <a:r>
              <a:rPr lang="en-US" sz="1200" b="1" i="1" dirty="0">
                <a:solidFill>
                  <a:srgbClr val="FFFF00"/>
                </a:solidFill>
              </a:rPr>
              <a:t>Systems SOLUTIONS</a:t>
            </a:r>
          </a:p>
          <a:p>
            <a:pPr algn="r">
              <a:lnSpc>
                <a:spcPct val="50000"/>
              </a:lnSpc>
            </a:pPr>
            <a:r>
              <a:rPr lang="en-US" sz="1200" b="1" i="1" dirty="0">
                <a:solidFill>
                  <a:srgbClr val="FFFF00"/>
                </a:solidFill>
              </a:rPr>
              <a:t> CONSULTING</a:t>
            </a:r>
          </a:p>
        </p:txBody>
      </p:sp>
    </p:spTree>
    <p:extLst>
      <p:ext uri="{BB962C8B-B14F-4D97-AF65-F5344CB8AC3E}">
        <p14:creationId xmlns:p14="http://schemas.microsoft.com/office/powerpoint/2010/main" val="3908709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2" name="Rectangle 11">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A2182486-F0D8-4645-8233-8AAD0B6F9B5F}"/>
              </a:ext>
            </a:extLst>
          </p:cNvPr>
          <p:cNvSpPr>
            <a:spLocks noGrp="1"/>
          </p:cNvSpPr>
          <p:nvPr>
            <p:ph type="title"/>
          </p:nvPr>
        </p:nvSpPr>
        <p:spPr>
          <a:xfrm>
            <a:off x="8072462" y="263525"/>
            <a:ext cx="3084891" cy="1034923"/>
          </a:xfrm>
        </p:spPr>
        <p:txBody>
          <a:bodyPr>
            <a:normAutofit fontScale="90000"/>
          </a:bodyPr>
          <a:lstStyle/>
          <a:p>
            <a:pPr algn="ctr"/>
            <a:br>
              <a:rPr lang="en-US" sz="2000" b="1" dirty="0"/>
            </a:br>
            <a:r>
              <a:rPr lang="en-US" sz="2000" b="1" dirty="0"/>
              <a:t>CPI Price Inflation</a:t>
            </a:r>
            <a:r>
              <a:rPr lang="en-US" sz="2000" dirty="0"/>
              <a:t>:</a:t>
            </a:r>
            <a:br>
              <a:rPr lang="en-US" sz="2000" dirty="0"/>
            </a:br>
            <a:r>
              <a:rPr lang="en-US" sz="1800" dirty="0">
                <a:solidFill>
                  <a:srgbClr val="FF0000"/>
                </a:solidFill>
                <a:effectLst>
                  <a:outerShdw blurRad="38100" dist="38100" dir="2700000" algn="tl">
                    <a:srgbClr val="000000">
                      <a:alpha val="43137"/>
                    </a:srgbClr>
                  </a:outerShdw>
                </a:effectLst>
              </a:rPr>
              <a:t> </a:t>
            </a:r>
            <a:r>
              <a:rPr lang="en-US" sz="1300" b="1" dirty="0">
                <a:solidFill>
                  <a:schemeClr val="bg1"/>
                </a:solidFill>
                <a:effectLst>
                  <a:outerShdw blurRad="38100" dist="38100" dir="2700000" algn="tl">
                    <a:srgbClr val="000000">
                      <a:alpha val="43137"/>
                    </a:srgbClr>
                  </a:outerShdw>
                </a:effectLst>
              </a:rPr>
              <a:t>(Non-Seasonally Adjusted  Data</a:t>
            </a:r>
            <a:r>
              <a:rPr lang="en-US" sz="2200" b="1" dirty="0">
                <a:solidFill>
                  <a:schemeClr val="bg1"/>
                </a:solidFill>
                <a:effectLst>
                  <a:outerShdw blurRad="38100" dist="38100" dir="2700000" algn="tl">
                    <a:srgbClr val="000000">
                      <a:alpha val="43137"/>
                    </a:srgbClr>
                  </a:outerShdw>
                </a:effectLst>
              </a:rPr>
              <a:t>)</a:t>
            </a:r>
            <a:br>
              <a:rPr lang="en-US" sz="2200" dirty="0">
                <a:solidFill>
                  <a:srgbClr val="FF0000"/>
                </a:solidFill>
                <a:effectLst>
                  <a:outerShdw blurRad="38100" dist="38100" dir="2700000" algn="tl">
                    <a:srgbClr val="000000">
                      <a:alpha val="43137"/>
                    </a:srgbClr>
                  </a:outerShdw>
                </a:effectLst>
              </a:rPr>
            </a:br>
            <a:endParaRPr lang="en-US" sz="2200" dirty="0">
              <a:solidFill>
                <a:srgbClr val="FF0000"/>
              </a:solidFill>
              <a:effectLst>
                <a:outerShdw blurRad="38100" dist="38100" dir="2700000" algn="tl">
                  <a:srgbClr val="000000">
                    <a:alpha val="43137"/>
                  </a:srgbClr>
                </a:outerShdw>
              </a:effectLst>
            </a:endParaRPr>
          </a:p>
        </p:txBody>
      </p:sp>
      <p:pic>
        <p:nvPicPr>
          <p:cNvPr id="4" name="Content Placeholder 3" descr="Price Inflation Definition">
            <a:extLst>
              <a:ext uri="{FF2B5EF4-FFF2-40B4-BE49-F238E27FC236}">
                <a16:creationId xmlns:a16="http://schemas.microsoft.com/office/drawing/2014/main" id="{14B883D6-F1D7-4A5C-863A-20231D1E03A0}"/>
              </a:ext>
            </a:extLst>
          </p:cNvPr>
          <p:cNvPicPr>
            <a:picLocks noChangeAspect="1"/>
          </p:cNvPicPr>
          <p:nvPr/>
        </p:nvPicPr>
        <p:blipFill rotWithShape="1">
          <a:blip r:embed="rId4">
            <a:extLst>
              <a:ext uri="{28A0092B-C50C-407E-A947-70E740481C1C}">
                <a14:useLocalDpi xmlns:a14="http://schemas.microsoft.com/office/drawing/2010/main" val="0"/>
              </a:ext>
            </a:extLst>
          </a:blip>
          <a:srcRect l="12615" r="1144" b="2"/>
          <a:stretch/>
        </p:blipFill>
        <p:spPr bwMode="auto">
          <a:xfrm>
            <a:off x="-1123376" y="-68348"/>
            <a:ext cx="8161190" cy="6857990"/>
          </a:xfrm>
          <a:prstGeom prst="rect">
            <a:avLst/>
          </a:prstGeom>
          <a:noFill/>
        </p:spPr>
      </p:pic>
      <p:grpSp>
        <p:nvGrpSpPr>
          <p:cNvPr id="15" name="Group 14">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6" name="Rectangle 15">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7"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Rectangle 18">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0"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Rectangle 43">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5"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Rectangle 55">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7"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8"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9"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8" name="Content Placeholder 7">
            <a:extLst>
              <a:ext uri="{FF2B5EF4-FFF2-40B4-BE49-F238E27FC236}">
                <a16:creationId xmlns:a16="http://schemas.microsoft.com/office/drawing/2014/main" id="{DCECED5C-91E2-B243-197B-780BC6A81C23}"/>
              </a:ext>
            </a:extLst>
          </p:cNvPr>
          <p:cNvSpPr>
            <a:spLocks noGrp="1"/>
          </p:cNvSpPr>
          <p:nvPr>
            <p:ph idx="1"/>
          </p:nvPr>
        </p:nvSpPr>
        <p:spPr>
          <a:xfrm>
            <a:off x="7314472" y="1298957"/>
            <a:ext cx="4797812" cy="4123944"/>
          </a:xfrm>
        </p:spPr>
        <p:txBody>
          <a:bodyPr>
            <a:normAutofit/>
          </a:bodyPr>
          <a:lstStyle/>
          <a:p>
            <a:pPr algn="ctr"/>
            <a:r>
              <a:rPr lang="en-US" sz="1800" dirty="0">
                <a:solidFill>
                  <a:srgbClr val="FF0000"/>
                </a:solidFill>
                <a:effectLst>
                  <a:outerShdw blurRad="38100" dist="38100" dir="2700000" algn="tl">
                    <a:srgbClr val="000000">
                      <a:alpha val="43137"/>
                    </a:srgbClr>
                  </a:outerShdw>
                </a:effectLst>
              </a:rPr>
              <a:t>March 2026 over March 2025</a:t>
            </a:r>
          </a:p>
          <a:p>
            <a:pPr lvl="1"/>
            <a:r>
              <a:rPr lang="en-US" sz="1800" b="1" dirty="0">
                <a:effectLst>
                  <a:outerShdw blurRad="38100" dist="38100" dir="2700000" algn="tl">
                    <a:srgbClr val="000000">
                      <a:alpha val="43137"/>
                    </a:srgbClr>
                  </a:outerShdw>
                </a:effectLst>
              </a:rPr>
              <a:t>All Items: 3.3% Increase</a:t>
            </a:r>
          </a:p>
          <a:p>
            <a:pPr lvl="1"/>
            <a:r>
              <a:rPr lang="en-US" sz="1800" b="1" dirty="0">
                <a:effectLst>
                  <a:outerShdw blurRad="38100" dist="38100" dir="2700000" algn="tl">
                    <a:srgbClr val="000000">
                      <a:alpha val="43137"/>
                    </a:srgbClr>
                  </a:outerShdw>
                </a:effectLst>
              </a:rPr>
              <a:t>Food at Home: 1.9% Increase</a:t>
            </a:r>
          </a:p>
          <a:p>
            <a:pPr lvl="1"/>
            <a:r>
              <a:rPr lang="en-US" sz="1800" b="1" dirty="0">
                <a:effectLst>
                  <a:outerShdw blurRad="38100" dist="38100" dir="2700000" algn="tl">
                    <a:srgbClr val="000000">
                      <a:alpha val="43137"/>
                    </a:srgbClr>
                  </a:outerShdw>
                </a:effectLst>
              </a:rPr>
              <a:t>Food Away from Home: 3.8% Increase</a:t>
            </a:r>
          </a:p>
          <a:p>
            <a:pPr lvl="1"/>
            <a:r>
              <a:rPr lang="en-US" sz="1800" b="1" dirty="0">
                <a:effectLst>
                  <a:outerShdw blurRad="38100" dist="38100" dir="2700000" algn="tl">
                    <a:srgbClr val="000000">
                      <a:alpha val="43137"/>
                    </a:srgbClr>
                  </a:outerShdw>
                </a:effectLst>
              </a:rPr>
              <a:t>Energy Commodities: 19.4% </a:t>
            </a:r>
            <a:endParaRPr lang="en-US" sz="1800" b="1" dirty="0">
              <a:solidFill>
                <a:srgbClr val="FF0000"/>
              </a:solidFill>
              <a:effectLst>
                <a:outerShdw blurRad="38100" dist="38100" dir="2700000" algn="tl">
                  <a:srgbClr val="000000">
                    <a:alpha val="43137"/>
                  </a:srgbClr>
                </a:outerShdw>
              </a:effectLst>
            </a:endParaRPr>
          </a:p>
          <a:p>
            <a:pPr lvl="1"/>
            <a:r>
              <a:rPr lang="en-US" sz="1800" b="1" dirty="0">
                <a:effectLst>
                  <a:outerShdw blurRad="38100" dist="38100" dir="2700000" algn="tl">
                    <a:srgbClr val="000000">
                      <a:alpha val="43137"/>
                    </a:srgbClr>
                  </a:outerShdw>
                </a:effectLst>
              </a:rPr>
              <a:t>Energy Services: 5.0% Increase</a:t>
            </a:r>
          </a:p>
          <a:p>
            <a:pPr lvl="1"/>
            <a:r>
              <a:rPr lang="en-US" sz="1800" b="1" dirty="0">
                <a:effectLst>
                  <a:outerShdw blurRad="38100" dist="38100" dir="2700000" algn="tl">
                    <a:srgbClr val="000000">
                      <a:alpha val="43137"/>
                    </a:srgbClr>
                  </a:outerShdw>
                </a:effectLst>
              </a:rPr>
              <a:t>Shelter: 3.0% Increase</a:t>
            </a:r>
          </a:p>
          <a:p>
            <a:pPr lvl="1"/>
            <a:r>
              <a:rPr lang="en-US" sz="1800" b="1" dirty="0">
                <a:effectLst>
                  <a:outerShdw blurRad="38100" dist="38100" dir="2700000" algn="tl">
                    <a:srgbClr val="000000">
                      <a:alpha val="43137"/>
                    </a:srgbClr>
                  </a:outerShdw>
                </a:effectLst>
              </a:rPr>
              <a:t>Medical Services: 3.7% Increase</a:t>
            </a:r>
          </a:p>
          <a:p>
            <a:pPr lvl="1"/>
            <a:r>
              <a:rPr lang="en-US" sz="1800" b="1" dirty="0">
                <a:effectLst>
                  <a:outerShdw blurRad="38100" dist="38100" dir="2700000" algn="tl">
                    <a:srgbClr val="000000">
                      <a:alpha val="43137"/>
                    </a:srgbClr>
                  </a:outerShdw>
                </a:effectLst>
              </a:rPr>
              <a:t>All Items Less Food and Energy: 2.6% Increase</a:t>
            </a:r>
          </a:p>
          <a:p>
            <a:pPr lvl="1"/>
            <a:endParaRPr lang="en-US" sz="1400" b="1"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84C74155-D8C6-BEAB-0CAE-DD50CF1ACF6B}"/>
              </a:ext>
            </a:extLst>
          </p:cNvPr>
          <p:cNvSpPr/>
          <p:nvPr/>
        </p:nvSpPr>
        <p:spPr>
          <a:xfrm>
            <a:off x="7763256" y="5289551"/>
            <a:ext cx="3690556" cy="15106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lumMod val="95000"/>
                </a:schemeClr>
              </a:solidFill>
              <a:effectLst>
                <a:outerShdw blurRad="38100" dist="38100" dir="2700000" algn="tl">
                  <a:srgbClr val="000000">
                    <a:alpha val="43137"/>
                  </a:srgbClr>
                </a:outerShdw>
              </a:effectLst>
            </a:endParaRPr>
          </a:p>
          <a:p>
            <a:pPr algn="ctr"/>
            <a:endParaRPr lang="en-US" sz="1200" b="1" dirty="0">
              <a:solidFill>
                <a:schemeClr val="tx1">
                  <a:lumMod val="95000"/>
                </a:schemeClr>
              </a:solidFill>
              <a:effectLst>
                <a:outerShdw blurRad="38100" dist="38100" dir="2700000" algn="tl">
                  <a:srgbClr val="000000">
                    <a:alpha val="43137"/>
                  </a:srgbClr>
                </a:outerShdw>
              </a:effectLst>
            </a:endParaRPr>
          </a:p>
          <a:p>
            <a:pPr algn="ctr"/>
            <a:r>
              <a:rPr lang="en-US" sz="1200" dirty="0">
                <a:solidFill>
                  <a:srgbClr val="FF0000"/>
                </a:solidFill>
                <a:effectLst>
                  <a:outerShdw blurRad="38100" dist="38100" dir="2700000" algn="tl">
                    <a:srgbClr val="000000">
                      <a:alpha val="43137"/>
                    </a:srgbClr>
                  </a:outerShdw>
                </a:effectLst>
              </a:rPr>
              <a:t>Twelve Month Change</a:t>
            </a:r>
          </a:p>
          <a:p>
            <a:pPr algn="ctr"/>
            <a:r>
              <a:rPr lang="en-US" sz="1200" dirty="0">
                <a:solidFill>
                  <a:srgbClr val="FF0000"/>
                </a:solidFill>
                <a:effectLst>
                  <a:outerShdw blurRad="38100" dist="38100" dir="2700000" algn="tl">
                    <a:srgbClr val="000000">
                      <a:alpha val="43137"/>
                    </a:srgbClr>
                  </a:outerShdw>
                </a:effectLst>
              </a:rPr>
              <a:t>Total  Civilian Workers Compensation Non-Seasonally Adjusted Fourth Quarter 2025: Civilian Workers, 3.4%</a:t>
            </a:r>
          </a:p>
          <a:p>
            <a:pPr algn="ctr"/>
            <a:r>
              <a:rPr lang="en-US" sz="1200" dirty="0">
                <a:solidFill>
                  <a:schemeClr val="bg2"/>
                </a:solidFill>
                <a:effectLst>
                  <a:outerShdw blurRad="38100" dist="38100" dir="2700000" algn="tl">
                    <a:srgbClr val="000000">
                      <a:alpha val="43137"/>
                    </a:srgbClr>
                  </a:outerShdw>
                </a:effectLst>
              </a:rPr>
              <a:t>Source: Bureau of Labor Statistics</a:t>
            </a:r>
          </a:p>
          <a:p>
            <a:pPr algn="ctr"/>
            <a:endParaRPr lang="en-US" sz="1200" dirty="0">
              <a:solidFill>
                <a:srgbClr val="FF0000"/>
              </a:solidFill>
              <a:effectLst>
                <a:outerShdw blurRad="38100" dist="38100" dir="2700000" algn="tl">
                  <a:srgbClr val="000000">
                    <a:alpha val="43137"/>
                  </a:srgbClr>
                </a:outerShdw>
              </a:effectLst>
            </a:endParaRPr>
          </a:p>
          <a:p>
            <a:pPr algn="ctr"/>
            <a:endParaRPr lang="en-US" sz="1200" dirty="0">
              <a:solidFill>
                <a:srgbClr val="FF0000"/>
              </a:solidFill>
              <a:effectLst>
                <a:outerShdw blurRad="38100" dist="38100" dir="2700000" algn="tl">
                  <a:srgbClr val="000000">
                    <a:alpha val="43137"/>
                  </a:srgbClr>
                </a:outerShdw>
              </a:effectLst>
            </a:endParaRPr>
          </a:p>
          <a:p>
            <a:pPr algn="ctr"/>
            <a:endParaRPr lang="en-US" sz="1200" dirty="0">
              <a:solidFill>
                <a:srgbClr val="FF0000"/>
              </a:solidFill>
              <a:effectLst>
                <a:outerShdw blurRad="38100" dist="38100" dir="2700000" algn="tl">
                  <a:srgbClr val="000000">
                    <a:alpha val="43137"/>
                  </a:srgbClr>
                </a:outerShdw>
              </a:effectLst>
            </a:endParaRPr>
          </a:p>
          <a:p>
            <a:pPr algn="ctr"/>
            <a:endParaRPr lang="en-US" sz="1200" dirty="0">
              <a:solidFill>
                <a:srgbClr val="FF0000"/>
              </a:solidFill>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FB8AC7FF-185E-C6F2-031B-781BB7A0A21B}"/>
              </a:ext>
            </a:extLst>
          </p:cNvPr>
          <p:cNvSpPr/>
          <p:nvPr/>
        </p:nvSpPr>
        <p:spPr>
          <a:xfrm>
            <a:off x="-557784" y="417512"/>
            <a:ext cx="1476947" cy="54768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a:t>Outside of Food at Home and Energy Prices Remain Sticky</a:t>
            </a:r>
          </a:p>
        </p:txBody>
      </p:sp>
    </p:spTree>
    <p:extLst>
      <p:ext uri="{BB962C8B-B14F-4D97-AF65-F5344CB8AC3E}">
        <p14:creationId xmlns:p14="http://schemas.microsoft.com/office/powerpoint/2010/main" val="121661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61"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63" name="Group 62">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64"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65"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7"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8"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9"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0"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1"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2"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3"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4"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5"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76"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7"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8"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9"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81"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2"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10" name="Content Placeholder 9" descr="What You Need to Know About Inflation - Preparedness AdvicePreparedness ...">
            <a:extLst>
              <a:ext uri="{FF2B5EF4-FFF2-40B4-BE49-F238E27FC236}">
                <a16:creationId xmlns:a16="http://schemas.microsoft.com/office/drawing/2014/main" id="{75F5E7BB-7C80-F309-6922-99EF1DF25396}"/>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813" y="831584"/>
            <a:ext cx="4007993" cy="4026167"/>
          </a:xfrm>
          <a:prstGeom prst="rect">
            <a:avLst/>
          </a:prstGeom>
          <a:noFill/>
          <a:ln>
            <a:noFill/>
          </a:ln>
        </p:spPr>
      </p:pic>
      <p:pic>
        <p:nvPicPr>
          <p:cNvPr id="3" name="Picture 2">
            <a:extLst>
              <a:ext uri="{FF2B5EF4-FFF2-40B4-BE49-F238E27FC236}">
                <a16:creationId xmlns:a16="http://schemas.microsoft.com/office/drawing/2014/main" id="{676B7AC5-376A-381A-D334-8A83CBE375F0}"/>
              </a:ext>
            </a:extLst>
          </p:cNvPr>
          <p:cNvPicPr>
            <a:picLocks noChangeAspect="1"/>
          </p:cNvPicPr>
          <p:nvPr/>
        </p:nvPicPr>
        <p:blipFill>
          <a:blip r:embed="rId5"/>
          <a:stretch>
            <a:fillRect/>
          </a:stretch>
        </p:blipFill>
        <p:spPr>
          <a:xfrm>
            <a:off x="4077001" y="0"/>
            <a:ext cx="8048323" cy="6858000"/>
          </a:xfrm>
          <a:prstGeom prst="rect">
            <a:avLst/>
          </a:prstGeom>
        </p:spPr>
      </p:pic>
    </p:spTree>
    <p:extLst>
      <p:ext uri="{BB962C8B-B14F-4D97-AF65-F5344CB8AC3E}">
        <p14:creationId xmlns:p14="http://schemas.microsoft.com/office/powerpoint/2010/main" val="194728632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776893-2FA3-4780-B33A-27A220FD18D2}"/>
              </a:ext>
            </a:extLst>
          </p:cNvPr>
          <p:cNvSpPr>
            <a:spLocks noGrp="1"/>
          </p:cNvSpPr>
          <p:nvPr>
            <p:ph type="title"/>
          </p:nvPr>
        </p:nvSpPr>
        <p:spPr>
          <a:xfrm>
            <a:off x="1059117" y="-396466"/>
            <a:ext cx="9905998" cy="1478570"/>
          </a:xfrm>
        </p:spPr>
        <p:txBody>
          <a:bodyPr/>
          <a:lstStyle/>
          <a:p>
            <a:endParaRPr lang="en-US" dirty="0"/>
          </a:p>
        </p:txBody>
      </p:sp>
      <p:sp>
        <p:nvSpPr>
          <p:cNvPr id="2" name="Rectangle 1">
            <a:extLst>
              <a:ext uri="{FF2B5EF4-FFF2-40B4-BE49-F238E27FC236}">
                <a16:creationId xmlns:a16="http://schemas.microsoft.com/office/drawing/2014/main" id="{9648DDB6-760F-4456-AD55-9040C3D52CCE}"/>
              </a:ext>
            </a:extLst>
          </p:cNvPr>
          <p:cNvSpPr/>
          <p:nvPr/>
        </p:nvSpPr>
        <p:spPr>
          <a:xfrm>
            <a:off x="2779776" y="0"/>
            <a:ext cx="7388352" cy="8138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a:p>
            <a:pPr algn="ctr"/>
            <a:r>
              <a:rPr lang="en-US" dirty="0"/>
              <a:t>Producer Price Inflation Index:</a:t>
            </a:r>
          </a:p>
          <a:p>
            <a:pPr algn="ctr"/>
            <a:r>
              <a:rPr lang="en-US" dirty="0"/>
              <a:t>Inflation Concentrated in Services</a:t>
            </a:r>
          </a:p>
          <a:p>
            <a:pPr algn="ctr"/>
            <a:endParaRPr lang="en-US" dirty="0"/>
          </a:p>
          <a:p>
            <a:pPr algn="ctr"/>
            <a:endParaRPr lang="en-US" dirty="0"/>
          </a:p>
        </p:txBody>
      </p:sp>
      <p:pic>
        <p:nvPicPr>
          <p:cNvPr id="7" name="Content Placeholder 6">
            <a:extLst>
              <a:ext uri="{FF2B5EF4-FFF2-40B4-BE49-F238E27FC236}">
                <a16:creationId xmlns:a16="http://schemas.microsoft.com/office/drawing/2014/main" id="{3334FAFE-B0DE-05AE-7C23-351F53CAE86B}"/>
              </a:ext>
            </a:extLst>
          </p:cNvPr>
          <p:cNvPicPr>
            <a:picLocks noGrp="1" noChangeAspect="1"/>
          </p:cNvPicPr>
          <p:nvPr>
            <p:ph sz="half" idx="1"/>
          </p:nvPr>
        </p:nvPicPr>
        <p:blipFill>
          <a:blip r:embed="rId3"/>
          <a:stretch>
            <a:fillRect/>
          </a:stretch>
        </p:blipFill>
        <p:spPr>
          <a:xfrm>
            <a:off x="221063" y="1082101"/>
            <a:ext cx="5616801" cy="4795121"/>
          </a:xfrm>
          <a:prstGeom prst="rect">
            <a:avLst/>
          </a:prstGeom>
        </p:spPr>
      </p:pic>
      <p:pic>
        <p:nvPicPr>
          <p:cNvPr id="11" name="Content Placeholder 10">
            <a:extLst>
              <a:ext uri="{FF2B5EF4-FFF2-40B4-BE49-F238E27FC236}">
                <a16:creationId xmlns:a16="http://schemas.microsoft.com/office/drawing/2014/main" id="{04EF8439-0BAE-FB22-82C5-FFB32427999E}"/>
              </a:ext>
            </a:extLst>
          </p:cNvPr>
          <p:cNvPicPr>
            <a:picLocks noGrp="1" noChangeAspect="1"/>
          </p:cNvPicPr>
          <p:nvPr>
            <p:ph sz="half" idx="2"/>
          </p:nvPr>
        </p:nvPicPr>
        <p:blipFill>
          <a:blip r:embed="rId4"/>
          <a:stretch>
            <a:fillRect/>
          </a:stretch>
        </p:blipFill>
        <p:spPr>
          <a:xfrm>
            <a:off x="5837863" y="1082101"/>
            <a:ext cx="5616801" cy="4795121"/>
          </a:xfrm>
          <a:prstGeom prst="rect">
            <a:avLst/>
          </a:prstGeom>
        </p:spPr>
      </p:pic>
    </p:spTree>
    <p:extLst>
      <p:ext uri="{BB962C8B-B14F-4D97-AF65-F5344CB8AC3E}">
        <p14:creationId xmlns:p14="http://schemas.microsoft.com/office/powerpoint/2010/main" val="1942534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 name="Rectangle 206">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9"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11" name="Rectangle 210">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213"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9" name="Content Placeholder 8">
            <a:extLst>
              <a:ext uri="{FF2B5EF4-FFF2-40B4-BE49-F238E27FC236}">
                <a16:creationId xmlns:a16="http://schemas.microsoft.com/office/drawing/2014/main" id="{BBEACD83-C533-A9C9-2F93-3615C37752A9}"/>
              </a:ext>
            </a:extLst>
          </p:cNvPr>
          <p:cNvSpPr>
            <a:spLocks noGrp="1"/>
          </p:cNvSpPr>
          <p:nvPr>
            <p:ph idx="1"/>
          </p:nvPr>
        </p:nvSpPr>
        <p:spPr>
          <a:xfrm>
            <a:off x="820514" y="545569"/>
            <a:ext cx="2862444" cy="5427663"/>
          </a:xfrm>
        </p:spPr>
        <p:txBody>
          <a:bodyPr>
            <a:normAutofit fontScale="25000" lnSpcReduction="20000"/>
          </a:bodyPr>
          <a:lstStyle/>
          <a:p>
            <a:pPr marL="0" indent="0">
              <a:buNone/>
            </a:pPr>
            <a:endParaRPr lang="en-US" sz="1400" i="0" dirty="0">
              <a:solidFill>
                <a:srgbClr val="FFFFFF"/>
              </a:solidFill>
              <a:effectLst>
                <a:outerShdw blurRad="38100" dist="38100" dir="2700000" algn="tl">
                  <a:srgbClr val="000000">
                    <a:alpha val="43137"/>
                  </a:srgbClr>
                </a:outerShdw>
              </a:effectLst>
              <a:latin typeface="muli-extrabold"/>
            </a:endParaRPr>
          </a:p>
          <a:p>
            <a:pPr marL="0" indent="0">
              <a:buNone/>
            </a:pPr>
            <a:r>
              <a:rPr lang="en-US" sz="4500" i="0" dirty="0">
                <a:solidFill>
                  <a:srgbClr val="FF0000"/>
                </a:solidFill>
                <a:effectLst>
                  <a:outerShdw blurRad="38100" dist="38100" dir="2700000" algn="tl">
                    <a:srgbClr val="000000">
                      <a:alpha val="43137"/>
                    </a:srgbClr>
                  </a:outerShdw>
                </a:effectLst>
                <a:latin typeface="muli-extrabold"/>
              </a:rPr>
              <a:t>PPI Index: Peaked in March 2022</a:t>
            </a:r>
          </a:p>
          <a:p>
            <a:pPr marL="0" indent="0">
              <a:buNone/>
            </a:pPr>
            <a:r>
              <a:rPr lang="en-US" sz="4500" i="0" dirty="0">
                <a:solidFill>
                  <a:schemeClr val="bg1"/>
                </a:solidFill>
                <a:effectLst>
                  <a:outerShdw blurRad="38100" dist="38100" dir="2700000" algn="tl">
                    <a:srgbClr val="000000">
                      <a:alpha val="43137"/>
                    </a:srgbClr>
                  </a:outerShdw>
                </a:effectLst>
                <a:latin typeface="muli-extrabold"/>
              </a:rPr>
              <a:t>NOTE:  Total driven down mostly by fall in energy prices.</a:t>
            </a:r>
          </a:p>
          <a:p>
            <a:pPr marL="0" indent="0">
              <a:buNone/>
            </a:pPr>
            <a:r>
              <a:rPr lang="en-US" sz="4500" dirty="0">
                <a:solidFill>
                  <a:srgbClr val="FFFF00"/>
                </a:solidFill>
                <a:effectLst>
                  <a:outerShdw blurRad="38100" dist="38100" dir="2700000" algn="tl">
                    <a:srgbClr val="000000">
                      <a:alpha val="43137"/>
                    </a:srgbClr>
                  </a:outerShdw>
                </a:effectLst>
                <a:latin typeface="muli-extrabold"/>
              </a:rPr>
              <a:t>Services minus trade, transportation and warehousing moving on a declining trend up to March 2026</a:t>
            </a:r>
          </a:p>
          <a:p>
            <a:pPr marL="0" indent="0">
              <a:buNone/>
            </a:pPr>
            <a:r>
              <a:rPr lang="en-US" sz="4500" i="0" dirty="0">
                <a:solidFill>
                  <a:srgbClr val="FFFF00"/>
                </a:solidFill>
                <a:effectLst>
                  <a:outerShdw blurRad="38100" dist="38100" dir="2700000" algn="tl">
                    <a:srgbClr val="000000">
                      <a:alpha val="43137"/>
                    </a:srgbClr>
                  </a:outerShdw>
                </a:effectLst>
                <a:latin typeface="muli-extrabold"/>
              </a:rPr>
              <a:t>March 2024 = 4.3%</a:t>
            </a:r>
          </a:p>
          <a:p>
            <a:pPr marL="0" indent="0">
              <a:buNone/>
            </a:pPr>
            <a:r>
              <a:rPr lang="en-US" sz="4500" i="0" dirty="0">
                <a:solidFill>
                  <a:srgbClr val="FFFF00"/>
                </a:solidFill>
                <a:effectLst>
                  <a:outerShdw blurRad="38100" dist="38100" dir="2700000" algn="tl">
                    <a:srgbClr val="000000">
                      <a:alpha val="43137"/>
                    </a:srgbClr>
                  </a:outerShdw>
                </a:effectLst>
                <a:latin typeface="muli-extrabold"/>
              </a:rPr>
              <a:t>March 2025 = 4.4%</a:t>
            </a:r>
          </a:p>
          <a:p>
            <a:pPr marL="0" indent="0">
              <a:buNone/>
            </a:pPr>
            <a:r>
              <a:rPr lang="en-US" sz="4500" dirty="0">
                <a:solidFill>
                  <a:srgbClr val="FFFF00"/>
                </a:solidFill>
                <a:effectLst>
                  <a:outerShdw blurRad="38100" dist="38100" dir="2700000" algn="tl">
                    <a:srgbClr val="000000">
                      <a:alpha val="43137"/>
                    </a:srgbClr>
                  </a:outerShdw>
                </a:effectLst>
                <a:latin typeface="muli-extrabold"/>
              </a:rPr>
              <a:t>March 2026 = 3.2%</a:t>
            </a:r>
            <a:endParaRPr lang="en-US" sz="4500" i="0" dirty="0">
              <a:solidFill>
                <a:srgbClr val="FFFF00"/>
              </a:solidFill>
              <a:effectLst>
                <a:outerShdw blurRad="38100" dist="38100" dir="2700000" algn="tl">
                  <a:srgbClr val="000000">
                    <a:alpha val="43137"/>
                  </a:srgbClr>
                </a:outerShdw>
              </a:effectLst>
              <a:latin typeface="muli-extrabold"/>
            </a:endParaRPr>
          </a:p>
          <a:p>
            <a:pPr marL="0" indent="0">
              <a:buNone/>
            </a:pPr>
            <a:r>
              <a:rPr lang="en-US" sz="4500" i="0" dirty="0">
                <a:solidFill>
                  <a:schemeClr val="bg1"/>
                </a:solidFill>
                <a:effectLst>
                  <a:outerShdw blurRad="38100" dist="38100" dir="2700000" algn="tl">
                    <a:srgbClr val="000000">
                      <a:alpha val="43137"/>
                    </a:srgbClr>
                  </a:outerShdw>
                </a:effectLst>
                <a:latin typeface="muli-extrabold"/>
              </a:rPr>
              <a:t>Recent BLS “Hires and Openings” data suggest employers continue cutting back on hires.</a:t>
            </a:r>
            <a:r>
              <a:rPr lang="en-US" sz="4500" i="0" dirty="0">
                <a:solidFill>
                  <a:srgbClr val="FF0000"/>
                </a:solidFill>
                <a:effectLst>
                  <a:outerShdw blurRad="38100" dist="38100" dir="2700000" algn="tl">
                    <a:srgbClr val="000000">
                      <a:alpha val="43137"/>
                    </a:srgbClr>
                  </a:outerShdw>
                </a:effectLst>
                <a:latin typeface="muli-extrabold"/>
              </a:rPr>
              <a:t> </a:t>
            </a:r>
          </a:p>
          <a:p>
            <a:pPr marL="0" indent="0">
              <a:buNone/>
            </a:pPr>
            <a:r>
              <a:rPr lang="en-US" sz="4500" i="0" dirty="0">
                <a:solidFill>
                  <a:srgbClr val="FF0000"/>
                </a:solidFill>
                <a:effectLst>
                  <a:outerShdw blurRad="38100" dist="38100" dir="2700000" algn="tl">
                    <a:srgbClr val="000000">
                      <a:alpha val="43137"/>
                    </a:srgbClr>
                  </a:outerShdw>
                </a:effectLst>
                <a:latin typeface="muli-extrabold"/>
              </a:rPr>
              <a:t>Producer Price Index Data up to March 2026</a:t>
            </a:r>
          </a:p>
          <a:p>
            <a:pPr marL="0" indent="0">
              <a:buNone/>
            </a:pPr>
            <a:r>
              <a:rPr lang="en-US" sz="4500" dirty="0">
                <a:solidFill>
                  <a:srgbClr val="FF0000"/>
                </a:solidFill>
                <a:effectLst>
                  <a:outerShdw blurRad="38100" dist="38100" dir="2700000" algn="tl">
                    <a:srgbClr val="000000">
                      <a:alpha val="43137"/>
                    </a:srgbClr>
                  </a:outerShdw>
                </a:effectLst>
                <a:latin typeface="muli-extrabold"/>
              </a:rPr>
              <a:t>Wage, Salary and Benefits Data Up to December 2025</a:t>
            </a:r>
            <a:endParaRPr lang="en-US" sz="3800" dirty="0">
              <a:solidFill>
                <a:srgbClr val="FFFFFF"/>
              </a:solidFill>
              <a:effectLst>
                <a:outerShdw blurRad="38100" dist="38100" dir="2700000" algn="tl">
                  <a:srgbClr val="000000">
                    <a:alpha val="43137"/>
                  </a:srgbClr>
                </a:outerShdw>
              </a:effectLst>
              <a:latin typeface="muli-extrabold"/>
            </a:endParaRPr>
          </a:p>
          <a:p>
            <a:pPr marL="0" indent="0">
              <a:buNone/>
            </a:pPr>
            <a:endParaRPr lang="en-US" i="0" dirty="0">
              <a:solidFill>
                <a:srgbClr val="FFFFFF"/>
              </a:solidFill>
              <a:effectLst>
                <a:outerShdw blurRad="38100" dist="38100" dir="2700000" algn="tl">
                  <a:srgbClr val="000000">
                    <a:alpha val="43137"/>
                  </a:srgbClr>
                </a:outerShdw>
              </a:effectLst>
              <a:latin typeface="muli-extrabold"/>
            </a:endParaRPr>
          </a:p>
          <a:p>
            <a:pPr marL="0" indent="0">
              <a:buNone/>
            </a:pPr>
            <a:br>
              <a:rPr lang="en-US" sz="1400" b="1" i="0" dirty="0">
                <a:solidFill>
                  <a:srgbClr val="FFFFFF"/>
                </a:solidFill>
                <a:effectLst>
                  <a:outerShdw blurRad="38100" dist="38100" dir="2700000" algn="tl">
                    <a:srgbClr val="000000">
                      <a:alpha val="43137"/>
                    </a:srgbClr>
                  </a:outerShdw>
                </a:effectLst>
                <a:latin typeface="muli-extrabold"/>
              </a:rPr>
            </a:br>
            <a:endParaRPr lang="en-US" sz="1400" dirty="0">
              <a:solidFill>
                <a:srgbClr val="FFFFFF"/>
              </a:solidFill>
              <a:effectLst>
                <a:outerShdw blurRad="38100" dist="38100" dir="2700000" algn="tl">
                  <a:srgbClr val="000000">
                    <a:alpha val="43137"/>
                  </a:srgbClr>
                </a:outerShdw>
              </a:effectLst>
            </a:endParaRPr>
          </a:p>
        </p:txBody>
      </p:sp>
      <p:grpSp>
        <p:nvGrpSpPr>
          <p:cNvPr id="215" name="Group 214">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16"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17"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18"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19"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0"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1"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2"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3"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4"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5"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6"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7"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28"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9"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0"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1"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2"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33"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4"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5"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6"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7"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8"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9"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0"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1"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2"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graphicFrame>
        <p:nvGraphicFramePr>
          <p:cNvPr id="3" name="Chart 2">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374617754"/>
              </p:ext>
            </p:extLst>
          </p:nvPr>
        </p:nvGraphicFramePr>
        <p:xfrm>
          <a:off x="4069908" y="23283"/>
          <a:ext cx="7709193" cy="33197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6A8E1A61-A88B-2333-22FF-8208FFF19840}"/>
              </a:ext>
            </a:extLst>
          </p:cNvPr>
          <p:cNvGraphicFramePr>
            <a:graphicFrameLocks/>
          </p:cNvGraphicFramePr>
          <p:nvPr>
            <p:extLst>
              <p:ext uri="{D42A27DB-BD31-4B8C-83A1-F6EECF244321}">
                <p14:modId xmlns:p14="http://schemas.microsoft.com/office/powerpoint/2010/main" val="1722004349"/>
              </p:ext>
            </p:extLst>
          </p:nvPr>
        </p:nvGraphicFramePr>
        <p:xfrm>
          <a:off x="4124628" y="3399630"/>
          <a:ext cx="7654473" cy="33197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5953367"/>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36" name="Rectangle 77">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71" name="Picture 4" descr="Person pressing button">
            <a:extLst>
              <a:ext uri="{FF2B5EF4-FFF2-40B4-BE49-F238E27FC236}">
                <a16:creationId xmlns:a16="http://schemas.microsoft.com/office/drawing/2014/main" id="{E7DD2204-CB38-457D-A659-32F761DA8BF7}"/>
              </a:ext>
            </a:extLst>
          </p:cNvPr>
          <p:cNvPicPr>
            <a:picLocks noChangeAspect="1"/>
          </p:cNvPicPr>
          <p:nvPr/>
        </p:nvPicPr>
        <p:blipFill rotWithShape="1">
          <a:blip r:embed="rId4"/>
          <a:srcRect l="11703" r="14727" b="-1"/>
          <a:stretch/>
        </p:blipFill>
        <p:spPr>
          <a:xfrm>
            <a:off x="-5597" y="10"/>
            <a:ext cx="6534413" cy="6857990"/>
          </a:xfrm>
          <a:prstGeom prst="rect">
            <a:avLst/>
          </a:prstGeom>
        </p:spPr>
      </p:pic>
      <p:grpSp>
        <p:nvGrpSpPr>
          <p:cNvPr id="137" name="Group 80">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38" name="Rectangle 81">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83"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Rectangle 84">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86"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0"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Rectangle 109">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1"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2"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Rectangle 121">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3"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9"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5"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6"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7"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3" name="Content Placeholder 2">
            <a:extLst>
              <a:ext uri="{FF2B5EF4-FFF2-40B4-BE49-F238E27FC236}">
                <a16:creationId xmlns:a16="http://schemas.microsoft.com/office/drawing/2014/main" id="{917908E0-776D-4782-81E3-936E1F472C9F}"/>
              </a:ext>
            </a:extLst>
          </p:cNvPr>
          <p:cNvSpPr>
            <a:spLocks noGrp="1"/>
          </p:cNvSpPr>
          <p:nvPr>
            <p:ph idx="1"/>
          </p:nvPr>
        </p:nvSpPr>
        <p:spPr>
          <a:xfrm>
            <a:off x="6581204" y="858520"/>
            <a:ext cx="5420296" cy="4621529"/>
          </a:xfrm>
        </p:spPr>
        <p:txBody>
          <a:bodyPr>
            <a:normAutofit/>
          </a:bodyPr>
          <a:lstStyle/>
          <a:p>
            <a:pPr marL="0" indent="0">
              <a:buNone/>
            </a:pPr>
            <a:r>
              <a:rPr lang="en-US" sz="3200" b="1" dirty="0">
                <a:solidFill>
                  <a:srgbClr val="FF0000"/>
                </a:solidFill>
                <a:effectLst>
                  <a:outerShdw blurRad="38100" dist="38100" dir="2700000" algn="tl">
                    <a:srgbClr val="000000">
                      <a:alpha val="43137"/>
                    </a:srgbClr>
                  </a:outerShdw>
                </a:effectLst>
              </a:rPr>
              <a:t>Wage Pressure Affecting General Price Inflation</a:t>
            </a:r>
          </a:p>
          <a:p>
            <a:pPr marL="0" indent="0">
              <a:buNone/>
            </a:pPr>
            <a:r>
              <a:rPr lang="en-US" sz="3200" b="1" dirty="0">
                <a:solidFill>
                  <a:srgbClr val="FF0000"/>
                </a:solidFill>
                <a:effectLst>
                  <a:outerShdw blurRad="38100" dist="38100" dir="2700000" algn="tl">
                    <a:srgbClr val="000000">
                      <a:alpha val="43137"/>
                    </a:srgbClr>
                  </a:outerShdw>
                </a:effectLst>
              </a:rPr>
              <a:t>Product Supply Conditions</a:t>
            </a:r>
          </a:p>
          <a:p>
            <a:pPr marL="0" indent="0">
              <a:buNone/>
            </a:pPr>
            <a:r>
              <a:rPr lang="en-US" sz="3200" b="1" dirty="0">
                <a:solidFill>
                  <a:srgbClr val="FF0000"/>
                </a:solidFill>
                <a:effectLst>
                  <a:outerShdw blurRad="38100" dist="38100" dir="2700000" algn="tl">
                    <a:srgbClr val="000000">
                      <a:alpha val="43137"/>
                    </a:srgbClr>
                  </a:outerShdw>
                </a:effectLst>
              </a:rPr>
              <a:t>Labor Force Growth</a:t>
            </a:r>
          </a:p>
          <a:p>
            <a:pPr marL="0" indent="0">
              <a:buNone/>
            </a:pPr>
            <a:endParaRPr lang="en-US" sz="1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4398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3907737-38CB-337E-69F2-F5DBEA8E3C17}"/>
              </a:ext>
            </a:extLst>
          </p:cNvPr>
          <p:cNvSpPr>
            <a:spLocks noGrp="1"/>
          </p:cNvSpPr>
          <p:nvPr>
            <p:ph type="title"/>
          </p:nvPr>
        </p:nvSpPr>
        <p:spPr>
          <a:xfrm>
            <a:off x="855266" y="232755"/>
            <a:ext cx="2851417" cy="984666"/>
          </a:xfrm>
        </p:spPr>
        <p:txBody>
          <a:bodyPr>
            <a:normAutofit/>
          </a:bodyPr>
          <a:lstStyle/>
          <a:p>
            <a:r>
              <a:rPr lang="en-US" sz="2000" b="1" dirty="0">
                <a:solidFill>
                  <a:srgbClr val="FFFF00"/>
                </a:solidFill>
                <a:effectLst>
                  <a:outerShdw blurRad="38100" dist="38100" dir="2700000" algn="tl">
                    <a:srgbClr val="000000">
                      <a:alpha val="43137"/>
                    </a:srgbClr>
                  </a:outerShdw>
                </a:effectLst>
              </a:rPr>
              <a:t>Productivity Weak</a:t>
            </a:r>
            <a:br>
              <a:rPr lang="en-US" sz="2000" b="1" dirty="0">
                <a:solidFill>
                  <a:srgbClr val="FFFF00"/>
                </a:solidFill>
                <a:effectLst>
                  <a:outerShdw blurRad="38100" dist="38100" dir="2700000" algn="tl">
                    <a:srgbClr val="000000">
                      <a:alpha val="43137"/>
                    </a:srgbClr>
                  </a:outerShdw>
                </a:effectLst>
              </a:rPr>
            </a:br>
            <a:r>
              <a:rPr lang="en-US" sz="1300" b="1" dirty="0">
                <a:solidFill>
                  <a:srgbClr val="FFFF00"/>
                </a:solidFill>
                <a:effectLst>
                  <a:outerShdw blurRad="38100" dist="38100" dir="2700000" algn="tl">
                    <a:srgbClr val="000000">
                      <a:alpha val="43137"/>
                    </a:srgbClr>
                  </a:outerShdw>
                </a:effectLst>
              </a:rPr>
              <a:t>Statistics reflect change from same quarter a year ago at annualized rate</a:t>
            </a:r>
          </a:p>
        </p:txBody>
      </p:sp>
      <p:grpSp>
        <p:nvGrpSpPr>
          <p:cNvPr id="20" name="Group 19">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1"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2"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8"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17" name="Content Placeholder 16">
            <a:extLst>
              <a:ext uri="{FF2B5EF4-FFF2-40B4-BE49-F238E27FC236}">
                <a16:creationId xmlns:a16="http://schemas.microsoft.com/office/drawing/2014/main" id="{57CB2548-E54E-110E-54F8-36940C54ECA3}"/>
              </a:ext>
            </a:extLst>
          </p:cNvPr>
          <p:cNvSpPr>
            <a:spLocks noGrp="1"/>
          </p:cNvSpPr>
          <p:nvPr>
            <p:ph idx="1"/>
          </p:nvPr>
        </p:nvSpPr>
        <p:spPr>
          <a:xfrm>
            <a:off x="457446" y="1326959"/>
            <a:ext cx="3426851" cy="4464241"/>
          </a:xfrm>
        </p:spPr>
        <p:txBody>
          <a:bodyPr>
            <a:normAutofit/>
          </a:bodyPr>
          <a:lstStyle/>
          <a:p>
            <a:r>
              <a:rPr lang="en-US" sz="1400"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Nonfarm business sector labor productivity increased 2.5% percent in the 4th quarter 2025 over the 4</a:t>
            </a:r>
            <a:r>
              <a:rPr lang="en-US" sz="1400" b="1" baseline="30000"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th</a:t>
            </a:r>
            <a:r>
              <a:rPr lang="en-US" sz="1400"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Calibri" panose="020F0502020204030204" pitchFamily="34" charset="0"/>
              </a:rPr>
              <a:t>  quarter 2024</a:t>
            </a:r>
          </a:p>
          <a:p>
            <a:r>
              <a:rPr lang="en-US" sz="1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Unit labor costs in the nonfarm sector increased by 2.4 % in the 4th quarter 2025 over previous year quarter. </a:t>
            </a:r>
          </a:p>
          <a:p>
            <a:r>
              <a:rPr lang="en-US"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Real average hourly  earnings increased by 2.1% over the same quarter in 2024.</a:t>
            </a:r>
          </a:p>
          <a:p>
            <a:r>
              <a:rPr lang="en-US" sz="1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Source: Bureau of Labor Statistics</a:t>
            </a:r>
          </a:p>
          <a:p>
            <a:endParaRPr lang="en-US" sz="1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611623CB-368B-8D12-7523-E14D023561F6}"/>
              </a:ext>
            </a:extLst>
          </p:cNvPr>
          <p:cNvPicPr>
            <a:picLocks noChangeAspect="1"/>
          </p:cNvPicPr>
          <p:nvPr/>
        </p:nvPicPr>
        <p:blipFill>
          <a:blip r:embed="rId4"/>
          <a:stretch>
            <a:fillRect/>
          </a:stretch>
        </p:blipFill>
        <p:spPr>
          <a:xfrm>
            <a:off x="4136584" y="-148771"/>
            <a:ext cx="8014986" cy="7006770"/>
          </a:xfrm>
          <a:prstGeom prst="rect">
            <a:avLst/>
          </a:prstGeom>
        </p:spPr>
      </p:pic>
      <p:sp>
        <p:nvSpPr>
          <p:cNvPr id="6" name="Rectangle 5">
            <a:extLst>
              <a:ext uri="{FF2B5EF4-FFF2-40B4-BE49-F238E27FC236}">
                <a16:creationId xmlns:a16="http://schemas.microsoft.com/office/drawing/2014/main" id="{0A2D3585-F706-B102-56B8-4B4515557CFC}"/>
              </a:ext>
            </a:extLst>
          </p:cNvPr>
          <p:cNvSpPr/>
          <p:nvPr/>
        </p:nvSpPr>
        <p:spPr>
          <a:xfrm>
            <a:off x="5124659" y="2512088"/>
            <a:ext cx="512466" cy="492369"/>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2.5%</a:t>
            </a:r>
          </a:p>
        </p:txBody>
      </p:sp>
      <p:sp>
        <p:nvSpPr>
          <p:cNvPr id="8" name="Rectangle 7">
            <a:extLst>
              <a:ext uri="{FF2B5EF4-FFF2-40B4-BE49-F238E27FC236}">
                <a16:creationId xmlns:a16="http://schemas.microsoft.com/office/drawing/2014/main" id="{63D52954-1765-E2B9-CF95-B9F68365F960}"/>
              </a:ext>
            </a:extLst>
          </p:cNvPr>
          <p:cNvSpPr/>
          <p:nvPr/>
        </p:nvSpPr>
        <p:spPr>
          <a:xfrm>
            <a:off x="6251664" y="2301070"/>
            <a:ext cx="592853" cy="43207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2.8%</a:t>
            </a:r>
          </a:p>
        </p:txBody>
      </p:sp>
      <p:sp>
        <p:nvSpPr>
          <p:cNvPr id="9" name="Rectangle 8">
            <a:extLst>
              <a:ext uri="{FF2B5EF4-FFF2-40B4-BE49-F238E27FC236}">
                <a16:creationId xmlns:a16="http://schemas.microsoft.com/office/drawing/2014/main" id="{A8763DB7-C3A3-7A31-10E6-824779F1AC7B}"/>
              </a:ext>
            </a:extLst>
          </p:cNvPr>
          <p:cNvSpPr/>
          <p:nvPr/>
        </p:nvSpPr>
        <p:spPr>
          <a:xfrm>
            <a:off x="7327760" y="3749676"/>
            <a:ext cx="612949" cy="46037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0.2%</a:t>
            </a:r>
          </a:p>
        </p:txBody>
      </p:sp>
      <p:sp>
        <p:nvSpPr>
          <p:cNvPr id="10" name="Rectangle 9">
            <a:extLst>
              <a:ext uri="{FF2B5EF4-FFF2-40B4-BE49-F238E27FC236}">
                <a16:creationId xmlns:a16="http://schemas.microsoft.com/office/drawing/2014/main" id="{90BB54B4-E110-7A93-5070-C414BFDA3482}"/>
              </a:ext>
            </a:extLst>
          </p:cNvPr>
          <p:cNvSpPr/>
          <p:nvPr/>
        </p:nvSpPr>
        <p:spPr>
          <a:xfrm>
            <a:off x="8480809" y="2502040"/>
            <a:ext cx="569575" cy="43207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2.4%</a:t>
            </a:r>
          </a:p>
        </p:txBody>
      </p:sp>
      <p:sp>
        <p:nvSpPr>
          <p:cNvPr id="11" name="Rectangle 10">
            <a:extLst>
              <a:ext uri="{FF2B5EF4-FFF2-40B4-BE49-F238E27FC236}">
                <a16:creationId xmlns:a16="http://schemas.microsoft.com/office/drawing/2014/main" id="{3F5D1302-D0B7-8888-0A75-3FA9484B5971}"/>
              </a:ext>
            </a:extLst>
          </p:cNvPr>
          <p:cNvSpPr/>
          <p:nvPr/>
        </p:nvSpPr>
        <p:spPr>
          <a:xfrm>
            <a:off x="9525837" y="1093788"/>
            <a:ext cx="733530" cy="34131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5.0% </a:t>
            </a:r>
          </a:p>
        </p:txBody>
      </p:sp>
      <p:sp>
        <p:nvSpPr>
          <p:cNvPr id="13" name="Rectangle 12">
            <a:extLst>
              <a:ext uri="{FF2B5EF4-FFF2-40B4-BE49-F238E27FC236}">
                <a16:creationId xmlns:a16="http://schemas.microsoft.com/office/drawing/2014/main" id="{B31F6B20-7FC7-BB1B-45F9-B98D831328C1}"/>
              </a:ext>
            </a:extLst>
          </p:cNvPr>
          <p:cNvSpPr/>
          <p:nvPr/>
        </p:nvSpPr>
        <p:spPr>
          <a:xfrm>
            <a:off x="10872316" y="2773345"/>
            <a:ext cx="512466" cy="35169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2.1%</a:t>
            </a:r>
          </a:p>
        </p:txBody>
      </p:sp>
      <p:cxnSp>
        <p:nvCxnSpPr>
          <p:cNvPr id="19" name="Connector: Elbow 18">
            <a:extLst>
              <a:ext uri="{FF2B5EF4-FFF2-40B4-BE49-F238E27FC236}">
                <a16:creationId xmlns:a16="http://schemas.microsoft.com/office/drawing/2014/main" id="{562B891A-46C3-2EAE-2A36-7003FE45FA59}"/>
              </a:ext>
            </a:extLst>
          </p:cNvPr>
          <p:cNvCxnSpPr>
            <a:cxnSpLocks/>
          </p:cNvCxnSpPr>
          <p:nvPr/>
        </p:nvCxnSpPr>
        <p:spPr>
          <a:xfrm rot="5400000">
            <a:off x="5177973" y="3207379"/>
            <a:ext cx="551540" cy="14570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1" name="Connector: Elbow 50">
            <a:extLst>
              <a:ext uri="{FF2B5EF4-FFF2-40B4-BE49-F238E27FC236}">
                <a16:creationId xmlns:a16="http://schemas.microsoft.com/office/drawing/2014/main" id="{5EA12C9C-C8BE-0B15-ABA6-02A557D2403C}"/>
              </a:ext>
            </a:extLst>
          </p:cNvPr>
          <p:cNvCxnSpPr/>
          <p:nvPr/>
        </p:nvCxnSpPr>
        <p:spPr>
          <a:xfrm rot="16200000" flipH="1">
            <a:off x="6337411" y="2814792"/>
            <a:ext cx="479807" cy="20599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4" name="Connector: Elbow 53">
            <a:extLst>
              <a:ext uri="{FF2B5EF4-FFF2-40B4-BE49-F238E27FC236}">
                <a16:creationId xmlns:a16="http://schemas.microsoft.com/office/drawing/2014/main" id="{47FEBB98-DF77-4CD3-8CD3-D531C3E74801}"/>
              </a:ext>
            </a:extLst>
          </p:cNvPr>
          <p:cNvCxnSpPr>
            <a:cxnSpLocks/>
          </p:cNvCxnSpPr>
          <p:nvPr/>
        </p:nvCxnSpPr>
        <p:spPr>
          <a:xfrm rot="5400000">
            <a:off x="7088789" y="4664923"/>
            <a:ext cx="905881" cy="4270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7DE2A303-2AFE-467B-AC50-ED52A22E8E78}"/>
              </a:ext>
            </a:extLst>
          </p:cNvPr>
          <p:cNvCxnSpPr/>
          <p:nvPr/>
        </p:nvCxnSpPr>
        <p:spPr>
          <a:xfrm rot="16200000" flipH="1">
            <a:off x="8325956" y="3310035"/>
            <a:ext cx="745219" cy="13406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4" name="Connector: Elbow 63">
            <a:extLst>
              <a:ext uri="{FF2B5EF4-FFF2-40B4-BE49-F238E27FC236}">
                <a16:creationId xmlns:a16="http://schemas.microsoft.com/office/drawing/2014/main" id="{AE26CC96-3A9E-9F73-8039-B655913903F8}"/>
              </a:ext>
            </a:extLst>
          </p:cNvPr>
          <p:cNvCxnSpPr/>
          <p:nvPr/>
        </p:nvCxnSpPr>
        <p:spPr>
          <a:xfrm rot="16200000" flipH="1">
            <a:off x="9645126" y="1617837"/>
            <a:ext cx="349250" cy="14570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8" name="Connector: Elbow 67">
            <a:extLst>
              <a:ext uri="{FF2B5EF4-FFF2-40B4-BE49-F238E27FC236}">
                <a16:creationId xmlns:a16="http://schemas.microsoft.com/office/drawing/2014/main" id="{0082D4D2-2C23-9D08-E378-C63E395379D7}"/>
              </a:ext>
            </a:extLst>
          </p:cNvPr>
          <p:cNvCxnSpPr/>
          <p:nvPr/>
        </p:nvCxnSpPr>
        <p:spPr>
          <a:xfrm rot="5400000">
            <a:off x="10706077" y="3367683"/>
            <a:ext cx="632465" cy="21248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812595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555496F-2016-483D-B42C-58668735619A}"/>
              </a:ext>
            </a:extLst>
          </p:cNvPr>
          <p:cNvSpPr>
            <a:spLocks noGrp="1"/>
          </p:cNvSpPr>
          <p:nvPr>
            <p:ph type="title"/>
          </p:nvPr>
        </p:nvSpPr>
        <p:spPr>
          <a:xfrm>
            <a:off x="793750" y="182393"/>
            <a:ext cx="2851417" cy="1822790"/>
          </a:xfrm>
        </p:spPr>
        <p:txBody>
          <a:bodyPr>
            <a:noAutofit/>
          </a:bodyPr>
          <a:lstStyle/>
          <a:p>
            <a:br>
              <a:rPr lang="en-US" sz="1800" b="1" dirty="0">
                <a:solidFill>
                  <a:srgbClr val="FFFFFF"/>
                </a:solidFill>
                <a:effectLst>
                  <a:outerShdw blurRad="38100" dist="38100" dir="2700000" algn="tl">
                    <a:srgbClr val="000000">
                      <a:alpha val="43137"/>
                    </a:srgbClr>
                  </a:outerShdw>
                </a:effectLst>
                <a:latin typeface="+mn-lt"/>
                <a:ea typeface="Times New Roman" panose="02020603050405020304" pitchFamily="18" charset="0"/>
              </a:rPr>
            </a:br>
            <a:r>
              <a:rPr lang="en-US" sz="2000" b="1" dirty="0">
                <a:solidFill>
                  <a:srgbClr val="FFFF00"/>
                </a:solidFill>
                <a:effectLst>
                  <a:outerShdw blurRad="38100" dist="38100" dir="2700000" algn="tl">
                    <a:srgbClr val="000000">
                      <a:alpha val="43137"/>
                    </a:srgbClr>
                  </a:outerShdw>
                </a:effectLst>
                <a:latin typeface="+mn-lt"/>
                <a:ea typeface="Times New Roman" panose="02020603050405020304" pitchFamily="18" charset="0"/>
              </a:rPr>
              <a:t>Total compensation </a:t>
            </a:r>
            <a:br>
              <a:rPr lang="en-US" sz="1800" b="1" dirty="0">
                <a:solidFill>
                  <a:srgbClr val="FFFF00"/>
                </a:solidFill>
                <a:effectLst>
                  <a:outerShdw blurRad="38100" dist="38100" dir="2700000" algn="tl">
                    <a:srgbClr val="000000">
                      <a:alpha val="43137"/>
                    </a:srgbClr>
                  </a:outerShdw>
                </a:effectLst>
                <a:latin typeface="+mn-lt"/>
                <a:ea typeface="Times New Roman" panose="02020603050405020304" pitchFamily="18" charset="0"/>
              </a:rPr>
            </a:br>
            <a:br>
              <a:rPr lang="en-US" sz="1800" b="1" dirty="0">
                <a:solidFill>
                  <a:srgbClr val="FFFF00"/>
                </a:solidFill>
                <a:effectLst>
                  <a:outerShdw blurRad="38100" dist="38100" dir="2700000" algn="tl">
                    <a:srgbClr val="000000">
                      <a:alpha val="43137"/>
                    </a:srgbClr>
                  </a:outerShdw>
                </a:effectLst>
                <a:latin typeface="+mn-lt"/>
                <a:ea typeface="Times New Roman" panose="02020603050405020304" pitchFamily="18" charset="0"/>
              </a:rPr>
            </a:br>
            <a:r>
              <a:rPr lang="en-US" sz="1800" b="1" dirty="0">
                <a:solidFill>
                  <a:srgbClr val="FFFF00"/>
                </a:solidFill>
                <a:effectLst>
                  <a:outerShdw blurRad="38100" dist="38100" dir="2700000" algn="tl">
                    <a:srgbClr val="000000">
                      <a:alpha val="43137"/>
                    </a:srgbClr>
                  </a:outerShdw>
                </a:effectLst>
                <a:latin typeface="+mn-lt"/>
                <a:ea typeface="Times New Roman" panose="02020603050405020304" pitchFamily="18" charset="0"/>
              </a:rPr>
              <a:t>All Civilian workers in All industries and occupations, 12-month percent change</a:t>
            </a:r>
            <a:br>
              <a:rPr lang="en-US" sz="1800" b="1" dirty="0">
                <a:solidFill>
                  <a:srgbClr val="FFFF00"/>
                </a:solidFill>
                <a:effectLst>
                  <a:outerShdw blurRad="38100" dist="38100" dir="2700000" algn="tl">
                    <a:srgbClr val="000000">
                      <a:alpha val="43137"/>
                    </a:srgbClr>
                  </a:outerShdw>
                </a:effectLst>
                <a:latin typeface="+mn-lt"/>
                <a:ea typeface="Times New Roman" panose="02020603050405020304" pitchFamily="18" charset="0"/>
              </a:rPr>
            </a:br>
            <a:endParaRPr lang="en-US" sz="1800" b="1" dirty="0">
              <a:solidFill>
                <a:srgbClr val="FFFF00"/>
              </a:solidFill>
              <a:effectLst>
                <a:outerShdw blurRad="38100" dist="38100" dir="2700000" algn="tl">
                  <a:srgbClr val="000000">
                    <a:alpha val="43137"/>
                  </a:srgbClr>
                </a:outerShdw>
              </a:effectLst>
              <a:latin typeface="+mn-lt"/>
            </a:endParaRPr>
          </a:p>
        </p:txBody>
      </p:sp>
      <p:sp>
        <p:nvSpPr>
          <p:cNvPr id="9" name="Content Placeholder 8">
            <a:extLst>
              <a:ext uri="{FF2B5EF4-FFF2-40B4-BE49-F238E27FC236}">
                <a16:creationId xmlns:a16="http://schemas.microsoft.com/office/drawing/2014/main" id="{387AA6F1-4198-4F7C-AB73-E544616E7A8E}"/>
              </a:ext>
            </a:extLst>
          </p:cNvPr>
          <p:cNvSpPr>
            <a:spLocks noGrp="1"/>
          </p:cNvSpPr>
          <p:nvPr>
            <p:ph idx="1"/>
          </p:nvPr>
        </p:nvSpPr>
        <p:spPr>
          <a:xfrm>
            <a:off x="816373" y="1858963"/>
            <a:ext cx="2862444" cy="4678997"/>
          </a:xfrm>
        </p:spPr>
        <p:txBody>
          <a:bodyPr>
            <a:noAutofit/>
          </a:bodyPr>
          <a:lstStyle/>
          <a:p>
            <a:r>
              <a:rPr lang="en-US" sz="2800" b="1" dirty="0">
                <a:solidFill>
                  <a:srgbClr val="C00000"/>
                </a:solidFill>
                <a:effectLst>
                  <a:outerShdw blurRad="38100" dist="38100" dir="2700000" algn="tl">
                    <a:srgbClr val="000000">
                      <a:alpha val="43137"/>
                    </a:srgbClr>
                  </a:outerShdw>
                </a:effectLst>
              </a:rPr>
              <a:t>Inflationary Pressure:</a:t>
            </a:r>
          </a:p>
          <a:p>
            <a:r>
              <a:rPr lang="en-US" sz="2000" b="1" dirty="0">
                <a:solidFill>
                  <a:schemeClr val="bg1"/>
                </a:solidFill>
                <a:effectLst>
                  <a:outerShdw blurRad="38100" dist="38100" dir="2700000" algn="tl">
                    <a:srgbClr val="000000">
                      <a:alpha val="43137"/>
                    </a:srgbClr>
                  </a:outerShdw>
                </a:effectLst>
              </a:rPr>
              <a:t>Private Sector Compensation: </a:t>
            </a:r>
          </a:p>
          <a:p>
            <a:r>
              <a:rPr lang="en-US" sz="1400" dirty="0">
                <a:solidFill>
                  <a:srgbClr val="C00000"/>
                </a:solidFill>
                <a:effectLst>
                  <a:outerShdw blurRad="38100" dist="38100" dir="2700000" algn="tl">
                    <a:srgbClr val="000000">
                      <a:alpha val="43137"/>
                    </a:srgbClr>
                  </a:outerShdw>
                </a:effectLst>
              </a:rPr>
              <a:t>December 2025 over December 2024 = 3.3% </a:t>
            </a:r>
            <a:r>
              <a:rPr lang="en-US" sz="1200" b="1" dirty="0">
                <a:solidFill>
                  <a:srgbClr val="FF0000"/>
                </a:solidFill>
                <a:effectLst>
                  <a:outerShdw blurRad="38100" dist="38100" dir="2700000" algn="tl">
                    <a:srgbClr val="000000">
                      <a:alpha val="43137"/>
                    </a:srgbClr>
                  </a:outerShdw>
                </a:effectLst>
              </a:rPr>
              <a:t>(Source: BLS)</a:t>
            </a:r>
          </a:p>
        </p:txBody>
      </p:sp>
      <p:grpSp>
        <p:nvGrpSpPr>
          <p:cNvPr id="20" name="Group 19">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1"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2"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8"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6" name="Rectangle 5">
            <a:extLst>
              <a:ext uri="{FF2B5EF4-FFF2-40B4-BE49-F238E27FC236}">
                <a16:creationId xmlns:a16="http://schemas.microsoft.com/office/drawing/2014/main" id="{03A677D3-E722-4EC1-866B-734C019A1ACA}"/>
              </a:ext>
            </a:extLst>
          </p:cNvPr>
          <p:cNvSpPr/>
          <p:nvPr/>
        </p:nvSpPr>
        <p:spPr>
          <a:xfrm>
            <a:off x="6096000" y="5900738"/>
            <a:ext cx="5349240" cy="468313"/>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Source: Bureau of Labor Statistics</a:t>
            </a:r>
          </a:p>
        </p:txBody>
      </p:sp>
      <p:sp>
        <p:nvSpPr>
          <p:cNvPr id="49" name="TextBox 48">
            <a:extLst>
              <a:ext uri="{FF2B5EF4-FFF2-40B4-BE49-F238E27FC236}">
                <a16:creationId xmlns:a16="http://schemas.microsoft.com/office/drawing/2014/main" id="{C8ED1932-9BF9-F826-1458-ACEE2D22CE8D}"/>
              </a:ext>
            </a:extLst>
          </p:cNvPr>
          <p:cNvSpPr txBox="1"/>
          <p:nvPr/>
        </p:nvSpPr>
        <p:spPr>
          <a:xfrm>
            <a:off x="5258291" y="5056188"/>
            <a:ext cx="6117336" cy="461665"/>
          </a:xfrm>
          <a:prstGeom prst="rect">
            <a:avLst/>
          </a:prstGeom>
          <a:noFill/>
        </p:spPr>
        <p:txBody>
          <a:bodyPr wrap="square">
            <a:spAutoFit/>
          </a:bodyPr>
          <a:lstStyle/>
          <a:p>
            <a:pPr marL="0" marR="0" algn="ctr">
              <a:spcBef>
                <a:spcPts val="0"/>
              </a:spcBef>
              <a:spcAft>
                <a:spcPts val="0"/>
              </a:spcAft>
            </a:pPr>
            <a:r>
              <a:rPr lang="en-US"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TOTAL COMPENSATION FOR PRIVATE Industries AND OCCUPATIONS, </a:t>
            </a:r>
          </a:p>
          <a:p>
            <a:pPr algn="ctr"/>
            <a:r>
              <a:rPr lang="en-US"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12-MONTH PERCENT CHANGE in Current $ </a:t>
            </a:r>
            <a:endParaRPr lang="en-US" sz="1200" dirty="0">
              <a:effectLst>
                <a:outerShdw blurRad="38100" dist="38100" dir="2700000" algn="tl">
                  <a:srgbClr val="000000">
                    <a:alpha val="43137"/>
                  </a:srgbClr>
                </a:outerShdw>
              </a:effectLst>
            </a:endParaRPr>
          </a:p>
        </p:txBody>
      </p:sp>
      <p:graphicFrame>
        <p:nvGraphicFramePr>
          <p:cNvPr id="3" name="Chart 2">
            <a:extLst>
              <a:ext uri="{FF2B5EF4-FFF2-40B4-BE49-F238E27FC236}">
                <a16:creationId xmlns:a16="http://schemas.microsoft.com/office/drawing/2014/main" id="{6A8E1A61-A88B-2333-22FF-8208FFF19840}"/>
              </a:ext>
            </a:extLst>
          </p:cNvPr>
          <p:cNvGraphicFramePr>
            <a:graphicFrameLocks/>
          </p:cNvGraphicFramePr>
          <p:nvPr>
            <p:extLst>
              <p:ext uri="{D42A27DB-BD31-4B8C-83A1-F6EECF244321}">
                <p14:modId xmlns:p14="http://schemas.microsoft.com/office/powerpoint/2010/main" val="1313919117"/>
              </p:ext>
            </p:extLst>
          </p:nvPr>
        </p:nvGraphicFramePr>
        <p:xfrm>
          <a:off x="4315971" y="831553"/>
          <a:ext cx="7575991" cy="403572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9293378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733FC3-275B-443C-8D94-E70B8DD00FAD}"/>
              </a:ext>
            </a:extLst>
          </p:cNvPr>
          <p:cNvSpPr>
            <a:spLocks noGrp="1"/>
          </p:cNvSpPr>
          <p:nvPr>
            <p:ph idx="1"/>
          </p:nvPr>
        </p:nvSpPr>
        <p:spPr>
          <a:xfrm>
            <a:off x="1141412" y="656948"/>
            <a:ext cx="9905999" cy="5134253"/>
          </a:xfrm>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endParaRPr lang="en-US" sz="4800" dirty="0"/>
          </a:p>
          <a:p>
            <a:pPr marL="0" indent="0" algn="ctr">
              <a:buNone/>
            </a:pPr>
            <a:r>
              <a:rPr lang="en-US" sz="4800" dirty="0"/>
              <a:t> Weakening of Major Manufacturing and Service Industries Indices Pointing to a “potential” Stall in Growth</a:t>
            </a:r>
          </a:p>
          <a:p>
            <a:pPr marL="0" indent="0" algn="ctr">
              <a:buNone/>
            </a:pPr>
            <a:r>
              <a:rPr lang="en-US" sz="4800" dirty="0"/>
              <a:t> </a:t>
            </a:r>
          </a:p>
        </p:txBody>
      </p:sp>
    </p:spTree>
    <p:extLst>
      <p:ext uri="{BB962C8B-B14F-4D97-AF65-F5344CB8AC3E}">
        <p14:creationId xmlns:p14="http://schemas.microsoft.com/office/powerpoint/2010/main" val="3210268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43" name="Rectangle 142">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45"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030" name="Content Placeholder 1029">
            <a:extLst>
              <a:ext uri="{FF2B5EF4-FFF2-40B4-BE49-F238E27FC236}">
                <a16:creationId xmlns:a16="http://schemas.microsoft.com/office/drawing/2014/main" id="{0068D199-40DB-4288-8CAF-9938142C8325}"/>
              </a:ext>
            </a:extLst>
          </p:cNvPr>
          <p:cNvSpPr>
            <a:spLocks noGrp="1"/>
          </p:cNvSpPr>
          <p:nvPr>
            <p:ph idx="1"/>
          </p:nvPr>
        </p:nvSpPr>
        <p:spPr>
          <a:xfrm>
            <a:off x="180975" y="465665"/>
            <a:ext cx="3494268" cy="6141510"/>
          </a:xfrm>
        </p:spPr>
        <p:txBody>
          <a:bodyPr>
            <a:normAutofit/>
          </a:bodyPr>
          <a:lstStyle/>
          <a:p>
            <a:r>
              <a:rPr lang="en-US" sz="1800" dirty="0">
                <a:solidFill>
                  <a:srgbClr val="FFFFFF"/>
                </a:solidFill>
                <a:effectLst>
                  <a:outerShdw blurRad="38100" dist="38100" dir="2700000" algn="tl">
                    <a:srgbClr val="000000">
                      <a:alpha val="43137"/>
                    </a:srgbClr>
                  </a:outerShdw>
                </a:effectLst>
                <a:latin typeface="+mj-lt"/>
              </a:rPr>
              <a:t>Manufacturers Purchasing Managers New Orders Index (PMI)  in March 2026 was 53.5</a:t>
            </a:r>
          </a:p>
          <a:p>
            <a:endParaRPr lang="en-US" sz="1800" dirty="0">
              <a:solidFill>
                <a:srgbClr val="FFFFFF"/>
              </a:solidFill>
              <a:effectLst>
                <a:outerShdw blurRad="38100" dist="38100" dir="2700000" algn="tl">
                  <a:srgbClr val="000000">
                    <a:alpha val="43137"/>
                  </a:srgbClr>
                </a:outerShdw>
              </a:effectLst>
              <a:latin typeface="+mj-lt"/>
            </a:endParaRPr>
          </a:p>
          <a:p>
            <a:endParaRPr lang="en-US" sz="1800" dirty="0">
              <a:solidFill>
                <a:srgbClr val="FFFFFF"/>
              </a:solidFill>
              <a:effectLst>
                <a:outerShdw blurRad="38100" dist="38100" dir="2700000" algn="tl">
                  <a:srgbClr val="000000">
                    <a:alpha val="43137"/>
                  </a:srgbClr>
                </a:outerShdw>
              </a:effectLst>
              <a:latin typeface="+mj-lt"/>
            </a:endParaRPr>
          </a:p>
          <a:p>
            <a:endParaRPr lang="en-US" sz="1800" dirty="0">
              <a:solidFill>
                <a:srgbClr val="FFFFFF"/>
              </a:solidFill>
              <a:effectLst>
                <a:outerShdw blurRad="38100" dist="38100" dir="2700000" algn="tl">
                  <a:srgbClr val="000000">
                    <a:alpha val="43137"/>
                  </a:srgbClr>
                </a:outerShdw>
              </a:effectLst>
              <a:latin typeface="+mj-lt"/>
            </a:endParaRPr>
          </a:p>
          <a:p>
            <a:r>
              <a:rPr lang="en-US" sz="1400" b="0" i="0" dirty="0">
                <a:solidFill>
                  <a:srgbClr val="333333"/>
                </a:solidFill>
                <a:effectLst/>
                <a:latin typeface="Helvetica Neue"/>
              </a:rPr>
              <a:t>Source: tradingeconommics</a:t>
            </a:r>
            <a:r>
              <a:rPr lang="en-US" sz="1400" dirty="0">
                <a:solidFill>
                  <a:srgbClr val="333333"/>
                </a:solidFill>
                <a:latin typeface="Helvetica Neue"/>
              </a:rPr>
              <a:t>.com</a:t>
            </a:r>
            <a:endParaRPr lang="en-US" sz="1800" dirty="0">
              <a:solidFill>
                <a:srgbClr val="FFFFFF"/>
              </a:solidFill>
              <a:effectLst>
                <a:outerShdw blurRad="38100" dist="38100" dir="2700000" algn="tl">
                  <a:srgbClr val="000000">
                    <a:alpha val="43137"/>
                  </a:srgbClr>
                </a:outerShdw>
              </a:effectLst>
              <a:latin typeface="+mj-lt"/>
            </a:endParaRPr>
          </a:p>
        </p:txBody>
      </p:sp>
      <p:grpSp>
        <p:nvGrpSpPr>
          <p:cNvPr id="147" name="Group 146">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48"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49"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0"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1"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2"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3"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4"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5"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6"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7"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8"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59"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160"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1"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2"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3"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4"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65"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6"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7"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8"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9"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0"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1"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2"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3"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4"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sp>
        <p:nvSpPr>
          <p:cNvPr id="109" name="Rectangle 108">
            <a:extLst>
              <a:ext uri="{FF2B5EF4-FFF2-40B4-BE49-F238E27FC236}">
                <a16:creationId xmlns:a16="http://schemas.microsoft.com/office/drawing/2014/main" id="{289D3506-9E3C-4299-B4D8-04F35A6ACE56}"/>
              </a:ext>
            </a:extLst>
          </p:cNvPr>
          <p:cNvSpPr/>
          <p:nvPr/>
        </p:nvSpPr>
        <p:spPr>
          <a:xfrm>
            <a:off x="5379868" y="328474"/>
            <a:ext cx="5777082" cy="76531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Manufacturing Purchasing Managers New Orders Index</a:t>
            </a:r>
          </a:p>
        </p:txBody>
      </p:sp>
      <p:sp>
        <p:nvSpPr>
          <p:cNvPr id="3" name="TextBox 2">
            <a:extLst>
              <a:ext uri="{FF2B5EF4-FFF2-40B4-BE49-F238E27FC236}">
                <a16:creationId xmlns:a16="http://schemas.microsoft.com/office/drawing/2014/main" id="{C703B166-3CA1-BC8C-0B70-998180449572}"/>
              </a:ext>
            </a:extLst>
          </p:cNvPr>
          <p:cNvSpPr txBox="1"/>
          <p:nvPr/>
        </p:nvSpPr>
        <p:spPr>
          <a:xfrm>
            <a:off x="352425" y="1817954"/>
            <a:ext cx="3172004" cy="1169551"/>
          </a:xfrm>
          <a:prstGeom prst="rect">
            <a:avLst/>
          </a:prstGeom>
          <a:noFill/>
        </p:spPr>
        <p:txBody>
          <a:bodyPr wrap="square">
            <a:spAutoFit/>
          </a:bodyPr>
          <a:lstStyle/>
          <a:p>
            <a:r>
              <a:rPr lang="en-US" sz="1400" b="1" i="0" dirty="0">
                <a:solidFill>
                  <a:srgbClr val="333333"/>
                </a:solidFill>
                <a:effectLst/>
                <a:latin typeface="Arial" panose="020B0604020202020204" pitchFamily="34" charset="0"/>
                <a:cs typeface="Arial" panose="020B0604020202020204" pitchFamily="34" charset="0"/>
              </a:rPr>
              <a:t>A PMI reading above 50 percent indicates that the manufacturing economy is generally expanding; below 50 percent indicates that it is generally declining.</a:t>
            </a:r>
            <a:endParaRPr lang="en-US" sz="1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A5E1127-95F8-FDED-9F01-3E93DDC198A9}"/>
              </a:ext>
            </a:extLst>
          </p:cNvPr>
          <p:cNvPicPr>
            <a:picLocks noChangeAspect="1"/>
          </p:cNvPicPr>
          <p:nvPr/>
        </p:nvPicPr>
        <p:blipFill>
          <a:blip r:embed="rId4"/>
          <a:stretch>
            <a:fillRect/>
          </a:stretch>
        </p:blipFill>
        <p:spPr>
          <a:xfrm>
            <a:off x="4138914" y="23284"/>
            <a:ext cx="7924497" cy="6858000"/>
          </a:xfrm>
          <a:prstGeom prst="rect">
            <a:avLst/>
          </a:prstGeom>
        </p:spPr>
      </p:pic>
    </p:spTree>
    <p:extLst>
      <p:ext uri="{BB962C8B-B14F-4D97-AF65-F5344CB8AC3E}">
        <p14:creationId xmlns:p14="http://schemas.microsoft.com/office/powerpoint/2010/main" val="403535431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pic>
        <p:nvPicPr>
          <p:cNvPr id="17"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2FF320DC-B645-44F4-A42C-517D5F14AB5E}"/>
              </a:ext>
            </a:extLst>
          </p:cNvPr>
          <p:cNvSpPr>
            <a:spLocks noGrp="1"/>
          </p:cNvSpPr>
          <p:nvPr>
            <p:ph idx="1"/>
          </p:nvPr>
        </p:nvSpPr>
        <p:spPr>
          <a:xfrm>
            <a:off x="142875" y="182880"/>
            <a:ext cx="3888933" cy="6023909"/>
          </a:xfrm>
        </p:spPr>
        <p:txBody>
          <a:bodyPr>
            <a:normAutofit fontScale="77500" lnSpcReduction="20000"/>
          </a:bodyPr>
          <a:lstStyle/>
          <a:p>
            <a:pPr algn="ctr">
              <a:buFont typeface="Wingdings" panose="05000000000000000000" pitchFamily="2" charset="2"/>
              <a:buChar char="Ø"/>
            </a:pPr>
            <a:r>
              <a:rPr lang="en-US" sz="1800" b="1" dirty="0">
                <a:solidFill>
                  <a:srgbClr val="C00000"/>
                </a:solidFill>
                <a:effectLst>
                  <a:outerShdw blurRad="38100" dist="38100" dir="2700000" algn="tl">
                    <a:srgbClr val="000000">
                      <a:alpha val="43137"/>
                    </a:srgbClr>
                  </a:outerShdw>
                </a:effectLst>
                <a:ea typeface="UD Digi Kyokasho N-B" panose="020B0400000000000000" pitchFamily="18" charset="-128"/>
              </a:rPr>
              <a:t>Weakening Growth</a:t>
            </a:r>
          </a:p>
          <a:p>
            <a:pPr algn="ctr">
              <a:buFont typeface="Wingdings" panose="05000000000000000000" pitchFamily="2" charset="2"/>
              <a:buChar char="Ø"/>
            </a:pPr>
            <a:r>
              <a:rPr lang="en-US" sz="2000" b="1" dirty="0">
                <a:solidFill>
                  <a:schemeClr val="bg1"/>
                </a:solidFill>
                <a:effectLst>
                  <a:outerShdw blurRad="38100" dist="38100" dir="2700000" algn="tl">
                    <a:srgbClr val="000000">
                      <a:alpha val="43137"/>
                    </a:srgbClr>
                  </a:outerShdw>
                </a:effectLst>
                <a:ea typeface="UD Digi Kyokasho N-B" panose="020B0400000000000000" pitchFamily="18" charset="-128"/>
              </a:rPr>
              <a:t>To quote the “Trading Economics” Report:</a:t>
            </a:r>
          </a:p>
          <a:p>
            <a:pPr>
              <a:buFont typeface="Wingdings" panose="05000000000000000000" pitchFamily="2" charset="2"/>
              <a:buChar char="Ø"/>
            </a:pPr>
            <a:r>
              <a:rPr lang="en-US" sz="1600" b="1" dirty="0"/>
              <a:t>“ </a:t>
            </a:r>
            <a:r>
              <a:rPr lang="en-US" sz="1800" b="1" dirty="0"/>
              <a:t>The S&amp;P Global US Services PMI fell to 49.8 in March 2026.”</a:t>
            </a:r>
          </a:p>
          <a:p>
            <a:r>
              <a:rPr lang="en-US" sz="1800" b="1" dirty="0"/>
              <a:t>“The S&amp;P Global US Services PMI fell to 49.8 in March of 2026 from 51.7 in the previous month, revised lower from the preliminary estimate of 51.1, signaling the first contraction in the sector in over three years. The decline came amid the weakest growth in new business since April 2024, as firms cited reduced client confidence and softer demand, partly linked to the impact of the Middle East conflict. Export activity also deteriorated further, with tariffs and geopolitical tensions weighing on trade. Business sentiment weakened to a five-month low as rising energy costs raised concerns over inflation and consumer spending. Employment edged lower for the first time since December, reflecting caution among firms. Input cost inflation accelerated to its highest level this year, driven largely by higher energy prices.”</a:t>
            </a:r>
          </a:p>
          <a:p>
            <a:r>
              <a:rPr lang="en-US" sz="1600" b="1" dirty="0"/>
              <a:t>: </a:t>
            </a:r>
            <a:r>
              <a:rPr lang="en-US" sz="1600" b="1" dirty="0">
                <a:hlinkClick r:id="rId4"/>
              </a:rPr>
              <a:t>S&amp;P Global</a:t>
            </a:r>
            <a:endParaRPr lang="en-US" sz="1600" b="1" dirty="0"/>
          </a:p>
        </p:txBody>
      </p:sp>
      <p:grpSp>
        <p:nvGrpSpPr>
          <p:cNvPr id="19" name="Group 18">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0"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dirty="0"/>
            </a:p>
          </p:txBody>
        </p:sp>
        <p:sp>
          <p:nvSpPr>
            <p:cNvPr id="21"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2"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3"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4"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5"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6"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7"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8"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29"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0"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1"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dirty="0"/>
            </a:p>
          </p:txBody>
        </p:sp>
        <p:sp>
          <p:nvSpPr>
            <p:cNvPr id="32"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3"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4"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5"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6"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dirty="0"/>
            </a:p>
          </p:txBody>
        </p:sp>
        <p:sp>
          <p:nvSpPr>
            <p:cNvPr id="37"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8"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39"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0"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1"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2"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3"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4"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5"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46"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grpSp>
      <p:sp>
        <p:nvSpPr>
          <p:cNvPr id="5" name="Rectangle 4">
            <a:extLst>
              <a:ext uri="{FF2B5EF4-FFF2-40B4-BE49-F238E27FC236}">
                <a16:creationId xmlns:a16="http://schemas.microsoft.com/office/drawing/2014/main" id="{1DDAE8E6-75CA-4821-BE3D-5CF554BF8A6D}"/>
              </a:ext>
            </a:extLst>
          </p:cNvPr>
          <p:cNvSpPr/>
          <p:nvPr/>
        </p:nvSpPr>
        <p:spPr>
          <a:xfrm>
            <a:off x="5379868" y="328474"/>
            <a:ext cx="5777082" cy="76531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Services Purchasing Managers Index (PMI)</a:t>
            </a:r>
          </a:p>
        </p:txBody>
      </p:sp>
      <p:sp>
        <p:nvSpPr>
          <p:cNvPr id="6" name="Rectangle 5">
            <a:extLst>
              <a:ext uri="{FF2B5EF4-FFF2-40B4-BE49-F238E27FC236}">
                <a16:creationId xmlns:a16="http://schemas.microsoft.com/office/drawing/2014/main" id="{1C1CEF09-11FC-54EE-91EC-38FC65506AC4}"/>
              </a:ext>
            </a:extLst>
          </p:cNvPr>
          <p:cNvSpPr/>
          <p:nvPr/>
        </p:nvSpPr>
        <p:spPr>
          <a:xfrm>
            <a:off x="6739128" y="6330950"/>
            <a:ext cx="2679192" cy="1985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dirty="0"/>
              <a:t>Source: Trading Economics</a:t>
            </a:r>
          </a:p>
        </p:txBody>
      </p:sp>
      <p:pic>
        <p:nvPicPr>
          <p:cNvPr id="1026" name="Picture 2" descr="United States Services PMI">
            <a:extLst>
              <a:ext uri="{FF2B5EF4-FFF2-40B4-BE49-F238E27FC236}">
                <a16:creationId xmlns:a16="http://schemas.microsoft.com/office/drawing/2014/main" id="{D13BBB58-BFAE-D821-EA12-D104CC2C9B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7396" y="1062038"/>
            <a:ext cx="7783210" cy="5173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83339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50000"/>
            <a:lumOff val="5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2E4B7D-98C4-4708-98BD-3295C56D5F29}"/>
              </a:ext>
            </a:extLst>
          </p:cNvPr>
          <p:cNvSpPr>
            <a:spLocks noGrp="1"/>
          </p:cNvSpPr>
          <p:nvPr>
            <p:ph idx="4294967295"/>
          </p:nvPr>
        </p:nvSpPr>
        <p:spPr>
          <a:xfrm>
            <a:off x="69272" y="310896"/>
            <a:ext cx="12053455" cy="6172200"/>
          </a:xfrm>
        </p:spPr>
        <p:txBody>
          <a:bodyPr anchor="ctr">
            <a:normAutofit/>
          </a:bodyPr>
          <a:lstStyle/>
          <a:p>
            <a:pPr marL="0" indent="0" algn="ctr">
              <a:buNone/>
            </a:pPr>
            <a:r>
              <a:rPr lang="en-US" sz="4000" b="1" dirty="0">
                <a:solidFill>
                  <a:srgbClr val="FFFFFF"/>
                </a:solidFill>
                <a:effectLst>
                  <a:outerShdw blurRad="38100" dist="38100" dir="2700000" algn="tl">
                    <a:srgbClr val="000000">
                      <a:alpha val="43137"/>
                    </a:srgbClr>
                  </a:outerShdw>
                </a:effectLst>
              </a:rPr>
              <a:t>May Update of the </a:t>
            </a:r>
          </a:p>
          <a:p>
            <a:pPr marL="0" indent="0" algn="ctr">
              <a:buNone/>
            </a:pPr>
            <a:r>
              <a:rPr lang="en-US" sz="4000" b="1" dirty="0">
                <a:solidFill>
                  <a:srgbClr val="FFFFFF"/>
                </a:solidFill>
                <a:effectLst>
                  <a:outerShdw blurRad="38100" dist="38100" dir="2700000" algn="tl">
                    <a:srgbClr val="000000">
                      <a:alpha val="43137"/>
                    </a:srgbClr>
                  </a:outerShdw>
                </a:effectLst>
              </a:rPr>
              <a:t>U.S. 2026 Economic Outlook:</a:t>
            </a:r>
          </a:p>
          <a:p>
            <a:pPr marL="0" indent="0" algn="ctr">
              <a:lnSpc>
                <a:spcPct val="100000"/>
              </a:lnSpc>
              <a:buNone/>
            </a:pPr>
            <a:r>
              <a:rPr lang="en-US" sz="3600" dirty="0">
                <a:solidFill>
                  <a:srgbClr val="FF0000"/>
                </a:solidFill>
                <a:effectLst>
                  <a:outerShdw blurRad="38100" dist="38100" dir="2700000" algn="tl">
                    <a:srgbClr val="000000">
                      <a:alpha val="43137"/>
                    </a:srgbClr>
                  </a:outerShdw>
                </a:effectLst>
              </a:rPr>
              <a:t>Key Words:</a:t>
            </a:r>
          </a:p>
          <a:p>
            <a:pPr marL="0" indent="0" algn="ctr">
              <a:lnSpc>
                <a:spcPct val="100000"/>
              </a:lnSpc>
              <a:buNone/>
            </a:pPr>
            <a:r>
              <a:rPr lang="en-US" sz="3600" dirty="0">
                <a:solidFill>
                  <a:srgbClr val="FFFF00"/>
                </a:solidFill>
                <a:effectLst>
                  <a:outerShdw blurRad="38100" dist="38100" dir="2700000" algn="tl">
                    <a:srgbClr val="000000">
                      <a:alpha val="43137"/>
                    </a:srgbClr>
                  </a:outerShdw>
                </a:effectLst>
              </a:rPr>
              <a:t>Economic and Policy Uncertainty</a:t>
            </a:r>
          </a:p>
          <a:p>
            <a:pPr marL="0" indent="0" algn="ctr">
              <a:lnSpc>
                <a:spcPct val="100000"/>
              </a:lnSpc>
              <a:buNone/>
            </a:pPr>
            <a:r>
              <a:rPr lang="en-US" sz="3600" dirty="0">
                <a:solidFill>
                  <a:srgbClr val="FFFFFF"/>
                </a:solidFill>
                <a:effectLst>
                  <a:outerShdw blurRad="38100" dist="38100" dir="2700000" algn="tl">
                    <a:srgbClr val="000000">
                      <a:alpha val="43137"/>
                    </a:srgbClr>
                  </a:outerShdw>
                </a:effectLst>
              </a:rPr>
              <a:t> Policy Chaos</a:t>
            </a:r>
          </a:p>
          <a:p>
            <a:pPr marL="0" indent="0" algn="ctr">
              <a:lnSpc>
                <a:spcPct val="100000"/>
              </a:lnSpc>
              <a:buNone/>
            </a:pPr>
            <a:r>
              <a:rPr lang="en-US" sz="3600" dirty="0">
                <a:solidFill>
                  <a:srgbClr val="FFFFFF"/>
                </a:solidFill>
                <a:effectLst>
                  <a:outerShdw blurRad="38100" dist="38100" dir="2700000" algn="tl">
                    <a:srgbClr val="000000">
                      <a:alpha val="43137"/>
                    </a:srgbClr>
                  </a:outerShdw>
                </a:effectLst>
              </a:rPr>
              <a:t>Consumer Spending: ???? </a:t>
            </a:r>
            <a:r>
              <a:rPr lang="en-US" sz="3600" dirty="0">
                <a:effectLst>
                  <a:outerShdw blurRad="38100" dist="38100" dir="2700000" algn="tl">
                    <a:srgbClr val="000000">
                      <a:alpha val="43137"/>
                    </a:srgbClr>
                  </a:outerShdw>
                </a:effectLst>
              </a:rPr>
              <a:t> </a:t>
            </a:r>
          </a:p>
          <a:p>
            <a:pPr marL="0" indent="0" algn="ctr">
              <a:lnSpc>
                <a:spcPct val="100000"/>
              </a:lnSpc>
              <a:buNone/>
            </a:pPr>
            <a:r>
              <a:rPr lang="en-US" sz="3600" dirty="0">
                <a:solidFill>
                  <a:srgbClr val="FF0000"/>
                </a:solidFill>
                <a:effectLst>
                  <a:outerShdw blurRad="38100" dist="38100" dir="2700000" algn="tl">
                    <a:srgbClr val="000000">
                      <a:alpha val="43137"/>
                    </a:srgbClr>
                  </a:outerShdw>
                </a:effectLst>
              </a:rPr>
              <a:t>Data: The Rear-View Mirror Problem</a:t>
            </a:r>
            <a:r>
              <a:rPr lang="en-US" sz="3600" dirty="0">
                <a:effectLst>
                  <a:outerShdw blurRad="38100" dist="38100" dir="2700000" algn="tl">
                    <a:srgbClr val="000000">
                      <a:alpha val="43137"/>
                    </a:srgbClr>
                  </a:outerShdw>
                </a:effectLst>
              </a:rPr>
              <a:t> </a:t>
            </a:r>
          </a:p>
          <a:p>
            <a:pPr marL="0" indent="0" algn="ctr">
              <a:lnSpc>
                <a:spcPct val="100000"/>
              </a:lnSpc>
              <a:buNone/>
            </a:pPr>
            <a:r>
              <a:rPr lang="en-US" sz="3600" dirty="0">
                <a:solidFill>
                  <a:srgbClr val="FF0000"/>
                </a:solidFill>
                <a:effectLst>
                  <a:outerShdw blurRad="38100" dist="38100" dir="2700000" algn="tl">
                    <a:srgbClr val="000000">
                      <a:alpha val="43137"/>
                    </a:srgbClr>
                  </a:outerShdw>
                </a:effectLst>
              </a:rPr>
              <a:t>	</a:t>
            </a:r>
            <a:endParaRPr lang="en-US" sz="3600" dirty="0">
              <a:solidFill>
                <a:srgbClr val="FFFFFF"/>
              </a:solidFill>
            </a:endParaRPr>
          </a:p>
        </p:txBody>
      </p:sp>
    </p:spTree>
    <p:extLst>
      <p:ext uri="{BB962C8B-B14F-4D97-AF65-F5344CB8AC3E}">
        <p14:creationId xmlns:p14="http://schemas.microsoft.com/office/powerpoint/2010/main" val="3374181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73CB4A-AD5E-4F89-A9E5-931F21624646}"/>
              </a:ext>
            </a:extLst>
          </p:cNvPr>
          <p:cNvSpPr>
            <a:spLocks noGrp="1"/>
          </p:cNvSpPr>
          <p:nvPr>
            <p:ph idx="1"/>
          </p:nvPr>
        </p:nvSpPr>
        <p:spPr>
          <a:xfrm>
            <a:off x="1141412" y="648070"/>
            <a:ext cx="9905999" cy="5143131"/>
          </a:xfrm>
        </p:spPr>
        <p:txBody>
          <a:bodyPr>
            <a:normAutofit/>
          </a:bodyPr>
          <a:lstStyle/>
          <a:p>
            <a:pPr marL="0" indent="0" algn="ctr">
              <a:buNone/>
            </a:pPr>
            <a:endParaRPr lang="en-US" sz="4400" dirty="0">
              <a:solidFill>
                <a:schemeClr val="bg1"/>
              </a:solidFill>
              <a:effectLst>
                <a:outerShdw blurRad="38100" dist="38100" dir="2700000" algn="tl">
                  <a:srgbClr val="000000">
                    <a:alpha val="43137"/>
                  </a:srgbClr>
                </a:outerShdw>
              </a:effectLst>
            </a:endParaRPr>
          </a:p>
          <a:p>
            <a:pPr marL="0" indent="0" algn="ctr">
              <a:buNone/>
            </a:pPr>
            <a:endParaRPr lang="en-US" sz="4400" dirty="0">
              <a:solidFill>
                <a:schemeClr val="bg1"/>
              </a:solidFill>
              <a:effectLst>
                <a:outerShdw blurRad="38100" dist="38100" dir="2700000" algn="tl">
                  <a:srgbClr val="000000">
                    <a:alpha val="43137"/>
                  </a:srgbClr>
                </a:outerShdw>
              </a:effectLst>
            </a:endParaRPr>
          </a:p>
          <a:p>
            <a:pPr marL="0" indent="0" algn="ctr">
              <a:buNone/>
            </a:pPr>
            <a:r>
              <a:rPr lang="en-US" sz="4400" dirty="0">
                <a:solidFill>
                  <a:schemeClr val="bg1"/>
                </a:solidFill>
                <a:effectLst>
                  <a:outerShdw blurRad="38100" dist="38100" dir="2700000" algn="tl">
                    <a:srgbClr val="000000">
                      <a:alpha val="43137"/>
                    </a:srgbClr>
                  </a:outerShdw>
                </a:effectLst>
              </a:rPr>
              <a:t>Independent Data Still Finds Bottlenecks in Finding Skilled Labor</a:t>
            </a:r>
          </a:p>
        </p:txBody>
      </p:sp>
    </p:spTree>
    <p:extLst>
      <p:ext uri="{BB962C8B-B14F-4D97-AF65-F5344CB8AC3E}">
        <p14:creationId xmlns:p14="http://schemas.microsoft.com/office/powerpoint/2010/main" val="1275624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1"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513" name="Group 512">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514"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15"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16"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17"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18"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19"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0"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1"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2"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3"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4"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5"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6"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7"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8"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29"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0"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1"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2"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3"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4"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5"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6"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7"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8"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39"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0"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1"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2"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43"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4"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5"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6"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7"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8"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49"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0"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1"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2"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3"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4"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55"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6"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7"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8"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59"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0"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1"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2"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3"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4"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5"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6"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67"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grpSp>
      <p:sp>
        <p:nvSpPr>
          <p:cNvPr id="569" name="Rectangle 568">
            <a:extLst>
              <a:ext uri="{FF2B5EF4-FFF2-40B4-BE49-F238E27FC236}">
                <a16:creationId xmlns:a16="http://schemas.microsoft.com/office/drawing/2014/main" id="{CD614432-46FD-4B63-8194-64F233F941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grpSp>
        <p:nvGrpSpPr>
          <p:cNvPr id="571" name="Group 570">
            <a:extLst>
              <a:ext uri="{FF2B5EF4-FFF2-40B4-BE49-F238E27FC236}">
                <a16:creationId xmlns:a16="http://schemas.microsoft.com/office/drawing/2014/main" id="{57D43E06-E0E9-45FB-9DD8-4513BF040A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572" name="Rectangle 5">
              <a:extLst>
                <a:ext uri="{FF2B5EF4-FFF2-40B4-BE49-F238E27FC236}">
                  <a16:creationId xmlns:a16="http://schemas.microsoft.com/office/drawing/2014/main" id="{BC31D834-B127-4A66-A0A9-2956DB0766D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73" name="Freeform 6">
              <a:extLst>
                <a:ext uri="{FF2B5EF4-FFF2-40B4-BE49-F238E27FC236}">
                  <a16:creationId xmlns:a16="http://schemas.microsoft.com/office/drawing/2014/main" id="{AEB45F0E-3639-41ED-99CC-CCA38D61D6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74" name="Freeform 7">
              <a:extLst>
                <a:ext uri="{FF2B5EF4-FFF2-40B4-BE49-F238E27FC236}">
                  <a16:creationId xmlns:a16="http://schemas.microsoft.com/office/drawing/2014/main" id="{5302B214-0D24-40CA-BFB4-CF38694B0DB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75" name="Rectangle 8">
              <a:extLst>
                <a:ext uri="{FF2B5EF4-FFF2-40B4-BE49-F238E27FC236}">
                  <a16:creationId xmlns:a16="http://schemas.microsoft.com/office/drawing/2014/main" id="{BB18DCBD-D74A-40C8-B325-B49FC52BA28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576" name="Freeform 9">
              <a:extLst>
                <a:ext uri="{FF2B5EF4-FFF2-40B4-BE49-F238E27FC236}">
                  <a16:creationId xmlns:a16="http://schemas.microsoft.com/office/drawing/2014/main" id="{02CFFDAE-C576-45A9-8D6F-3FF8F2EAF5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77" name="Freeform 10">
              <a:extLst>
                <a:ext uri="{FF2B5EF4-FFF2-40B4-BE49-F238E27FC236}">
                  <a16:creationId xmlns:a16="http://schemas.microsoft.com/office/drawing/2014/main" id="{382510FF-8736-4655-A749-972F90D8BA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78" name="Freeform 11">
              <a:extLst>
                <a:ext uri="{FF2B5EF4-FFF2-40B4-BE49-F238E27FC236}">
                  <a16:creationId xmlns:a16="http://schemas.microsoft.com/office/drawing/2014/main" id="{302B8B45-64D1-4E5D-BBCC-AB578EC646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79" name="Freeform 12">
              <a:extLst>
                <a:ext uri="{FF2B5EF4-FFF2-40B4-BE49-F238E27FC236}">
                  <a16:creationId xmlns:a16="http://schemas.microsoft.com/office/drawing/2014/main" id="{C63FCB23-1A4C-4B0E-991C-1E1AD04759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0" name="Freeform 13">
              <a:extLst>
                <a:ext uri="{FF2B5EF4-FFF2-40B4-BE49-F238E27FC236}">
                  <a16:creationId xmlns:a16="http://schemas.microsoft.com/office/drawing/2014/main" id="{49B472C6-502A-452F-857D-3007E7519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1" name="Freeform 14">
              <a:extLst>
                <a:ext uri="{FF2B5EF4-FFF2-40B4-BE49-F238E27FC236}">
                  <a16:creationId xmlns:a16="http://schemas.microsoft.com/office/drawing/2014/main" id="{1887487B-9617-48BB-BC6E-2E095DDB7A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2" name="Freeform 15">
              <a:extLst>
                <a:ext uri="{FF2B5EF4-FFF2-40B4-BE49-F238E27FC236}">
                  <a16:creationId xmlns:a16="http://schemas.microsoft.com/office/drawing/2014/main" id="{8CCC40D8-3574-4709-B597-0C9EB8AC97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3" name="Freeform 16">
              <a:extLst>
                <a:ext uri="{FF2B5EF4-FFF2-40B4-BE49-F238E27FC236}">
                  <a16:creationId xmlns:a16="http://schemas.microsoft.com/office/drawing/2014/main" id="{5C2DE696-C0F1-4470-AA20-1B185DFE05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4" name="Freeform 17">
              <a:extLst>
                <a:ext uri="{FF2B5EF4-FFF2-40B4-BE49-F238E27FC236}">
                  <a16:creationId xmlns:a16="http://schemas.microsoft.com/office/drawing/2014/main" id="{3044BF69-E88A-4FE6-A7C7-E6222C391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5" name="Freeform 18">
              <a:extLst>
                <a:ext uri="{FF2B5EF4-FFF2-40B4-BE49-F238E27FC236}">
                  <a16:creationId xmlns:a16="http://schemas.microsoft.com/office/drawing/2014/main" id="{87F8C68F-552A-4831-87FC-D45485F782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6" name="Freeform 19">
              <a:extLst>
                <a:ext uri="{FF2B5EF4-FFF2-40B4-BE49-F238E27FC236}">
                  <a16:creationId xmlns:a16="http://schemas.microsoft.com/office/drawing/2014/main" id="{439F4E03-58CC-4C01-B28D-4B4B5A6CF5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7" name="Freeform 20">
              <a:extLst>
                <a:ext uri="{FF2B5EF4-FFF2-40B4-BE49-F238E27FC236}">
                  <a16:creationId xmlns:a16="http://schemas.microsoft.com/office/drawing/2014/main" id="{638B9EF8-62E2-409B-A243-493F3008A00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8" name="Freeform 21">
              <a:extLst>
                <a:ext uri="{FF2B5EF4-FFF2-40B4-BE49-F238E27FC236}">
                  <a16:creationId xmlns:a16="http://schemas.microsoft.com/office/drawing/2014/main" id="{BF251EFD-0032-41FD-A617-D4F06953E0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89" name="Freeform 22">
              <a:extLst>
                <a:ext uri="{FF2B5EF4-FFF2-40B4-BE49-F238E27FC236}">
                  <a16:creationId xmlns:a16="http://schemas.microsoft.com/office/drawing/2014/main" id="{3DF212F4-57CD-4E08-BC1F-CA81C516C4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0" name="Freeform 23">
              <a:extLst>
                <a:ext uri="{FF2B5EF4-FFF2-40B4-BE49-F238E27FC236}">
                  <a16:creationId xmlns:a16="http://schemas.microsoft.com/office/drawing/2014/main" id="{6C8506A9-98D5-4346-BA53-7BE67D7D03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1" name="Freeform 24">
              <a:extLst>
                <a:ext uri="{FF2B5EF4-FFF2-40B4-BE49-F238E27FC236}">
                  <a16:creationId xmlns:a16="http://schemas.microsoft.com/office/drawing/2014/main" id="{7D36D3DC-4B56-4591-B3CB-20F2A8E0850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2" name="Freeform 25">
              <a:extLst>
                <a:ext uri="{FF2B5EF4-FFF2-40B4-BE49-F238E27FC236}">
                  <a16:creationId xmlns:a16="http://schemas.microsoft.com/office/drawing/2014/main" id="{19C17C52-3CF4-4CB1-93B0-D71E838B5C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3" name="Freeform 26">
              <a:extLst>
                <a:ext uri="{FF2B5EF4-FFF2-40B4-BE49-F238E27FC236}">
                  <a16:creationId xmlns:a16="http://schemas.microsoft.com/office/drawing/2014/main" id="{F723AE18-264F-4AA7-88D7-83570E3268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4" name="Freeform 27">
              <a:extLst>
                <a:ext uri="{FF2B5EF4-FFF2-40B4-BE49-F238E27FC236}">
                  <a16:creationId xmlns:a16="http://schemas.microsoft.com/office/drawing/2014/main" id="{4CCF1D1F-3F13-4891-8139-ADA1CD8DD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5" name="Freeform 28">
              <a:extLst>
                <a:ext uri="{FF2B5EF4-FFF2-40B4-BE49-F238E27FC236}">
                  <a16:creationId xmlns:a16="http://schemas.microsoft.com/office/drawing/2014/main" id="{78BFA10C-74DF-41B4-8E08-50CC82B7A8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6" name="Freeform 29">
              <a:extLst>
                <a:ext uri="{FF2B5EF4-FFF2-40B4-BE49-F238E27FC236}">
                  <a16:creationId xmlns:a16="http://schemas.microsoft.com/office/drawing/2014/main" id="{DFCDD40B-D4BD-4091-9EE8-869FF64F0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7" name="Freeform 30">
              <a:extLst>
                <a:ext uri="{FF2B5EF4-FFF2-40B4-BE49-F238E27FC236}">
                  <a16:creationId xmlns:a16="http://schemas.microsoft.com/office/drawing/2014/main" id="{C795EC66-071B-4C40-934A-C3AB55649B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8" name="Freeform 31">
              <a:extLst>
                <a:ext uri="{FF2B5EF4-FFF2-40B4-BE49-F238E27FC236}">
                  <a16:creationId xmlns:a16="http://schemas.microsoft.com/office/drawing/2014/main" id="{4DFDE558-A234-4BD5-A26C-99870882F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599" name="Freeform 32">
              <a:extLst>
                <a:ext uri="{FF2B5EF4-FFF2-40B4-BE49-F238E27FC236}">
                  <a16:creationId xmlns:a16="http://schemas.microsoft.com/office/drawing/2014/main" id="{0A007A33-7683-48EB-9714-ADEDDC1DB3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0" name="Rectangle 33">
              <a:extLst>
                <a:ext uri="{FF2B5EF4-FFF2-40B4-BE49-F238E27FC236}">
                  <a16:creationId xmlns:a16="http://schemas.microsoft.com/office/drawing/2014/main" id="{EC290698-D471-4505-B43E-87EEFB3619E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601" name="Freeform 34">
              <a:extLst>
                <a:ext uri="{FF2B5EF4-FFF2-40B4-BE49-F238E27FC236}">
                  <a16:creationId xmlns:a16="http://schemas.microsoft.com/office/drawing/2014/main" id="{8B75059B-DDB3-4BDF-9AE6-D9A4A5ED43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2" name="Freeform 35">
              <a:extLst>
                <a:ext uri="{FF2B5EF4-FFF2-40B4-BE49-F238E27FC236}">
                  <a16:creationId xmlns:a16="http://schemas.microsoft.com/office/drawing/2014/main" id="{81B849DB-E967-4042-B061-AD30AB053F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3" name="Freeform 36">
              <a:extLst>
                <a:ext uri="{FF2B5EF4-FFF2-40B4-BE49-F238E27FC236}">
                  <a16:creationId xmlns:a16="http://schemas.microsoft.com/office/drawing/2014/main" id="{E8E1D58B-C2EE-4DAC-BC7D-ABC55F5C3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4" name="Freeform 37">
              <a:extLst>
                <a:ext uri="{FF2B5EF4-FFF2-40B4-BE49-F238E27FC236}">
                  <a16:creationId xmlns:a16="http://schemas.microsoft.com/office/drawing/2014/main" id="{7D867EE2-CC64-459F-B1FD-5770B0C858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5" name="Freeform 38">
              <a:extLst>
                <a:ext uri="{FF2B5EF4-FFF2-40B4-BE49-F238E27FC236}">
                  <a16:creationId xmlns:a16="http://schemas.microsoft.com/office/drawing/2014/main" id="{96DBF1BF-0F1A-4646-B493-2C210BF919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6" name="Freeform 39">
              <a:extLst>
                <a:ext uri="{FF2B5EF4-FFF2-40B4-BE49-F238E27FC236}">
                  <a16:creationId xmlns:a16="http://schemas.microsoft.com/office/drawing/2014/main" id="{C14EBC57-DC59-4BAB-BFEF-5E2A17202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7" name="Freeform 40">
              <a:extLst>
                <a:ext uri="{FF2B5EF4-FFF2-40B4-BE49-F238E27FC236}">
                  <a16:creationId xmlns:a16="http://schemas.microsoft.com/office/drawing/2014/main" id="{05A2794A-7B60-4B1F-B43C-C08F51C667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8" name="Freeform 41">
              <a:extLst>
                <a:ext uri="{FF2B5EF4-FFF2-40B4-BE49-F238E27FC236}">
                  <a16:creationId xmlns:a16="http://schemas.microsoft.com/office/drawing/2014/main" id="{3394CF13-32C3-4BE9-AA6D-DF8F82534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09" name="Freeform 42">
              <a:extLst>
                <a:ext uri="{FF2B5EF4-FFF2-40B4-BE49-F238E27FC236}">
                  <a16:creationId xmlns:a16="http://schemas.microsoft.com/office/drawing/2014/main" id="{2E4C0BA3-1B29-4D8C-9E6E-CDAFF7C957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0" name="Freeform 43">
              <a:extLst>
                <a:ext uri="{FF2B5EF4-FFF2-40B4-BE49-F238E27FC236}">
                  <a16:creationId xmlns:a16="http://schemas.microsoft.com/office/drawing/2014/main" id="{A8623A34-11DB-4490-AF5D-26513AD50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1" name="Freeform 44">
              <a:extLst>
                <a:ext uri="{FF2B5EF4-FFF2-40B4-BE49-F238E27FC236}">
                  <a16:creationId xmlns:a16="http://schemas.microsoft.com/office/drawing/2014/main" id="{AA01C5BF-55D0-406B-9447-9E6323AB463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2" name="Rectangle 45">
              <a:extLst>
                <a:ext uri="{FF2B5EF4-FFF2-40B4-BE49-F238E27FC236}">
                  <a16:creationId xmlns:a16="http://schemas.microsoft.com/office/drawing/2014/main" id="{592233FB-D11D-40BB-B825-D67497779CF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613" name="Freeform 46">
              <a:extLst>
                <a:ext uri="{FF2B5EF4-FFF2-40B4-BE49-F238E27FC236}">
                  <a16:creationId xmlns:a16="http://schemas.microsoft.com/office/drawing/2014/main" id="{3FD97EB1-F159-4021-B498-18ED5AD95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4" name="Freeform 47">
              <a:extLst>
                <a:ext uri="{FF2B5EF4-FFF2-40B4-BE49-F238E27FC236}">
                  <a16:creationId xmlns:a16="http://schemas.microsoft.com/office/drawing/2014/main" id="{663683DC-3029-493D-AC2E-B6475D4CA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5" name="Freeform 48">
              <a:extLst>
                <a:ext uri="{FF2B5EF4-FFF2-40B4-BE49-F238E27FC236}">
                  <a16:creationId xmlns:a16="http://schemas.microsoft.com/office/drawing/2014/main" id="{B8D533F2-4DD0-47E4-B6F4-FE1DC5257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6" name="Freeform 49">
              <a:extLst>
                <a:ext uri="{FF2B5EF4-FFF2-40B4-BE49-F238E27FC236}">
                  <a16:creationId xmlns:a16="http://schemas.microsoft.com/office/drawing/2014/main" id="{ECD96B65-7D14-4D80-A430-882ADD9B38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7" name="Freeform 50">
              <a:extLst>
                <a:ext uri="{FF2B5EF4-FFF2-40B4-BE49-F238E27FC236}">
                  <a16:creationId xmlns:a16="http://schemas.microsoft.com/office/drawing/2014/main" id="{7CF501C3-E940-4890-B417-54DB8EB62C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8" name="Freeform 51">
              <a:extLst>
                <a:ext uri="{FF2B5EF4-FFF2-40B4-BE49-F238E27FC236}">
                  <a16:creationId xmlns:a16="http://schemas.microsoft.com/office/drawing/2014/main" id="{DDDA19B3-D841-4B23-A0DA-8CDD36BFF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19" name="Freeform 52">
              <a:extLst>
                <a:ext uri="{FF2B5EF4-FFF2-40B4-BE49-F238E27FC236}">
                  <a16:creationId xmlns:a16="http://schemas.microsoft.com/office/drawing/2014/main" id="{1AE5B2C0-5A75-4732-9DC8-EC0562E33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0" name="Freeform 53">
              <a:extLst>
                <a:ext uri="{FF2B5EF4-FFF2-40B4-BE49-F238E27FC236}">
                  <a16:creationId xmlns:a16="http://schemas.microsoft.com/office/drawing/2014/main" id="{BBDD5730-79D7-4521-BC7B-26C613C92A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1" name="Freeform 54">
              <a:extLst>
                <a:ext uri="{FF2B5EF4-FFF2-40B4-BE49-F238E27FC236}">
                  <a16:creationId xmlns:a16="http://schemas.microsoft.com/office/drawing/2014/main" id="{9A5C68A3-07A7-49FF-B29A-04E350105B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2" name="Freeform 55">
              <a:extLst>
                <a:ext uri="{FF2B5EF4-FFF2-40B4-BE49-F238E27FC236}">
                  <a16:creationId xmlns:a16="http://schemas.microsoft.com/office/drawing/2014/main" id="{E615EBAF-955F-4294-99EB-922C7A400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3" name="Freeform 56">
              <a:extLst>
                <a:ext uri="{FF2B5EF4-FFF2-40B4-BE49-F238E27FC236}">
                  <a16:creationId xmlns:a16="http://schemas.microsoft.com/office/drawing/2014/main" id="{B1592F83-EF32-4C0A-993A-2B6AC8186E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4" name="Freeform 57">
              <a:extLst>
                <a:ext uri="{FF2B5EF4-FFF2-40B4-BE49-F238E27FC236}">
                  <a16:creationId xmlns:a16="http://schemas.microsoft.com/office/drawing/2014/main" id="{F1C4D2B1-55D6-4040-AE4D-F7C5D326F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625" name="Freeform 58">
              <a:extLst>
                <a:ext uri="{FF2B5EF4-FFF2-40B4-BE49-F238E27FC236}">
                  <a16:creationId xmlns:a16="http://schemas.microsoft.com/office/drawing/2014/main" id="{DC7DBDFF-6BF3-41F0-A002-44B913CDC9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grpSp>
      <p:pic>
        <p:nvPicPr>
          <p:cNvPr id="627" name="Picture 2">
            <a:extLst>
              <a:ext uri="{FF2B5EF4-FFF2-40B4-BE49-F238E27FC236}">
                <a16:creationId xmlns:a16="http://schemas.microsoft.com/office/drawing/2014/main" id="{0B0BC616-AF73-491B-AACB-A8C3A548B6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8555181B-FF1B-4910-B99A-CA4D17CA46B7}"/>
              </a:ext>
            </a:extLst>
          </p:cNvPr>
          <p:cNvSpPr>
            <a:spLocks noGrp="1"/>
          </p:cNvSpPr>
          <p:nvPr>
            <p:ph type="title"/>
          </p:nvPr>
        </p:nvSpPr>
        <p:spPr>
          <a:xfrm>
            <a:off x="6805613" y="636588"/>
            <a:ext cx="4741353" cy="4610100"/>
          </a:xfrm>
        </p:spPr>
        <p:txBody>
          <a:bodyPr vert="horz" lIns="91440" tIns="45720" rIns="91440" bIns="45720" rtlCol="0" anchor="b">
            <a:normAutofit/>
          </a:bodyPr>
          <a:lstStyle/>
          <a:p>
            <a:pPr marL="342900" indent="-342900"/>
            <a:r>
              <a:rPr lang="en-US" sz="1600" b="1" dirty="0">
                <a:solidFill>
                  <a:srgbClr val="FFFF00"/>
                </a:solidFill>
                <a:effectLst>
                  <a:outerShdw blurRad="38100" dist="38100" dir="2700000" algn="tl">
                    <a:srgbClr val="000000">
                      <a:alpha val="43137"/>
                    </a:srgbClr>
                  </a:outerShdw>
                </a:effectLst>
              </a:rPr>
              <a:t>      Hires in February 2026, in absolute terms, the lowest since February 2015</a:t>
            </a:r>
            <a:br>
              <a:rPr lang="en-US" sz="1600" b="1" dirty="0">
                <a:solidFill>
                  <a:srgbClr val="FFFFFF"/>
                </a:solidFill>
                <a:effectLst>
                  <a:outerShdw blurRad="38100" dist="38100" dir="2700000" algn="tl">
                    <a:srgbClr val="000000">
                      <a:alpha val="43137"/>
                    </a:srgbClr>
                  </a:outerShdw>
                </a:effectLst>
              </a:rPr>
            </a:br>
            <a:br>
              <a:rPr lang="en-US" sz="1600" dirty="0">
                <a:ln w="0"/>
                <a:solidFill>
                  <a:srgbClr val="FFFFFF"/>
                </a:solidFill>
                <a:effectLst>
                  <a:outerShdw blurRad="38100" dist="19050" dir="2700000" algn="tl" rotWithShape="0">
                    <a:schemeClr val="dk1">
                      <a:alpha val="40000"/>
                    </a:schemeClr>
                  </a:outerShdw>
                </a:effectLst>
              </a:rPr>
            </a:br>
            <a:br>
              <a:rPr lang="en-US" sz="1600" dirty="0">
                <a:ln w="0"/>
                <a:solidFill>
                  <a:srgbClr val="FFFFFF"/>
                </a:solidFill>
                <a:effectLst>
                  <a:outerShdw blurRad="38100" dist="19050" dir="2700000" algn="tl" rotWithShape="0">
                    <a:schemeClr val="dk1">
                      <a:alpha val="40000"/>
                    </a:schemeClr>
                  </a:outerShdw>
                </a:effectLst>
              </a:rPr>
            </a:br>
            <a:r>
              <a:rPr lang="en-US" sz="1600" dirty="0">
                <a:ln w="0"/>
                <a:solidFill>
                  <a:srgbClr val="FFFFFF"/>
                </a:solidFill>
                <a:effectLst>
                  <a:outerShdw blurRad="38100" dist="19050" dir="2700000" algn="tl" rotWithShape="0">
                    <a:schemeClr val="dk1">
                      <a:alpha val="40000"/>
                    </a:schemeClr>
                  </a:outerShdw>
                </a:effectLst>
              </a:rPr>
              <a:t>Layoffs and discharges have stabilize</a:t>
            </a:r>
            <a:br>
              <a:rPr lang="en-US" sz="1600" dirty="0">
                <a:ln w="0"/>
                <a:solidFill>
                  <a:srgbClr val="FFFFFF"/>
                </a:solidFill>
                <a:effectLst>
                  <a:outerShdw blurRad="38100" dist="19050" dir="2700000" algn="tl" rotWithShape="0">
                    <a:schemeClr val="dk1">
                      <a:alpha val="40000"/>
                    </a:schemeClr>
                  </a:outerShdw>
                </a:effectLst>
              </a:rPr>
            </a:br>
            <a:br>
              <a:rPr lang="en-US" sz="1600" dirty="0">
                <a:ln w="0"/>
                <a:solidFill>
                  <a:srgbClr val="FFFFFF"/>
                </a:solidFill>
                <a:effectLst>
                  <a:outerShdw blurRad="38100" dist="19050" dir="2700000" algn="tl" rotWithShape="0">
                    <a:schemeClr val="dk1">
                      <a:alpha val="40000"/>
                    </a:schemeClr>
                  </a:outerShdw>
                </a:effectLst>
              </a:rPr>
            </a:br>
            <a:r>
              <a:rPr lang="en-US" sz="1600" dirty="0">
                <a:ln w="0"/>
                <a:solidFill>
                  <a:srgbClr val="FFFF00"/>
                </a:solidFill>
              </a:rPr>
              <a:t>As of February 2026, there were 0.74 job openings for every unemployed </a:t>
            </a:r>
            <a:r>
              <a:rPr lang="en-US" sz="1600" dirty="0">
                <a:ln w="0"/>
                <a:solidFill>
                  <a:srgbClr val="C00000"/>
                </a:solidFill>
              </a:rPr>
              <a:t>(non-seasonally adjusted data) </a:t>
            </a:r>
            <a:br>
              <a:rPr lang="en-US" sz="1600" b="1" dirty="0">
                <a:solidFill>
                  <a:srgbClr val="FFFFFF"/>
                </a:solidFill>
                <a:effectLst>
                  <a:outerShdw blurRad="38100" dist="38100" dir="2700000" algn="tl">
                    <a:srgbClr val="000000">
                      <a:alpha val="43137"/>
                    </a:srgbClr>
                  </a:outerShdw>
                </a:effectLst>
              </a:rPr>
            </a:br>
            <a:r>
              <a:rPr lang="en-US" sz="1600" b="1" dirty="0">
                <a:solidFill>
                  <a:srgbClr val="FFFFFF"/>
                </a:solidFill>
                <a:effectLst>
                  <a:outerShdw blurRad="38100" dist="38100" dir="2700000" algn="tl">
                    <a:srgbClr val="000000">
                      <a:alpha val="43137"/>
                    </a:srgbClr>
                  </a:outerShdw>
                </a:effectLst>
              </a:rPr>
              <a:t>Potential Consequences:</a:t>
            </a:r>
            <a:br>
              <a:rPr lang="en-US" sz="1600" b="1" dirty="0">
                <a:solidFill>
                  <a:srgbClr val="FFFFFF"/>
                </a:solidFill>
                <a:effectLst>
                  <a:outerShdw blurRad="38100" dist="38100" dir="2700000" algn="tl">
                    <a:srgbClr val="000000">
                      <a:alpha val="43137"/>
                    </a:srgbClr>
                  </a:outerShdw>
                </a:effectLst>
              </a:rPr>
            </a:br>
            <a:r>
              <a:rPr lang="en-US" sz="1600" dirty="0">
                <a:ln w="0"/>
                <a:solidFill>
                  <a:srgbClr val="FFFFFF"/>
                </a:solidFill>
                <a:effectLst>
                  <a:outerShdw blurRad="38100" dist="19050" dir="2700000" algn="tl" rotWithShape="0">
                    <a:schemeClr val="dk1">
                      <a:alpha val="40000"/>
                    </a:schemeClr>
                  </a:outerShdw>
                </a:effectLst>
              </a:rPr>
              <a:t>rapid slowdown in hiring</a:t>
            </a:r>
            <a:br>
              <a:rPr lang="en-US" sz="1600" dirty="0">
                <a:ln w="0"/>
                <a:solidFill>
                  <a:srgbClr val="FFFFFF"/>
                </a:solidFill>
                <a:effectLst>
                  <a:outerShdw blurRad="38100" dist="19050" dir="2700000" algn="tl" rotWithShape="0">
                    <a:schemeClr val="dk1">
                      <a:alpha val="40000"/>
                    </a:schemeClr>
                  </a:outerShdw>
                </a:effectLst>
              </a:rPr>
            </a:br>
            <a:r>
              <a:rPr lang="en-US" sz="1600" dirty="0">
                <a:ln w="0"/>
                <a:solidFill>
                  <a:srgbClr val="FFFFFF"/>
                </a:solidFill>
                <a:effectLst>
                  <a:outerShdw blurRad="38100" dist="19050" dir="2700000" algn="tl" rotWithShape="0">
                    <a:schemeClr val="dk1">
                      <a:alpha val="40000"/>
                    </a:schemeClr>
                  </a:outerShdw>
                </a:effectLst>
              </a:rPr>
              <a:t>Excess aggregate Labor</a:t>
            </a:r>
            <a:br>
              <a:rPr lang="en-US" sz="1600" dirty="0">
                <a:ln w="0"/>
                <a:solidFill>
                  <a:srgbClr val="FFFFFF"/>
                </a:solidFill>
                <a:effectLst>
                  <a:outerShdw blurRad="38100" dist="19050" dir="2700000" algn="tl" rotWithShape="0">
                    <a:schemeClr val="dk1">
                      <a:alpha val="40000"/>
                    </a:schemeClr>
                  </a:outerShdw>
                </a:effectLst>
              </a:rPr>
            </a:br>
            <a:r>
              <a:rPr lang="en-US" sz="1600" dirty="0">
                <a:ln w="0"/>
                <a:solidFill>
                  <a:srgbClr val="FFFFFF"/>
                </a:solidFill>
                <a:effectLst>
                  <a:outerShdw blurRad="38100" dist="19050" dir="2700000" algn="tl" rotWithShape="0">
                    <a:schemeClr val="dk1">
                      <a:alpha val="40000"/>
                    </a:schemeClr>
                  </a:outerShdw>
                </a:effectLst>
              </a:rPr>
              <a:t>downward pressure on wage increase </a:t>
            </a:r>
            <a:br>
              <a:rPr lang="en-US" sz="1600" dirty="0">
                <a:ln w="0"/>
                <a:solidFill>
                  <a:srgbClr val="FFFFFF"/>
                </a:solidFill>
                <a:effectLst>
                  <a:outerShdw blurRad="38100" dist="19050" dir="2700000" algn="tl" rotWithShape="0">
                    <a:schemeClr val="dk1">
                      <a:alpha val="40000"/>
                    </a:schemeClr>
                  </a:outerShdw>
                </a:effectLst>
              </a:rPr>
            </a:br>
            <a:br>
              <a:rPr lang="en-US" sz="1400" dirty="0">
                <a:ln w="0"/>
                <a:solidFill>
                  <a:srgbClr val="FFFFFF"/>
                </a:solidFill>
                <a:effectLst>
                  <a:outerShdw blurRad="38100" dist="19050" dir="2700000" algn="tl" rotWithShape="0">
                    <a:schemeClr val="dk1">
                      <a:alpha val="40000"/>
                    </a:schemeClr>
                  </a:outerShdw>
                </a:effectLst>
              </a:rPr>
            </a:br>
            <a:endParaRPr lang="en-US" sz="1400" b="1" dirty="0">
              <a:solidFill>
                <a:srgbClr val="FFFFFF"/>
              </a:solidFill>
              <a:effectLst>
                <a:outerShdw blurRad="38100" dist="38100" dir="2700000" algn="tl">
                  <a:srgbClr val="000000">
                    <a:alpha val="43137"/>
                  </a:srgbClr>
                </a:outerShdw>
              </a:effectLst>
            </a:endParaRPr>
          </a:p>
        </p:txBody>
      </p:sp>
      <p:sp useBgFill="1">
        <p:nvSpPr>
          <p:cNvPr id="629" name="Round Diagonal Corner Rectangle 6">
            <a:extLst>
              <a:ext uri="{FF2B5EF4-FFF2-40B4-BE49-F238E27FC236}">
                <a16:creationId xmlns:a16="http://schemas.microsoft.com/office/drawing/2014/main" id="{7C914900-562F-42A1-9E63-CD117E0CA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Chart 2">
            <a:extLst>
              <a:ext uri="{FF2B5EF4-FFF2-40B4-BE49-F238E27FC236}">
                <a16:creationId xmlns:a16="http://schemas.microsoft.com/office/drawing/2014/main" id="{7CAF639E-A824-8A08-B744-7B2F642CA4A2}"/>
              </a:ext>
            </a:extLst>
          </p:cNvPr>
          <p:cNvGraphicFramePr>
            <a:graphicFrameLocks/>
          </p:cNvGraphicFramePr>
          <p:nvPr>
            <p:extLst>
              <p:ext uri="{D42A27DB-BD31-4B8C-83A1-F6EECF244321}">
                <p14:modId xmlns:p14="http://schemas.microsoft.com/office/powerpoint/2010/main" val="3388524177"/>
              </p:ext>
            </p:extLst>
          </p:nvPr>
        </p:nvGraphicFramePr>
        <p:xfrm>
          <a:off x="798947" y="815549"/>
          <a:ext cx="5286378" cy="52269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182962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C50D6-8254-4C63-A90A-492B2F73994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476178E-FE11-45A3-9BA0-BBB12AC3623A}"/>
              </a:ext>
            </a:extLst>
          </p:cNvPr>
          <p:cNvSpPr>
            <a:spLocks noGrp="1"/>
          </p:cNvSpPr>
          <p:nvPr>
            <p:ph idx="1"/>
          </p:nvPr>
        </p:nvSpPr>
        <p:spPr>
          <a:xfrm>
            <a:off x="1141412" y="618518"/>
            <a:ext cx="9905999" cy="5371221"/>
          </a:xfrm>
        </p:spPr>
        <p:style>
          <a:lnRef idx="1">
            <a:schemeClr val="dk1"/>
          </a:lnRef>
          <a:fillRef idx="3">
            <a:schemeClr val="dk1"/>
          </a:fillRef>
          <a:effectRef idx="2">
            <a:schemeClr val="dk1"/>
          </a:effectRef>
          <a:fontRef idx="minor">
            <a:schemeClr val="lt1"/>
          </a:fontRef>
        </p:style>
        <p:txBody>
          <a:bodyPr>
            <a:normAutofit/>
          </a:bodyPr>
          <a:lstStyle/>
          <a:p>
            <a:pPr marL="0" indent="0" algn="ctr">
              <a:buNone/>
            </a:pPr>
            <a:endParaRPr lang="en-US" sz="4400" dirty="0"/>
          </a:p>
          <a:p>
            <a:pPr marL="0" indent="0" algn="ctr">
              <a:buNone/>
            </a:pPr>
            <a:endParaRPr lang="en-US" sz="4400" dirty="0">
              <a:ln w="0"/>
              <a:effectLst>
                <a:outerShdw blurRad="38100" dist="19050" dir="2700000" algn="tl" rotWithShape="0">
                  <a:schemeClr val="dk1">
                    <a:alpha val="40000"/>
                  </a:schemeClr>
                </a:outerShdw>
              </a:effectLst>
            </a:endParaRPr>
          </a:p>
          <a:p>
            <a:pPr marL="0" indent="0" algn="ctr">
              <a:buNone/>
            </a:pPr>
            <a:r>
              <a:rPr lang="en-US" sz="4400" dirty="0">
                <a:ln w="0"/>
                <a:effectLst>
                  <a:outerShdw blurRad="38100" dist="19050" dir="2700000" algn="tl" rotWithShape="0">
                    <a:schemeClr val="dk1">
                      <a:alpha val="40000"/>
                    </a:schemeClr>
                  </a:outerShdw>
                </a:effectLst>
              </a:rPr>
              <a:t>The Job and Labor Force Situation </a:t>
            </a:r>
          </a:p>
          <a:p>
            <a:pPr marL="0" indent="0" algn="ctr">
              <a:buNone/>
            </a:pPr>
            <a:endParaRPr lang="en-US" sz="4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12508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AD23D9-CA47-4B3D-9BD0-AD5D8F92AABA}"/>
              </a:ext>
            </a:extLst>
          </p:cNvPr>
          <p:cNvSpPr>
            <a:spLocks noGrp="1"/>
          </p:cNvSpPr>
          <p:nvPr>
            <p:ph type="title"/>
          </p:nvPr>
        </p:nvSpPr>
        <p:spPr>
          <a:xfrm>
            <a:off x="1141413" y="173736"/>
            <a:ext cx="9905998" cy="758952"/>
          </a:xfrm>
        </p:spPr>
        <p:txBody>
          <a:bodyPr>
            <a:noAutofit/>
          </a:bodyPr>
          <a:lstStyle/>
          <a:p>
            <a:pPr algn="ctr"/>
            <a:r>
              <a:rPr lang="en-US" sz="2400" b="1" dirty="0">
                <a:solidFill>
                  <a:srgbClr val="FF0000"/>
                </a:solidFill>
                <a:effectLst>
                  <a:outerShdw blurRad="38100" dist="38100" dir="2700000" algn="tl">
                    <a:srgbClr val="000000">
                      <a:alpha val="43137"/>
                    </a:srgbClr>
                  </a:outerShdw>
                </a:effectLst>
              </a:rPr>
              <a:t>U.S. Employment Change Viewed </a:t>
            </a:r>
            <a:br>
              <a:rPr lang="en-US" sz="2400" b="1" dirty="0">
                <a:solidFill>
                  <a:srgbClr val="FF0000"/>
                </a:solidFill>
                <a:effectLst>
                  <a:outerShdw blurRad="38100" dist="38100" dir="2700000" algn="tl">
                    <a:srgbClr val="000000">
                      <a:alpha val="43137"/>
                    </a:srgbClr>
                  </a:outerShdw>
                </a:effectLst>
              </a:rPr>
            </a:br>
            <a:r>
              <a:rPr lang="en-US" sz="2400" b="1" dirty="0">
                <a:solidFill>
                  <a:srgbClr val="FF0000"/>
                </a:solidFill>
                <a:effectLst>
                  <a:outerShdw blurRad="38100" dist="38100" dir="2700000" algn="tl">
                    <a:srgbClr val="000000">
                      <a:alpha val="43137"/>
                    </a:srgbClr>
                  </a:outerShdw>
                </a:effectLst>
              </a:rPr>
              <a:t>From A three-month and a twelve-month Change</a:t>
            </a:r>
          </a:p>
        </p:txBody>
      </p:sp>
      <p:pic>
        <p:nvPicPr>
          <p:cNvPr id="3" name="Picture 2">
            <a:extLst>
              <a:ext uri="{FF2B5EF4-FFF2-40B4-BE49-F238E27FC236}">
                <a16:creationId xmlns:a16="http://schemas.microsoft.com/office/drawing/2014/main" id="{826B2127-4368-C689-684E-42D34E1E037A}"/>
              </a:ext>
            </a:extLst>
          </p:cNvPr>
          <p:cNvPicPr>
            <a:picLocks noChangeAspect="1"/>
          </p:cNvPicPr>
          <p:nvPr/>
        </p:nvPicPr>
        <p:blipFill>
          <a:blip r:embed="rId3"/>
          <a:stretch>
            <a:fillRect/>
          </a:stretch>
        </p:blipFill>
        <p:spPr>
          <a:xfrm>
            <a:off x="298580" y="1115567"/>
            <a:ext cx="5795833" cy="5322144"/>
          </a:xfrm>
          <a:prstGeom prst="rect">
            <a:avLst/>
          </a:prstGeom>
        </p:spPr>
      </p:pic>
      <p:pic>
        <p:nvPicPr>
          <p:cNvPr id="9" name="Content Placeholder 8">
            <a:extLst>
              <a:ext uri="{FF2B5EF4-FFF2-40B4-BE49-F238E27FC236}">
                <a16:creationId xmlns:a16="http://schemas.microsoft.com/office/drawing/2014/main" id="{CCE82CF5-C6C0-8CDA-75A0-EAF6C9CDCFA7}"/>
              </a:ext>
            </a:extLst>
          </p:cNvPr>
          <p:cNvPicPr>
            <a:picLocks noGrp="1" noChangeAspect="1"/>
          </p:cNvPicPr>
          <p:nvPr>
            <p:ph sz="half" idx="2"/>
          </p:nvPr>
        </p:nvPicPr>
        <p:blipFill>
          <a:blip r:embed="rId4"/>
          <a:stretch>
            <a:fillRect/>
          </a:stretch>
        </p:blipFill>
        <p:spPr>
          <a:xfrm>
            <a:off x="6094413" y="1115567"/>
            <a:ext cx="5634167" cy="5322143"/>
          </a:xfrm>
          <a:prstGeom prst="rect">
            <a:avLst/>
          </a:prstGeom>
        </p:spPr>
      </p:pic>
    </p:spTree>
    <p:extLst>
      <p:ext uri="{BB962C8B-B14F-4D97-AF65-F5344CB8AC3E}">
        <p14:creationId xmlns:p14="http://schemas.microsoft.com/office/powerpoint/2010/main" val="585980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252"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253" name="Group 133">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35"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136"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37"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38"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139"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0"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1"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2"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3"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4"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5"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6"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7"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8"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49"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0"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1"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2"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3"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4"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5"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6"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7"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8"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59"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0"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1"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2"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3"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164"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5"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6"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7"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8"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69"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0"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1"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2"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3"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4"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5"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176"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7"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8"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79"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0"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1"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2"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3"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4"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5"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6"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7"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188"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grpSp>
      <p:sp>
        <p:nvSpPr>
          <p:cNvPr id="2" name="Title 1">
            <a:extLst>
              <a:ext uri="{FF2B5EF4-FFF2-40B4-BE49-F238E27FC236}">
                <a16:creationId xmlns:a16="http://schemas.microsoft.com/office/drawing/2014/main" id="{1A76E74E-F373-0E25-31D1-E5233D0BBC3E}"/>
              </a:ext>
            </a:extLst>
          </p:cNvPr>
          <p:cNvSpPr>
            <a:spLocks noGrp="1"/>
          </p:cNvSpPr>
          <p:nvPr>
            <p:ph type="title"/>
          </p:nvPr>
        </p:nvSpPr>
        <p:spPr>
          <a:xfrm>
            <a:off x="1928812" y="4772023"/>
            <a:ext cx="8739187" cy="1558925"/>
          </a:xfrm>
        </p:spPr>
        <p:txBody>
          <a:bodyPr vert="horz" lIns="91440" tIns="45720" rIns="91440" bIns="45720" rtlCol="0" anchor="b">
            <a:normAutofit/>
          </a:bodyPr>
          <a:lstStyle/>
          <a:p>
            <a:pPr algn="ctr"/>
            <a:r>
              <a:rPr lang="en-US" sz="1600" b="1" dirty="0">
                <a:solidFill>
                  <a:srgbClr val="FFFF00"/>
                </a:solidFill>
                <a:effectLst>
                  <a:outerShdw blurRad="38100" dist="38100" dir="2700000" algn="tl">
                    <a:srgbClr val="000000">
                      <a:alpha val="43137"/>
                    </a:srgbClr>
                  </a:outerShdw>
                </a:effectLst>
              </a:rPr>
              <a:t>Year 2008 indicates Participation Rate Pattern Change </a:t>
            </a:r>
            <a:br>
              <a:rPr lang="en-US" sz="1600" b="1" dirty="0">
                <a:solidFill>
                  <a:srgbClr val="FFFF00"/>
                </a:solidFill>
                <a:effectLst>
                  <a:outerShdw blurRad="38100" dist="38100" dir="2700000" algn="tl">
                    <a:srgbClr val="000000">
                      <a:alpha val="43137"/>
                    </a:srgbClr>
                  </a:outerShdw>
                </a:effectLst>
              </a:rPr>
            </a:br>
            <a:r>
              <a:rPr lang="en-US" sz="1600" b="1" dirty="0">
                <a:solidFill>
                  <a:srgbClr val="FFFF00"/>
                </a:solidFill>
                <a:effectLst>
                  <a:outerShdw blurRad="38100" dist="38100" dir="2700000" algn="tl">
                    <a:srgbClr val="000000">
                      <a:alpha val="43137"/>
                    </a:srgbClr>
                  </a:outerShdw>
                </a:effectLst>
              </a:rPr>
              <a:t>Primary Causes…</a:t>
            </a:r>
            <a:br>
              <a:rPr lang="en-US" sz="1600" b="1" dirty="0">
                <a:solidFill>
                  <a:srgbClr val="FFFF00"/>
                </a:solidFill>
                <a:effectLst>
                  <a:outerShdw blurRad="38100" dist="38100" dir="2700000" algn="tl">
                    <a:srgbClr val="000000">
                      <a:alpha val="43137"/>
                    </a:srgbClr>
                  </a:outerShdw>
                </a:effectLst>
              </a:rPr>
            </a:br>
            <a:r>
              <a:rPr lang="en-US" sz="1600" b="1" dirty="0">
                <a:solidFill>
                  <a:srgbClr val="FFFF00"/>
                </a:solidFill>
                <a:effectLst>
                  <a:outerShdw blurRad="38100" dist="38100" dir="2700000" algn="tl">
                    <a:srgbClr val="000000">
                      <a:alpha val="43137"/>
                    </a:srgbClr>
                  </a:outerShdw>
                </a:effectLst>
              </a:rPr>
              <a:t>	Population aging, and Decline in the number of people who want to work </a:t>
            </a:r>
            <a:br>
              <a:rPr lang="en-US" sz="1600" dirty="0"/>
            </a:br>
            <a:r>
              <a:rPr lang="en-US" sz="1600" dirty="0"/>
              <a:t>	</a:t>
            </a:r>
            <a:r>
              <a:rPr lang="en-US" sz="1000" b="1" dirty="0">
                <a:effectLst>
                  <a:outerShdw blurRad="38100" dist="38100" dir="2700000" algn="tl">
                    <a:srgbClr val="000000">
                      <a:alpha val="43137"/>
                    </a:srgbClr>
                  </a:outerShdw>
                </a:effectLst>
              </a:rPr>
              <a:t>(source: National Bureau of Economic Research, “Declining Desire to work and Downward Trends in  Unemployment and Participation,” Working Paper 21252, June 2015)</a:t>
            </a:r>
          </a:p>
        </p:txBody>
      </p:sp>
      <p:graphicFrame>
        <p:nvGraphicFramePr>
          <p:cNvPr id="3" name="Chart 2">
            <a:extLst>
              <a:ext uri="{FF2B5EF4-FFF2-40B4-BE49-F238E27FC236}">
                <a16:creationId xmlns:a16="http://schemas.microsoft.com/office/drawing/2014/main" id="{7BFB25DF-EB43-8471-3C1B-99C5B9D6C1DE}"/>
              </a:ext>
            </a:extLst>
          </p:cNvPr>
          <p:cNvGraphicFramePr>
            <a:graphicFrameLocks/>
          </p:cNvGraphicFramePr>
          <p:nvPr>
            <p:extLst>
              <p:ext uri="{D42A27DB-BD31-4B8C-83A1-F6EECF244321}">
                <p14:modId xmlns:p14="http://schemas.microsoft.com/office/powerpoint/2010/main" val="3055970646"/>
              </p:ext>
            </p:extLst>
          </p:nvPr>
        </p:nvGraphicFramePr>
        <p:xfrm>
          <a:off x="938213" y="330837"/>
          <a:ext cx="10858502" cy="478250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42630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 name="Rectangle 296">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9" name="Group 298">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300"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301"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2"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3"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4"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5"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6"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7"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8"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09"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0"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1"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dirty="0"/>
            </a:p>
          </p:txBody>
        </p:sp>
        <p:sp>
          <p:nvSpPr>
            <p:cNvPr id="312"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3"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4"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5"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6"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317"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8"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19"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0"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1"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2"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3"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4"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5"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26"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grpSp>
      <p:pic>
        <p:nvPicPr>
          <p:cNvPr id="328"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dgm="http://schemas.openxmlformats.org/drawingml/2006/diagram" xmlns:p14="http://schemas.microsoft.com/office/powerpoint/2010/main" xmlns:a16="http://schemas.microsoft.com/office/drawing/2014/main" xmlns="">
                <a:solidFill>
                  <a:srgbClr val="FFFFFF"/>
                </a:solidFill>
              </a14:hiddenFill>
            </a:ext>
          </a:extLst>
        </p:spPr>
      </p:pic>
      <p:sp>
        <p:nvSpPr>
          <p:cNvPr id="330" name="Rectangle 329">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grpSp>
        <p:nvGrpSpPr>
          <p:cNvPr id="332" name="Group 331">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333"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334"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35"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36"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37"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38"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39"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0"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1"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2"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3"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4"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dirty="0"/>
            </a:p>
          </p:txBody>
        </p:sp>
        <p:sp>
          <p:nvSpPr>
            <p:cNvPr id="345"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6"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7"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8"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49"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dirty="0"/>
            </a:p>
          </p:txBody>
        </p:sp>
        <p:sp>
          <p:nvSpPr>
            <p:cNvPr id="350"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1"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2"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3"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4"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5"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6"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7"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8"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sp>
          <p:nvSpPr>
            <p:cNvPr id="359"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dirty="0"/>
            </a:p>
          </p:txBody>
        </p:sp>
      </p:grpSp>
      <p:pic>
        <p:nvPicPr>
          <p:cNvPr id="361"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a14="http://schemas.microsoft.com/office/drawing/2010/main" xmlns:dgm="http://schemas.openxmlformats.org/drawingml/2006/diagram"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49C3F732-4780-4FC8-81C0-99CC89A240DA}"/>
              </a:ext>
            </a:extLst>
          </p:cNvPr>
          <p:cNvSpPr>
            <a:spLocks noGrp="1"/>
          </p:cNvSpPr>
          <p:nvPr>
            <p:ph type="title"/>
          </p:nvPr>
        </p:nvSpPr>
        <p:spPr>
          <a:xfrm>
            <a:off x="853330" y="1134681"/>
            <a:ext cx="2743310" cy="4255025"/>
          </a:xfrm>
        </p:spPr>
        <p:txBody>
          <a:bodyPr>
            <a:normAutofit fontScale="90000"/>
          </a:bodyPr>
          <a:lstStyle/>
          <a:p>
            <a:r>
              <a:rPr lang="en-US" sz="2000" dirty="0">
                <a:solidFill>
                  <a:srgbClr val="FFFFFF"/>
                </a:solidFill>
              </a:rPr>
              <a:t> </a:t>
            </a:r>
            <a:r>
              <a:rPr lang="en-US" sz="2000" b="1" dirty="0">
                <a:solidFill>
                  <a:srgbClr val="FFFFFF"/>
                </a:solidFill>
                <a:effectLst>
                  <a:outerShdw blurRad="38100" dist="38100" dir="2700000" algn="tl">
                    <a:srgbClr val="000000">
                      <a:alpha val="43137"/>
                    </a:srgbClr>
                  </a:outerShdw>
                </a:effectLst>
              </a:rPr>
              <a:t>The Problem:</a:t>
            </a:r>
            <a:br>
              <a:rPr lang="en-US" sz="2000" dirty="0">
                <a:solidFill>
                  <a:srgbClr val="FFFFFF"/>
                </a:solidFill>
              </a:rPr>
            </a:br>
            <a:r>
              <a:rPr lang="en-US" sz="2000" dirty="0">
                <a:solidFill>
                  <a:srgbClr val="FFFFFF"/>
                </a:solidFill>
                <a:effectLst>
                  <a:outerShdw blurRad="38100" dist="38100" dir="2700000" algn="tl">
                    <a:srgbClr val="000000">
                      <a:alpha val="43137"/>
                    </a:srgbClr>
                  </a:outerShdw>
                </a:effectLst>
              </a:rPr>
              <a:t>Stagnation </a:t>
            </a:r>
            <a:r>
              <a:rPr lang="en-US" sz="2000" i="1" dirty="0">
                <a:solidFill>
                  <a:srgbClr val="FF0000"/>
                </a:solidFill>
                <a:effectLst>
                  <a:outerShdw blurRad="38100" dist="38100" dir="2700000" algn="tl">
                    <a:srgbClr val="000000">
                      <a:alpha val="43137"/>
                    </a:srgbClr>
                  </a:outerShdw>
                </a:effectLst>
              </a:rPr>
              <a:t>(see above chart)</a:t>
            </a:r>
            <a:r>
              <a:rPr lang="en-US" sz="2000" dirty="0">
                <a:solidFill>
                  <a:srgbClr val="FFFFFF"/>
                </a:solidFill>
                <a:effectLst>
                  <a:outerShdw blurRad="38100" dist="38100" dir="2700000" algn="tl">
                    <a:srgbClr val="000000">
                      <a:alpha val="43137"/>
                    </a:srgbClr>
                  </a:outerShdw>
                </a:effectLst>
              </a:rPr>
              <a:t> in Labor force Growth  likely limiting  </a:t>
            </a:r>
            <a:r>
              <a:rPr lang="en-US" sz="2000" b="1" i="1" dirty="0">
                <a:solidFill>
                  <a:srgbClr val="FFFFFF"/>
                </a:solidFill>
                <a:effectLst>
                  <a:outerShdw blurRad="38100" dist="38100" dir="2700000" algn="tl">
                    <a:srgbClr val="000000">
                      <a:alpha val="43137"/>
                    </a:srgbClr>
                  </a:outerShdw>
                </a:effectLst>
              </a:rPr>
              <a:t>Potential </a:t>
            </a:r>
            <a:r>
              <a:rPr lang="en-US" sz="2000" dirty="0">
                <a:solidFill>
                  <a:srgbClr val="FFFFFF"/>
                </a:solidFill>
                <a:effectLst>
                  <a:outerShdw blurRad="38100" dist="38100" dir="2700000" algn="tl">
                    <a:srgbClr val="000000">
                      <a:alpha val="43137"/>
                    </a:srgbClr>
                  </a:outerShdw>
                </a:effectLst>
              </a:rPr>
              <a:t>Job Growth?</a:t>
            </a:r>
            <a:br>
              <a:rPr lang="en-US" sz="2000" dirty="0">
                <a:solidFill>
                  <a:srgbClr val="FFFFFF"/>
                </a:solidFill>
                <a:effectLst>
                  <a:outerShdw blurRad="38100" dist="38100" dir="2700000" algn="tl">
                    <a:srgbClr val="000000">
                      <a:alpha val="43137"/>
                    </a:srgbClr>
                  </a:outerShdw>
                </a:effectLst>
              </a:rPr>
            </a:br>
            <a:br>
              <a:rPr lang="en-US" sz="2000" dirty="0">
                <a:solidFill>
                  <a:srgbClr val="FFFFFF"/>
                </a:solidFill>
              </a:rPr>
            </a:br>
            <a:r>
              <a:rPr lang="en-US" sz="2000" dirty="0">
                <a:solidFill>
                  <a:srgbClr val="FFFFFF"/>
                </a:solidFill>
                <a:effectLst>
                  <a:outerShdw blurRad="38100" dist="38100" dir="2700000" algn="tl">
                    <a:srgbClr val="000000">
                      <a:alpha val="43137"/>
                    </a:srgbClr>
                  </a:outerShdw>
                </a:effectLst>
              </a:rPr>
              <a:t>Adjusted for Price Inflation, long term Real </a:t>
            </a:r>
            <a:r>
              <a:rPr lang="en-US" sz="2000" i="1" dirty="0">
                <a:solidFill>
                  <a:srgbClr val="FFFF00"/>
                </a:solidFill>
                <a:effectLst>
                  <a:outerShdw blurRad="38100" dist="38100" dir="2700000" algn="tl">
                    <a:srgbClr val="000000">
                      <a:alpha val="43137"/>
                    </a:srgbClr>
                  </a:outerShdw>
                </a:effectLst>
              </a:rPr>
              <a:t>Potential</a:t>
            </a:r>
            <a:r>
              <a:rPr lang="en-US" sz="2000" dirty="0">
                <a:solidFill>
                  <a:srgbClr val="FFFFFF"/>
                </a:solidFill>
                <a:effectLst>
                  <a:outerShdw blurRad="38100" dist="38100" dir="2700000" algn="tl">
                    <a:srgbClr val="000000">
                      <a:alpha val="43137"/>
                    </a:srgbClr>
                  </a:outerShdw>
                </a:effectLst>
              </a:rPr>
              <a:t> Personal Income Growth LESS than trend</a:t>
            </a:r>
            <a:br>
              <a:rPr lang="en-US" sz="2000" dirty="0">
                <a:solidFill>
                  <a:srgbClr val="FFFFFF"/>
                </a:solidFill>
                <a:effectLst>
                  <a:outerShdw blurRad="38100" dist="38100" dir="2700000" algn="tl">
                    <a:srgbClr val="000000">
                      <a:alpha val="43137"/>
                    </a:srgbClr>
                  </a:outerShdw>
                </a:effectLst>
              </a:rPr>
            </a:br>
            <a:br>
              <a:rPr lang="en-US" sz="2000" dirty="0">
                <a:solidFill>
                  <a:srgbClr val="FFFFFF"/>
                </a:solidFill>
                <a:effectLst>
                  <a:outerShdw blurRad="38100" dist="38100" dir="2700000" algn="tl">
                    <a:srgbClr val="000000">
                      <a:alpha val="43137"/>
                    </a:srgbClr>
                  </a:outerShdw>
                </a:effectLst>
              </a:rPr>
            </a:br>
            <a:br>
              <a:rPr lang="en-US" sz="2000" dirty="0">
                <a:solidFill>
                  <a:srgbClr val="FFFFFF"/>
                </a:solidFill>
              </a:rPr>
            </a:br>
            <a:br>
              <a:rPr lang="en-US" sz="2000" dirty="0">
                <a:solidFill>
                  <a:srgbClr val="FFFFFF"/>
                </a:solidFill>
              </a:rPr>
            </a:br>
            <a:endParaRPr lang="en-US" sz="2000" dirty="0">
              <a:solidFill>
                <a:srgbClr val="FFFFFF"/>
              </a:solidFill>
            </a:endParaRPr>
          </a:p>
        </p:txBody>
      </p:sp>
      <p:graphicFrame>
        <p:nvGraphicFramePr>
          <p:cNvPr id="7" name="Table 6">
            <a:extLst>
              <a:ext uri="{FF2B5EF4-FFF2-40B4-BE49-F238E27FC236}">
                <a16:creationId xmlns:a16="http://schemas.microsoft.com/office/drawing/2014/main" id="{BBF98449-228C-EE6F-15CB-D86F87387328}"/>
              </a:ext>
            </a:extLst>
          </p:cNvPr>
          <p:cNvGraphicFramePr>
            <a:graphicFrameLocks noGrp="1"/>
          </p:cNvGraphicFramePr>
          <p:nvPr/>
        </p:nvGraphicFramePr>
        <p:xfrm>
          <a:off x="0" y="0"/>
          <a:ext cx="609600" cy="390525"/>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642551247"/>
                    </a:ext>
                  </a:extLst>
                </a:gridCol>
              </a:tblGrid>
              <a:tr h="190500">
                <a:tc>
                  <a:txBody>
                    <a:bodyPr/>
                    <a:lstStyle/>
                    <a:p>
                      <a:pPr algn="r" fontAlgn="b"/>
                      <a:r>
                        <a:rPr lang="en-US" sz="1100" u="none" strike="noStrike">
                          <a:effectLst/>
                        </a:rPr>
                        <a:t>116574.3</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56097836"/>
                  </a:ext>
                </a:extLst>
              </a:tr>
              <a:tr h="200025">
                <a:tc>
                  <a:txBody>
                    <a:bodyPr/>
                    <a:lstStyle/>
                    <a:p>
                      <a:pPr algn="r" fontAlgn="b"/>
                      <a:r>
                        <a:rPr lang="en-US" sz="1100" u="none" strike="noStrike" dirty="0">
                          <a:effectLst/>
                        </a:rPr>
                        <a:t>438.8672</a:t>
                      </a:r>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5471354"/>
                  </a:ext>
                </a:extLst>
              </a:tr>
            </a:tbl>
          </a:graphicData>
        </a:graphic>
      </p:graphicFrame>
      <p:graphicFrame>
        <p:nvGraphicFramePr>
          <p:cNvPr id="3" name="Chart 2">
            <a:extLst>
              <a:ext uri="{FF2B5EF4-FFF2-40B4-BE49-F238E27FC236}">
                <a16:creationId xmlns:a16="http://schemas.microsoft.com/office/drawing/2014/main" id="{421D1FE5-0B49-429E-93DE-9F025018E6B9}"/>
              </a:ext>
            </a:extLst>
          </p:cNvPr>
          <p:cNvGraphicFramePr>
            <a:graphicFrameLocks/>
          </p:cNvGraphicFramePr>
          <p:nvPr>
            <p:extLst>
              <p:ext uri="{D42A27DB-BD31-4B8C-83A1-F6EECF244321}">
                <p14:modId xmlns:p14="http://schemas.microsoft.com/office/powerpoint/2010/main" val="433309197"/>
              </p:ext>
            </p:extLst>
          </p:nvPr>
        </p:nvGraphicFramePr>
        <p:xfrm>
          <a:off x="4222404" y="821095"/>
          <a:ext cx="7644556" cy="49317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32819656"/>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EF4763-EB4A-4A35-89EB-AD2763B48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644C98-F2F9-44A1-8DC8-7149B3A282AC}"/>
              </a:ext>
            </a:extLst>
          </p:cNvPr>
          <p:cNvSpPr>
            <a:spLocks noGrp="1"/>
          </p:cNvSpPr>
          <p:nvPr>
            <p:ph type="title"/>
          </p:nvPr>
        </p:nvSpPr>
        <p:spPr>
          <a:xfrm>
            <a:off x="1141413" y="618518"/>
            <a:ext cx="9905998" cy="1478570"/>
          </a:xfrm>
        </p:spPr>
        <p:style>
          <a:lnRef idx="2">
            <a:schemeClr val="dk1"/>
          </a:lnRef>
          <a:fillRef idx="1">
            <a:schemeClr val="lt1"/>
          </a:fillRef>
          <a:effectRef idx="0">
            <a:schemeClr val="dk1"/>
          </a:effectRef>
          <a:fontRef idx="minor">
            <a:schemeClr val="dk1"/>
          </a:fontRef>
        </p:style>
        <p:txBody>
          <a:bodyPr>
            <a:normAutofit/>
          </a:bodyPr>
          <a:lstStyle/>
          <a:p>
            <a:pPr algn="ctr"/>
            <a:r>
              <a:rPr lang="en-US" dirty="0">
                <a:effectLst>
                  <a:outerShdw blurRad="38100" dist="38100" dir="2700000" algn="tl">
                    <a:srgbClr val="000000">
                      <a:alpha val="43137"/>
                    </a:srgbClr>
                  </a:outerShdw>
                </a:effectLst>
              </a:rPr>
              <a:t>A Closer Look At Accommodations and Food Services In Leisure and Hospitality</a:t>
            </a:r>
          </a:p>
        </p:txBody>
      </p:sp>
      <p:graphicFrame>
        <p:nvGraphicFramePr>
          <p:cNvPr id="5" name="Content Placeholder 2">
            <a:extLst>
              <a:ext uri="{FF2B5EF4-FFF2-40B4-BE49-F238E27FC236}">
                <a16:creationId xmlns:a16="http://schemas.microsoft.com/office/drawing/2014/main" id="{A19CF9A1-BF74-5372-B2FC-061F65543FBF}"/>
              </a:ext>
            </a:extLst>
          </p:cNvPr>
          <p:cNvGraphicFramePr>
            <a:graphicFrameLocks noGrp="1"/>
          </p:cNvGraphicFramePr>
          <p:nvPr>
            <p:ph idx="1"/>
            <p:extLst>
              <p:ext uri="{D42A27DB-BD31-4B8C-83A1-F6EECF244321}">
                <p14:modId xmlns:p14="http://schemas.microsoft.com/office/powerpoint/2010/main" val="3756022452"/>
              </p:ext>
            </p:extLst>
          </p:nvPr>
        </p:nvGraphicFramePr>
        <p:xfrm>
          <a:off x="1141411" y="2440771"/>
          <a:ext cx="9905999" cy="3584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4613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EF4763-EB4A-4A35-89EB-AD2763B48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74D706-442A-4A87-BAEA-6037810C98A1}"/>
              </a:ext>
            </a:extLst>
          </p:cNvPr>
          <p:cNvSpPr>
            <a:spLocks noGrp="1"/>
          </p:cNvSpPr>
          <p:nvPr>
            <p:ph type="title"/>
          </p:nvPr>
        </p:nvSpPr>
        <p:spPr>
          <a:xfrm>
            <a:off x="1141413" y="202548"/>
            <a:ext cx="9905998" cy="1031892"/>
          </a:xfrm>
        </p:spPr>
        <p:txBody>
          <a:bodyPr>
            <a:normAutofit/>
          </a:bodyPr>
          <a:lstStyle/>
          <a:p>
            <a:pPr algn="ctr"/>
            <a:r>
              <a:rPr lang="en-US" sz="1600" b="1" dirty="0">
                <a:effectLst>
                  <a:outerShdw blurRad="38100" dist="38100" dir="2700000" algn="tl">
                    <a:srgbClr val="000000">
                      <a:alpha val="43137"/>
                    </a:srgbClr>
                  </a:outerShdw>
                </a:effectLst>
              </a:rPr>
              <a:t>The National Unemployment Situation</a:t>
            </a:r>
            <a:br>
              <a:rPr lang="en-US" sz="1600" b="1" dirty="0">
                <a:effectLst>
                  <a:outerShdw blurRad="38100" dist="38100" dir="2700000" algn="tl">
                    <a:srgbClr val="000000">
                      <a:alpha val="43137"/>
                    </a:srgbClr>
                  </a:outerShdw>
                </a:effectLst>
              </a:rPr>
            </a:br>
            <a:r>
              <a:rPr lang="en-US" sz="1600" b="1" dirty="0">
                <a:effectLst>
                  <a:outerShdw blurRad="38100" dist="38100" dir="2700000" algn="tl">
                    <a:srgbClr val="000000">
                      <a:alpha val="43137"/>
                    </a:srgbClr>
                  </a:outerShdw>
                </a:effectLst>
              </a:rPr>
              <a:t>Percent unemployed</a:t>
            </a:r>
            <a:br>
              <a:rPr lang="en-US" sz="1600" b="1" dirty="0">
                <a:effectLst>
                  <a:outerShdw blurRad="38100" dist="38100" dir="2700000" algn="tl">
                    <a:srgbClr val="000000">
                      <a:alpha val="43137"/>
                    </a:srgbClr>
                  </a:outerShdw>
                </a:effectLst>
              </a:rPr>
            </a:br>
            <a:r>
              <a:rPr lang="en-US" sz="1600" b="1" dirty="0">
                <a:effectLst>
                  <a:outerShdw blurRad="38100" dist="38100" dir="2700000" algn="tl">
                    <a:srgbClr val="000000">
                      <a:alpha val="43137"/>
                    </a:srgbClr>
                  </a:outerShdw>
                </a:effectLst>
              </a:rPr>
              <a:t>Source: BLS Current Population Survey</a:t>
            </a:r>
            <a:endParaRPr lang="en-US" sz="1600" dirty="0"/>
          </a:p>
        </p:txBody>
      </p:sp>
      <p:graphicFrame>
        <p:nvGraphicFramePr>
          <p:cNvPr id="5" name="Content Placeholder 4">
            <a:extLst>
              <a:ext uri="{FF2B5EF4-FFF2-40B4-BE49-F238E27FC236}">
                <a16:creationId xmlns:a16="http://schemas.microsoft.com/office/drawing/2014/main" id="{FBB9FB0D-6F10-0023-8C3D-B251E3E7490A}"/>
              </a:ext>
            </a:extLst>
          </p:cNvPr>
          <p:cNvGraphicFramePr>
            <a:graphicFrameLocks noGrp="1"/>
          </p:cNvGraphicFramePr>
          <p:nvPr>
            <p:ph idx="1"/>
            <p:extLst>
              <p:ext uri="{D42A27DB-BD31-4B8C-83A1-F6EECF244321}">
                <p14:modId xmlns:p14="http://schemas.microsoft.com/office/powerpoint/2010/main" val="2353560613"/>
              </p:ext>
            </p:extLst>
          </p:nvPr>
        </p:nvGraphicFramePr>
        <p:xfrm>
          <a:off x="1141413" y="1161288"/>
          <a:ext cx="9069236" cy="4855464"/>
        </p:xfrm>
        <a:graphic>
          <a:graphicData uri="http://schemas.openxmlformats.org/drawingml/2006/table">
            <a:tbl>
              <a:tblPr/>
              <a:tblGrid>
                <a:gridCol w="1254699">
                  <a:extLst>
                    <a:ext uri="{9D8B030D-6E8A-4147-A177-3AD203B41FA5}">
                      <a16:colId xmlns:a16="http://schemas.microsoft.com/office/drawing/2014/main" val="2524971751"/>
                    </a:ext>
                  </a:extLst>
                </a:gridCol>
                <a:gridCol w="1075666">
                  <a:extLst>
                    <a:ext uri="{9D8B030D-6E8A-4147-A177-3AD203B41FA5}">
                      <a16:colId xmlns:a16="http://schemas.microsoft.com/office/drawing/2014/main" val="3447138300"/>
                    </a:ext>
                  </a:extLst>
                </a:gridCol>
                <a:gridCol w="1205460">
                  <a:extLst>
                    <a:ext uri="{9D8B030D-6E8A-4147-A177-3AD203B41FA5}">
                      <a16:colId xmlns:a16="http://schemas.microsoft.com/office/drawing/2014/main" val="2672312084"/>
                    </a:ext>
                  </a:extLst>
                </a:gridCol>
                <a:gridCol w="2815394">
                  <a:extLst>
                    <a:ext uri="{9D8B030D-6E8A-4147-A177-3AD203B41FA5}">
                      <a16:colId xmlns:a16="http://schemas.microsoft.com/office/drawing/2014/main" val="3908153223"/>
                    </a:ext>
                  </a:extLst>
                </a:gridCol>
                <a:gridCol w="736515">
                  <a:extLst>
                    <a:ext uri="{9D8B030D-6E8A-4147-A177-3AD203B41FA5}">
                      <a16:colId xmlns:a16="http://schemas.microsoft.com/office/drawing/2014/main" val="890811755"/>
                    </a:ext>
                  </a:extLst>
                </a:gridCol>
                <a:gridCol w="1981502">
                  <a:extLst>
                    <a:ext uri="{9D8B030D-6E8A-4147-A177-3AD203B41FA5}">
                      <a16:colId xmlns:a16="http://schemas.microsoft.com/office/drawing/2014/main" val="2691121612"/>
                    </a:ext>
                  </a:extLst>
                </a:gridCol>
              </a:tblGrid>
              <a:tr h="696458">
                <a:tc gridSpan="6">
                  <a:txBody>
                    <a:bodyPr/>
                    <a:lstStyle/>
                    <a:p>
                      <a:pPr algn="ctr" rtl="0" fontAlgn="b">
                        <a:spcBef>
                          <a:spcPts val="0"/>
                        </a:spcBef>
                        <a:spcAft>
                          <a:spcPts val="0"/>
                        </a:spcAft>
                      </a:pPr>
                      <a:r>
                        <a:rPr lang="en-US" sz="1800" b="0" i="0" u="none" strike="noStrike" dirty="0">
                          <a:solidFill>
                            <a:srgbClr val="000000"/>
                          </a:solidFill>
                          <a:effectLst/>
                          <a:latin typeface="Tw Cen MT" panose="020B0602020104020603" pitchFamily="34" charset="0"/>
                        </a:rPr>
                        <a:t>Seasonally Adjusted</a:t>
                      </a:r>
                      <a:endParaRPr lang="en-US" sz="1800" b="0" i="0" u="none" strike="noStrike" dirty="0">
                        <a:effectLst/>
                        <a:latin typeface="Arial" panose="020B0604020202020204" pitchFamily="34" charset="0"/>
                      </a:endParaRPr>
                    </a:p>
                  </a:txBody>
                  <a:tcPr marL="64631" marR="64631" marT="32315" marB="3231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24234628"/>
                  </a:ext>
                </a:extLst>
              </a:tr>
              <a:tr h="394839">
                <a:tc>
                  <a:txBody>
                    <a:bodyPr/>
                    <a:lstStyle/>
                    <a:p>
                      <a:pPr algn="ctr" rtl="0" fontAlgn="b">
                        <a:spcBef>
                          <a:spcPts val="0"/>
                        </a:spcBef>
                        <a:spcAft>
                          <a:spcPts val="0"/>
                        </a:spcAft>
                      </a:pPr>
                      <a:r>
                        <a:rPr lang="en-US" sz="1800" b="0" i="0" u="none" strike="noStrike" dirty="0">
                          <a:solidFill>
                            <a:srgbClr val="000000"/>
                          </a:solidFill>
                          <a:effectLst/>
                          <a:latin typeface="Tw Cen MT" panose="020B0602020104020603" pitchFamily="34" charset="0"/>
                        </a:rPr>
                        <a:t>Month</a:t>
                      </a:r>
                      <a:endParaRPr lang="en-US" sz="1800" b="0" i="0" u="none" strike="noStrike" dirty="0">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rgbClr val="000000"/>
                          </a:solidFill>
                          <a:effectLst/>
                          <a:latin typeface="Tw Cen MT" panose="020B0602020104020603" pitchFamily="34" charset="0"/>
                        </a:rPr>
                        <a:t>Total</a:t>
                      </a:r>
                      <a:endParaRPr lang="en-US" sz="1800" b="0" i="0" u="none" strike="noStrike" dirty="0">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a:solidFill>
                            <a:srgbClr val="000000"/>
                          </a:solidFill>
                          <a:effectLst/>
                          <a:latin typeface="Tw Cen MT" panose="020B0602020104020603" pitchFamily="34" charset="0"/>
                        </a:rPr>
                        <a:t>White</a:t>
                      </a:r>
                      <a:endParaRPr lang="en-US" sz="1800" b="0" i="0" u="none" strike="noStrike">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a:solidFill>
                            <a:srgbClr val="000000"/>
                          </a:solidFill>
                          <a:effectLst/>
                          <a:latin typeface="Tw Cen MT" panose="020B0602020104020603" pitchFamily="34" charset="0"/>
                        </a:rPr>
                        <a:t>Black or African American</a:t>
                      </a:r>
                      <a:endParaRPr lang="en-US" sz="1800" b="0" i="0" u="none" strike="noStrike">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a:solidFill>
                            <a:srgbClr val="000000"/>
                          </a:solidFill>
                          <a:effectLst/>
                          <a:latin typeface="Tw Cen MT" panose="020B0602020104020603" pitchFamily="34" charset="0"/>
                        </a:rPr>
                        <a:t>Asian</a:t>
                      </a:r>
                      <a:endParaRPr lang="en-US" sz="1800" b="0" i="0" u="none" strike="noStrike">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rgbClr val="000000"/>
                          </a:solidFill>
                          <a:effectLst/>
                          <a:latin typeface="Tw Cen MT" panose="020B0602020104020603" pitchFamily="34" charset="0"/>
                        </a:rPr>
                        <a:t>Hispanic or Latino</a:t>
                      </a:r>
                      <a:endParaRPr lang="en-US" sz="1800" b="0" i="0" u="none" strike="noStrike" dirty="0">
                        <a:effectLst/>
                        <a:latin typeface="Arial" panose="020B0604020202020204" pitchFamily="34" charset="0"/>
                      </a:endParaRP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245714669"/>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Dec 2021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3.9</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7.0</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726454129"/>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Dec 2022</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3.0</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5.7</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2.4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5853583"/>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Jan 2023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2.8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828163008"/>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Jan. 2024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3.7</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2.9</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5.0</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817876408"/>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July</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4.2</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6.2</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3.6</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251040231"/>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December</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3.6</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6.1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587271648"/>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Jan. 2025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4.0</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6.2</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3.7</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1539911957"/>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July</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3.7</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7.2</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3.9</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5.0</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48704033"/>
                  </a:ext>
                </a:extLst>
              </a:tr>
              <a:tr h="381903">
                <a:tc>
                  <a:txBody>
                    <a:bodyPr/>
                    <a:lstStyle/>
                    <a:p>
                      <a:pPr algn="ctr" rtl="0" fontAlgn="b">
                        <a:spcBef>
                          <a:spcPts val="0"/>
                        </a:spcBef>
                        <a:spcAft>
                          <a:spcPts val="0"/>
                        </a:spcAft>
                      </a:pPr>
                      <a:r>
                        <a:rPr lang="en-US" sz="1800" b="0" i="0" u="none" strike="noStrike" dirty="0">
                          <a:solidFill>
                            <a:schemeClr val="bg1"/>
                          </a:solidFill>
                          <a:effectLst/>
                          <a:latin typeface="+mn-lt"/>
                        </a:rPr>
                        <a:t>Dec. 2025</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4.4</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6.9</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3.6</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7E7"/>
                    </a:solidFill>
                  </a:tcPr>
                </a:tc>
                <a:extLst>
                  <a:ext uri="{0D108BD9-81ED-4DB2-BD59-A6C34878D82A}">
                    <a16:rowId xmlns:a16="http://schemas.microsoft.com/office/drawing/2014/main" val="3651239188"/>
                  </a:ext>
                </a:extLst>
              </a:tr>
              <a:tr h="327040">
                <a:tc>
                  <a:txBody>
                    <a:bodyPr/>
                    <a:lstStyle/>
                    <a:p>
                      <a:pPr algn="ctr" rtl="0" fontAlgn="b">
                        <a:spcBef>
                          <a:spcPts val="0"/>
                        </a:spcBef>
                        <a:spcAft>
                          <a:spcPts val="0"/>
                        </a:spcAft>
                      </a:pPr>
                      <a:r>
                        <a:rPr lang="en-US" sz="1800" b="0" i="0" u="none" strike="noStrike" dirty="0">
                          <a:solidFill>
                            <a:schemeClr val="bg1"/>
                          </a:solidFill>
                          <a:effectLst/>
                          <a:latin typeface="+mn-lt"/>
                        </a:rPr>
                        <a:t>March 2026</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4.3</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3.6</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7.1</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3.7</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gn="ctr" rtl="0" fontAlgn="b">
                        <a:spcBef>
                          <a:spcPts val="0"/>
                        </a:spcBef>
                        <a:spcAft>
                          <a:spcPts val="0"/>
                        </a:spcAft>
                      </a:pPr>
                      <a:r>
                        <a:rPr lang="en-US" sz="1800" b="0" i="0" u="none" strike="noStrike" dirty="0">
                          <a:solidFill>
                            <a:schemeClr val="bg1"/>
                          </a:solidFill>
                          <a:effectLst/>
                          <a:latin typeface="+mn-lt"/>
                        </a:rPr>
                        <a:t>4.8</a:t>
                      </a:r>
                    </a:p>
                  </a:txBody>
                  <a:tcPr marL="6732" marR="6732" marT="673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2208486983"/>
                  </a:ext>
                </a:extLst>
              </a:tr>
            </a:tbl>
          </a:graphicData>
        </a:graphic>
      </p:graphicFrame>
    </p:spTree>
    <p:extLst>
      <p:ext uri="{BB962C8B-B14F-4D97-AF65-F5344CB8AC3E}">
        <p14:creationId xmlns:p14="http://schemas.microsoft.com/office/powerpoint/2010/main" val="3245039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C50D6-8254-4C63-A90A-492B2F73994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476178E-FE11-45A3-9BA0-BBB12AC3623A}"/>
              </a:ext>
            </a:extLst>
          </p:cNvPr>
          <p:cNvSpPr>
            <a:spLocks noGrp="1"/>
          </p:cNvSpPr>
          <p:nvPr>
            <p:ph idx="1"/>
          </p:nvPr>
        </p:nvSpPr>
        <p:spPr>
          <a:xfrm>
            <a:off x="1141412" y="618518"/>
            <a:ext cx="9905999" cy="5371221"/>
          </a:xfrm>
        </p:spPr>
        <p:style>
          <a:lnRef idx="1">
            <a:schemeClr val="dk1"/>
          </a:lnRef>
          <a:fillRef idx="3">
            <a:schemeClr val="dk1"/>
          </a:fillRef>
          <a:effectRef idx="2">
            <a:schemeClr val="dk1"/>
          </a:effectRef>
          <a:fontRef idx="minor">
            <a:schemeClr val="lt1"/>
          </a:fontRef>
        </p:style>
        <p:txBody>
          <a:bodyPr>
            <a:normAutofit/>
          </a:bodyPr>
          <a:lstStyle/>
          <a:p>
            <a:pPr marL="0" indent="0" algn="ctr">
              <a:buNone/>
            </a:pPr>
            <a:endParaRPr lang="en-US" sz="4400" dirty="0"/>
          </a:p>
          <a:p>
            <a:pPr marL="0" indent="0" algn="ctr">
              <a:buNone/>
            </a:pPr>
            <a:r>
              <a:rPr lang="en-US" sz="4400" dirty="0">
                <a:ln w="0"/>
                <a:effectLst>
                  <a:outerShdw blurRad="38100" dist="19050" dir="2700000" algn="tl" rotWithShape="0">
                    <a:schemeClr val="dk1">
                      <a:alpha val="40000"/>
                    </a:schemeClr>
                  </a:outerShdw>
                </a:effectLst>
              </a:rPr>
              <a:t>A SNAPSHOT OF  </a:t>
            </a:r>
          </a:p>
          <a:p>
            <a:pPr marL="0" indent="0" algn="ctr">
              <a:buNone/>
            </a:pPr>
            <a:r>
              <a:rPr lang="en-US" sz="4400" dirty="0">
                <a:ln w="0"/>
                <a:effectLst>
                  <a:outerShdw blurRad="38100" dist="19050" dir="2700000" algn="tl" rotWithShape="0">
                    <a:schemeClr val="dk1">
                      <a:alpha val="40000"/>
                    </a:schemeClr>
                  </a:outerShdw>
                </a:effectLst>
              </a:rPr>
              <a:t>CONSUMER BEHAVIOR</a:t>
            </a:r>
          </a:p>
          <a:p>
            <a:pPr marL="0" indent="0" algn="ctr">
              <a:buNone/>
            </a:pPr>
            <a:r>
              <a:rPr lang="en-US" sz="2800" dirty="0">
                <a:ln w="0"/>
                <a:effectLst>
                  <a:outerShdw blurRad="38100" dist="19050" dir="2700000" algn="tl" rotWithShape="0">
                    <a:schemeClr val="dk1">
                      <a:alpha val="40000"/>
                    </a:schemeClr>
                  </a:outerShdw>
                </a:effectLst>
              </a:rPr>
              <a:t>Source: BEA and Census Bureau</a:t>
            </a:r>
          </a:p>
        </p:txBody>
      </p:sp>
    </p:spTree>
    <p:extLst>
      <p:ext uri="{BB962C8B-B14F-4D97-AF65-F5344CB8AC3E}">
        <p14:creationId xmlns:p14="http://schemas.microsoft.com/office/powerpoint/2010/main" val="447434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5" name="Rectangle 14">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8" name="Content Placeholder 7">
            <a:extLst>
              <a:ext uri="{FF2B5EF4-FFF2-40B4-BE49-F238E27FC236}">
                <a16:creationId xmlns:a16="http://schemas.microsoft.com/office/drawing/2014/main" id="{2474DB44-D1F2-1F9F-9C65-9D956ABF2E9C}"/>
              </a:ext>
            </a:extLst>
          </p:cNvPr>
          <p:cNvSpPr>
            <a:spLocks noGrp="1"/>
          </p:cNvSpPr>
          <p:nvPr>
            <p:ph idx="1"/>
          </p:nvPr>
        </p:nvSpPr>
        <p:spPr>
          <a:xfrm>
            <a:off x="844619" y="527050"/>
            <a:ext cx="3211001" cy="5679739"/>
          </a:xfrm>
        </p:spPr>
        <p:txBody>
          <a:bodyPr>
            <a:normAutofit/>
          </a:bodyPr>
          <a:lstStyle/>
          <a:p>
            <a:r>
              <a:rPr lang="en-US" b="1" dirty="0">
                <a:solidFill>
                  <a:srgbClr val="FFFF00"/>
                </a:solidFill>
                <a:effectLst>
                  <a:outerShdw blurRad="38100" dist="38100" dir="2700000" algn="tl">
                    <a:srgbClr val="000000">
                      <a:alpha val="43137"/>
                    </a:srgbClr>
                  </a:outerShdw>
                </a:effectLst>
              </a:rPr>
              <a:t>Loans, Credit Card and other Revolving Plans.</a:t>
            </a:r>
          </a:p>
          <a:p>
            <a:r>
              <a:rPr lang="en-US" sz="2800" b="1" dirty="0">
                <a:solidFill>
                  <a:srgbClr val="FFFF00"/>
                </a:solidFill>
                <a:effectLst>
                  <a:outerShdw blurRad="38100" dist="38100" dir="2700000" algn="tl">
                    <a:srgbClr val="000000">
                      <a:alpha val="43137"/>
                    </a:srgbClr>
                  </a:outerShdw>
                </a:effectLst>
              </a:rPr>
              <a:t>Savings Rate as a Percentage of Disposable Income Increasing. </a:t>
            </a:r>
            <a:r>
              <a:rPr lang="en-US" sz="2000" b="1" dirty="0">
                <a:solidFill>
                  <a:srgbClr val="C00000"/>
                </a:solidFill>
                <a:effectLst>
                  <a:outerShdw blurRad="38100" dist="38100" dir="2700000" algn="tl">
                    <a:srgbClr val="000000">
                      <a:alpha val="43137"/>
                    </a:srgbClr>
                  </a:outerShdw>
                </a:effectLst>
              </a:rPr>
              <a:t>(recall savings rate in “Summary of U.S.” Chart)</a:t>
            </a:r>
          </a:p>
        </p:txBody>
      </p:sp>
      <p:grpSp>
        <p:nvGrpSpPr>
          <p:cNvPr id="19" name="Group 18">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0"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1"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6"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7"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8"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9"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0"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1"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2"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3"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4"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5"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6"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37"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8"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9"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0"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1"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2"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3"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4"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5"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6"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sp>
        <p:nvSpPr>
          <p:cNvPr id="4" name="Rectangle 3">
            <a:extLst>
              <a:ext uri="{FF2B5EF4-FFF2-40B4-BE49-F238E27FC236}">
                <a16:creationId xmlns:a16="http://schemas.microsoft.com/office/drawing/2014/main" id="{7530CE63-05B0-7500-B1FA-55327479403C}"/>
              </a:ext>
            </a:extLst>
          </p:cNvPr>
          <p:cNvSpPr/>
          <p:nvPr/>
        </p:nvSpPr>
        <p:spPr>
          <a:xfrm>
            <a:off x="7081304" y="23283"/>
            <a:ext cx="2632669" cy="78832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t>Consumer Credit Level: 1.1 Trillion $</a:t>
            </a:r>
          </a:p>
          <a:p>
            <a:pPr algn="ctr"/>
            <a:r>
              <a:rPr lang="en-US" sz="1200" dirty="0"/>
              <a:t>August 2025</a:t>
            </a:r>
          </a:p>
          <a:p>
            <a:pPr algn="ctr"/>
            <a:endParaRPr lang="en-US" dirty="0"/>
          </a:p>
        </p:txBody>
      </p:sp>
      <p:cxnSp>
        <p:nvCxnSpPr>
          <p:cNvPr id="9" name="Straight Arrow Connector 8">
            <a:extLst>
              <a:ext uri="{FF2B5EF4-FFF2-40B4-BE49-F238E27FC236}">
                <a16:creationId xmlns:a16="http://schemas.microsoft.com/office/drawing/2014/main" id="{C75E1E0B-FAE3-A67F-1908-38CEF78AD46B}"/>
              </a:ext>
            </a:extLst>
          </p:cNvPr>
          <p:cNvCxnSpPr>
            <a:cxnSpLocks/>
          </p:cNvCxnSpPr>
          <p:nvPr/>
        </p:nvCxnSpPr>
        <p:spPr>
          <a:xfrm>
            <a:off x="9596176" y="1219468"/>
            <a:ext cx="2381511"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5" name="Picture 4">
            <a:extLst>
              <a:ext uri="{FF2B5EF4-FFF2-40B4-BE49-F238E27FC236}">
                <a16:creationId xmlns:a16="http://schemas.microsoft.com/office/drawing/2014/main" id="{9E26EA4B-DB45-D967-762B-D48CB4095140}"/>
              </a:ext>
            </a:extLst>
          </p:cNvPr>
          <p:cNvPicPr>
            <a:picLocks noChangeAspect="1"/>
          </p:cNvPicPr>
          <p:nvPr/>
        </p:nvPicPr>
        <p:blipFill>
          <a:blip r:embed="rId4"/>
          <a:stretch>
            <a:fillRect/>
          </a:stretch>
        </p:blipFill>
        <p:spPr>
          <a:xfrm>
            <a:off x="4109150" y="788323"/>
            <a:ext cx="8082850" cy="5948377"/>
          </a:xfrm>
          <a:prstGeom prst="rect">
            <a:avLst/>
          </a:prstGeom>
        </p:spPr>
      </p:pic>
      <p:sp>
        <p:nvSpPr>
          <p:cNvPr id="6" name="Rectangle 5">
            <a:extLst>
              <a:ext uri="{FF2B5EF4-FFF2-40B4-BE49-F238E27FC236}">
                <a16:creationId xmlns:a16="http://schemas.microsoft.com/office/drawing/2014/main" id="{84DAD719-5E22-12B1-A914-CB179BB45970}"/>
              </a:ext>
            </a:extLst>
          </p:cNvPr>
          <p:cNvSpPr/>
          <p:nvPr/>
        </p:nvSpPr>
        <p:spPr>
          <a:xfrm>
            <a:off x="6531429" y="1957388"/>
            <a:ext cx="2724538" cy="8791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Consumer Credit Level: $1.89 trillion </a:t>
            </a:r>
          </a:p>
          <a:p>
            <a:pPr algn="ctr"/>
            <a:r>
              <a:rPr lang="en-US" dirty="0"/>
              <a:t>March 2026</a:t>
            </a:r>
          </a:p>
        </p:txBody>
      </p:sp>
      <p:cxnSp>
        <p:nvCxnSpPr>
          <p:cNvPr id="10" name="Straight Arrow Connector 9">
            <a:extLst>
              <a:ext uri="{FF2B5EF4-FFF2-40B4-BE49-F238E27FC236}">
                <a16:creationId xmlns:a16="http://schemas.microsoft.com/office/drawing/2014/main" id="{0858B6EE-D3B9-88FC-44BB-D0B1497DE976}"/>
              </a:ext>
            </a:extLst>
          </p:cNvPr>
          <p:cNvCxnSpPr/>
          <p:nvPr/>
        </p:nvCxnSpPr>
        <p:spPr>
          <a:xfrm flipV="1">
            <a:off x="9255967" y="1716833"/>
            <a:ext cx="2789853" cy="6501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94607567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pic>
        <p:nvPicPr>
          <p:cNvPr id="58"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9" name="Content Placeholder 8">
            <a:extLst>
              <a:ext uri="{FF2B5EF4-FFF2-40B4-BE49-F238E27FC236}">
                <a16:creationId xmlns:a16="http://schemas.microsoft.com/office/drawing/2014/main" id="{852F97D9-FE0D-3610-4856-0AE7CAA13B4C}"/>
              </a:ext>
            </a:extLst>
          </p:cNvPr>
          <p:cNvSpPr>
            <a:spLocks noGrp="1"/>
          </p:cNvSpPr>
          <p:nvPr>
            <p:ph idx="1"/>
          </p:nvPr>
        </p:nvSpPr>
        <p:spPr>
          <a:xfrm>
            <a:off x="844620" y="465665"/>
            <a:ext cx="2862444" cy="5741124"/>
          </a:xfrm>
        </p:spPr>
        <p:txBody>
          <a:bodyPr>
            <a:normAutofit/>
          </a:bodyPr>
          <a:lstStyle/>
          <a:p>
            <a:pPr marL="0" indent="0" algn="ctr">
              <a:buNone/>
            </a:pPr>
            <a:endParaRPr lang="en-US" sz="1400" dirty="0">
              <a:solidFill>
                <a:srgbClr val="FFFFFF"/>
              </a:solidFill>
            </a:endParaRPr>
          </a:p>
          <a:p>
            <a:pPr marL="0" indent="0" algn="ctr">
              <a:buNone/>
            </a:pPr>
            <a:endParaRPr lang="en-US" sz="1400" dirty="0">
              <a:solidFill>
                <a:srgbClr val="FFFFFF"/>
              </a:solidFill>
            </a:endParaRPr>
          </a:p>
          <a:p>
            <a:pPr marL="0" indent="0" algn="ctr">
              <a:buNone/>
            </a:pPr>
            <a:r>
              <a:rPr lang="en-US" sz="4400" dirty="0">
                <a:solidFill>
                  <a:srgbClr val="FFFFFF"/>
                </a:solidFill>
                <a:effectLst>
                  <a:outerShdw blurRad="38100" dist="38100" dir="2700000" algn="tl">
                    <a:srgbClr val="000000">
                      <a:alpha val="43137"/>
                    </a:srgbClr>
                  </a:outerShdw>
                </a:effectLst>
              </a:rPr>
              <a:t>SUMMARY OF </a:t>
            </a:r>
          </a:p>
          <a:p>
            <a:pPr marL="0" indent="0" algn="ctr">
              <a:buNone/>
            </a:pPr>
            <a:r>
              <a:rPr lang="en-US" sz="4400" dirty="0">
                <a:solidFill>
                  <a:srgbClr val="FFFFFF"/>
                </a:solidFill>
                <a:effectLst>
                  <a:outerShdw blurRad="38100" dist="38100" dir="2700000" algn="tl">
                    <a:srgbClr val="000000">
                      <a:alpha val="43137"/>
                    </a:srgbClr>
                  </a:outerShdw>
                </a:effectLst>
              </a:rPr>
              <a:t>U.S. DATA</a:t>
            </a:r>
          </a:p>
        </p:txBody>
      </p:sp>
      <p:grpSp>
        <p:nvGrpSpPr>
          <p:cNvPr id="60" name="Group 59">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61"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dirty="0"/>
            </a:p>
          </p:txBody>
        </p:sp>
        <p:sp>
          <p:nvSpPr>
            <p:cNvPr id="62"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3"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4"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5"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6"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7"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8"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69"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0"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1"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2"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dirty="0"/>
            </a:p>
          </p:txBody>
        </p:sp>
        <p:sp>
          <p:nvSpPr>
            <p:cNvPr id="73"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4"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5"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6"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7"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dirty="0"/>
            </a:p>
          </p:txBody>
        </p:sp>
        <p:sp>
          <p:nvSpPr>
            <p:cNvPr id="78"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79"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0"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1"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2"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3"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4"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5"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6"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sp>
          <p:nvSpPr>
            <p:cNvPr id="87"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dirty="0"/>
            </a:p>
          </p:txBody>
        </p:sp>
      </p:grpSp>
      <p:graphicFrame>
        <p:nvGraphicFramePr>
          <p:cNvPr id="2" name="Table 1">
            <a:extLst>
              <a:ext uri="{FF2B5EF4-FFF2-40B4-BE49-F238E27FC236}">
                <a16:creationId xmlns:a16="http://schemas.microsoft.com/office/drawing/2014/main" id="{847CBD4E-55D2-3C47-277F-41A8E7E8E5AB}"/>
              </a:ext>
            </a:extLst>
          </p:cNvPr>
          <p:cNvGraphicFramePr>
            <a:graphicFrameLocks noGrp="1"/>
          </p:cNvGraphicFramePr>
          <p:nvPr>
            <p:extLst>
              <p:ext uri="{D42A27DB-BD31-4B8C-83A1-F6EECF244321}">
                <p14:modId xmlns:p14="http://schemas.microsoft.com/office/powerpoint/2010/main" val="3662905026"/>
              </p:ext>
            </p:extLst>
          </p:nvPr>
        </p:nvGraphicFramePr>
        <p:xfrm>
          <a:off x="4261104" y="109729"/>
          <a:ext cx="7783258" cy="6117438"/>
        </p:xfrm>
        <a:graphic>
          <a:graphicData uri="http://schemas.openxmlformats.org/drawingml/2006/table">
            <a:tbl>
              <a:tblPr firstRow="1" bandRow="1">
                <a:tableStyleId>{D7AC3CCA-C797-4891-BE02-D94E43425B78}</a:tableStyleId>
              </a:tblPr>
              <a:tblGrid>
                <a:gridCol w="6533934">
                  <a:extLst>
                    <a:ext uri="{9D8B030D-6E8A-4147-A177-3AD203B41FA5}">
                      <a16:colId xmlns:a16="http://schemas.microsoft.com/office/drawing/2014/main" val="2803979248"/>
                    </a:ext>
                  </a:extLst>
                </a:gridCol>
                <a:gridCol w="1249324">
                  <a:extLst>
                    <a:ext uri="{9D8B030D-6E8A-4147-A177-3AD203B41FA5}">
                      <a16:colId xmlns:a16="http://schemas.microsoft.com/office/drawing/2014/main" val="2002369068"/>
                    </a:ext>
                  </a:extLst>
                </a:gridCol>
              </a:tblGrid>
              <a:tr h="372690">
                <a:tc gridSpan="2">
                  <a:txBody>
                    <a:bodyPr/>
                    <a:lstStyle/>
                    <a:p>
                      <a:pPr algn="ctr" rtl="0" fontAlgn="b"/>
                      <a:r>
                        <a:rPr lang="en-US" sz="1500" u="none" strike="noStrike" dirty="0">
                          <a:effectLst/>
                        </a:rPr>
                        <a:t>Annualized </a:t>
                      </a:r>
                      <a:endParaRPr lang="en-US" sz="1500" b="1" i="0" u="none" strike="noStrike" dirty="0">
                        <a:solidFill>
                          <a:srgbClr val="000000"/>
                        </a:solidFill>
                        <a:effectLst/>
                        <a:latin typeface="Tw Cen MT" panose="020B0602020104020603" pitchFamily="34" charset="0"/>
                      </a:endParaRPr>
                    </a:p>
                  </a:txBody>
                  <a:tcPr marL="1753" marR="1753" marT="1753" marB="0" anchor="b"/>
                </a:tc>
                <a:tc hMerge="1">
                  <a:txBody>
                    <a:bodyPr/>
                    <a:lstStyle/>
                    <a:p>
                      <a:endParaRPr lang="en-US"/>
                    </a:p>
                  </a:txBody>
                  <a:tcPr/>
                </a:tc>
                <a:extLst>
                  <a:ext uri="{0D108BD9-81ED-4DB2-BD59-A6C34878D82A}">
                    <a16:rowId xmlns:a16="http://schemas.microsoft.com/office/drawing/2014/main" val="2398581997"/>
                  </a:ext>
                </a:extLst>
              </a:tr>
              <a:tr h="222278">
                <a:tc>
                  <a:txBody>
                    <a:bodyPr/>
                    <a:lstStyle/>
                    <a:p>
                      <a:pPr algn="ctr" rtl="0" fontAlgn="b"/>
                      <a:r>
                        <a:rPr lang="en-US" sz="1200" u="none" strike="noStrike" dirty="0">
                          <a:effectLst/>
                        </a:rPr>
                        <a:t>Real GDP 4</a:t>
                      </a:r>
                      <a:r>
                        <a:rPr lang="en-US" sz="1200" u="none" strike="noStrike" baseline="30000" dirty="0">
                          <a:effectLst/>
                        </a:rPr>
                        <a:t>th</a:t>
                      </a:r>
                      <a:r>
                        <a:rPr lang="en-US" sz="1200" u="none" strike="noStrike" dirty="0">
                          <a:effectLst/>
                        </a:rPr>
                        <a:t> Quarter 2025 (3</a:t>
                      </a:r>
                      <a:r>
                        <a:rPr lang="en-US" sz="1200" u="none" strike="noStrike" baseline="30000" dirty="0">
                          <a:effectLst/>
                        </a:rPr>
                        <a:t>rd</a:t>
                      </a:r>
                      <a:r>
                        <a:rPr lang="en-US" sz="1200" u="none" strike="noStrike" dirty="0">
                          <a:effectLst/>
                        </a:rPr>
                        <a:t> Estimate)</a:t>
                      </a:r>
                      <a:endParaRPr lang="en-US" sz="1200" b="0" i="0" u="none" strike="noStrike" dirty="0">
                        <a:solidFill>
                          <a:srgbClr val="000000"/>
                        </a:solidFill>
                        <a:effectLst/>
                        <a:latin typeface="Tw Cen MT" panose="020B0602020104020603" pitchFamily="34" charset="0"/>
                      </a:endParaRPr>
                    </a:p>
                  </a:txBody>
                  <a:tcPr marL="1753" marR="1753" marT="1753" marB="0" anchor="b">
                    <a:solidFill>
                      <a:srgbClr val="FFFF00"/>
                    </a:solidFill>
                  </a:tcPr>
                </a:tc>
                <a:tc>
                  <a:txBody>
                    <a:bodyPr/>
                    <a:lstStyle/>
                    <a:p>
                      <a:pPr algn="ctr" rtl="0" fontAlgn="b"/>
                      <a:r>
                        <a:rPr lang="en-US" sz="1200" u="none" strike="noStrike" dirty="0">
                          <a:effectLst>
                            <a:outerShdw blurRad="50800" dist="38100" algn="tr" rotWithShape="0">
                              <a:prstClr val="black">
                                <a:alpha val="40000"/>
                              </a:prstClr>
                            </a:outerShdw>
                          </a:effectLst>
                        </a:rPr>
                        <a:t>0.5%</a:t>
                      </a:r>
                      <a:endParaRPr lang="en-US" sz="1200" b="0" i="0" u="none" strike="noStrike" dirty="0">
                        <a:solidFill>
                          <a:srgbClr val="FF0000"/>
                        </a:solidFill>
                        <a:effectLst>
                          <a:outerShdw blurRad="50800" dist="38100" algn="tr" rotWithShape="0">
                            <a:prstClr val="black">
                              <a:alpha val="40000"/>
                            </a:prstClr>
                          </a:outerShdw>
                        </a:effectLst>
                        <a:latin typeface="Tw Cen MT" panose="020B0602020104020603" pitchFamily="34" charset="0"/>
                      </a:endParaRPr>
                    </a:p>
                  </a:txBody>
                  <a:tcPr marL="1753" marR="1753" marT="1753" marB="0" anchor="b">
                    <a:solidFill>
                      <a:srgbClr val="FFFF00"/>
                    </a:solidFill>
                  </a:tcPr>
                </a:tc>
                <a:extLst>
                  <a:ext uri="{0D108BD9-81ED-4DB2-BD59-A6C34878D82A}">
                    <a16:rowId xmlns:a16="http://schemas.microsoft.com/office/drawing/2014/main" val="1855442355"/>
                  </a:ext>
                </a:extLst>
              </a:tr>
              <a:tr h="222278">
                <a:tc>
                  <a:txBody>
                    <a:bodyPr/>
                    <a:lstStyle/>
                    <a:p>
                      <a:pPr algn="ctr" rtl="0" fontAlgn="b"/>
                      <a:r>
                        <a:rPr lang="en-US" sz="1200" u="none" strike="noStrike" dirty="0">
                          <a:effectLst/>
                        </a:rPr>
                        <a:t>Current-Dollar (annualized)</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4.2%</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4293195777"/>
                  </a:ext>
                </a:extLst>
              </a:tr>
              <a:tr h="222278">
                <a:tc>
                  <a:txBody>
                    <a:bodyPr/>
                    <a:lstStyle/>
                    <a:p>
                      <a:pPr algn="ctr" rtl="0" fontAlgn="b"/>
                      <a:r>
                        <a:rPr lang="en-US" sz="1200" u="none" strike="noStrike" dirty="0">
                          <a:effectLst/>
                        </a:rPr>
                        <a:t>Real GDP 3</a:t>
                      </a:r>
                      <a:r>
                        <a:rPr lang="en-US" sz="1200" u="none" strike="noStrike" baseline="30000" dirty="0">
                          <a:effectLst/>
                        </a:rPr>
                        <a:t>rd</a:t>
                      </a:r>
                      <a:r>
                        <a:rPr lang="en-US" sz="1200" u="none" strike="noStrike" dirty="0">
                          <a:effectLst/>
                        </a:rPr>
                        <a:t> Quarter 2025 (2</a:t>
                      </a:r>
                      <a:r>
                        <a:rPr lang="en-US" sz="1200" u="none" strike="noStrike" baseline="30000" dirty="0">
                          <a:effectLst/>
                        </a:rPr>
                        <a:t>nd</a:t>
                      </a:r>
                      <a:r>
                        <a:rPr lang="en-US" sz="1200" u="none" strike="noStrike" dirty="0">
                          <a:effectLst/>
                        </a:rPr>
                        <a:t> Estimate)</a:t>
                      </a:r>
                      <a:endParaRPr lang="en-US" sz="1200" b="0" i="0" u="none" strike="noStrike" dirty="0">
                        <a:solidFill>
                          <a:srgbClr val="000000"/>
                        </a:solidFill>
                        <a:effectLst/>
                        <a:latin typeface="Tw Cen MT" panose="020B0602020104020603" pitchFamily="34" charset="0"/>
                      </a:endParaRPr>
                    </a:p>
                  </a:txBody>
                  <a:tcPr marL="1753" marR="1753" marT="1753" marB="0" anchor="b">
                    <a:solidFill>
                      <a:srgbClr val="FFFF00"/>
                    </a:solidFill>
                  </a:tcPr>
                </a:tc>
                <a:tc>
                  <a:txBody>
                    <a:bodyPr/>
                    <a:lstStyle/>
                    <a:p>
                      <a:pPr algn="ctr" rtl="0" fontAlgn="b"/>
                      <a:r>
                        <a:rPr lang="en-US" sz="1200" b="0" i="0" u="none" strike="noStrike" dirty="0">
                          <a:solidFill>
                            <a:schemeClr val="tx1"/>
                          </a:solidFill>
                          <a:effectLst>
                            <a:outerShdw blurRad="50800" dist="38100" algn="tr" rotWithShape="0">
                              <a:prstClr val="black">
                                <a:alpha val="40000"/>
                              </a:prstClr>
                            </a:outerShdw>
                          </a:effectLst>
                          <a:latin typeface="Tw Cen MT" panose="020B0602020104020603" pitchFamily="34" charset="0"/>
                        </a:rPr>
                        <a:t>4.4%</a:t>
                      </a:r>
                    </a:p>
                  </a:txBody>
                  <a:tcPr marL="1753" marR="1753" marT="1753" marB="0" anchor="b">
                    <a:solidFill>
                      <a:srgbClr val="FFFF00"/>
                    </a:solidFill>
                  </a:tcPr>
                </a:tc>
                <a:extLst>
                  <a:ext uri="{0D108BD9-81ED-4DB2-BD59-A6C34878D82A}">
                    <a16:rowId xmlns:a16="http://schemas.microsoft.com/office/drawing/2014/main" val="1168535132"/>
                  </a:ext>
                </a:extLst>
              </a:tr>
              <a:tr h="282642">
                <a:tc>
                  <a:txBody>
                    <a:bodyPr/>
                    <a:lstStyle/>
                    <a:p>
                      <a:pPr algn="ctr" rtl="0" fontAlgn="b"/>
                      <a:r>
                        <a:rPr lang="en-US" sz="1200" u="none" strike="noStrike" dirty="0">
                          <a:effectLst/>
                        </a:rPr>
                        <a:t>Current-Dollars (annualized)</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solidFill>
                            <a:schemeClr val="tx1"/>
                          </a:solidFill>
                          <a:effectLst/>
                        </a:rPr>
                        <a:t>8.2%</a:t>
                      </a:r>
                      <a:endParaRPr lang="en-US" sz="1200" b="0" i="0" u="none" strike="noStrike" dirty="0">
                        <a:solidFill>
                          <a:schemeClr val="tx1"/>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1159379783"/>
                  </a:ext>
                </a:extLst>
              </a:tr>
              <a:tr h="222278">
                <a:tc>
                  <a:txBody>
                    <a:bodyPr/>
                    <a:lstStyle/>
                    <a:p>
                      <a:pPr algn="ctr" rtl="0" fontAlgn="b"/>
                      <a:r>
                        <a:rPr lang="en-US" sz="1200" u="none" strike="noStrike" dirty="0">
                          <a:solidFill>
                            <a:srgbClr val="FF0000"/>
                          </a:solidFill>
                          <a:effectLst/>
                          <a:latin typeface="+mn-lt"/>
                        </a:rPr>
                        <a:t>Source</a:t>
                      </a:r>
                      <a:r>
                        <a:rPr lang="en-US" sz="1200" u="none" strike="noStrike" dirty="0">
                          <a:solidFill>
                            <a:srgbClr val="FF0000"/>
                          </a:solidFill>
                          <a:effectLst/>
                        </a:rPr>
                        <a:t>: Bureau of Economic Analysis</a:t>
                      </a:r>
                      <a:endParaRPr lang="en-US" sz="1200" b="1" i="0" u="none" strike="noStrike" dirty="0">
                        <a:solidFill>
                          <a:srgbClr val="FF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solidFill>
                            <a:srgbClr val="FF0000"/>
                          </a:solidFill>
                          <a:effectLst/>
                        </a:rPr>
                        <a:t> </a:t>
                      </a:r>
                      <a:endParaRPr lang="en-US" sz="1200" b="0" i="0" u="none" strike="noStrike" dirty="0">
                        <a:solidFill>
                          <a:srgbClr val="FF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903329291"/>
                  </a:ext>
                </a:extLst>
              </a:tr>
              <a:tr h="222278">
                <a:tc>
                  <a:txBody>
                    <a:bodyPr/>
                    <a:lstStyle/>
                    <a:p>
                      <a:pPr algn="l"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1936174302"/>
                  </a:ext>
                </a:extLst>
              </a:tr>
              <a:tr h="222278">
                <a:tc gridSpan="2">
                  <a:txBody>
                    <a:bodyPr/>
                    <a:lstStyle/>
                    <a:p>
                      <a:pPr algn="ctr" rtl="0" fontAlgn="b"/>
                      <a:r>
                        <a:rPr lang="en-US" sz="1200" u="none" strike="noStrike" dirty="0">
                          <a:effectLst/>
                        </a:rPr>
                        <a:t>PCE Price Index (Change from Month Previous Year)</a:t>
                      </a:r>
                      <a:endParaRPr lang="en-US" sz="1200" b="0" i="0" u="none" strike="noStrike" dirty="0">
                        <a:solidFill>
                          <a:srgbClr val="000000"/>
                        </a:solidFill>
                        <a:effectLst/>
                        <a:latin typeface="Tw Cen MT" panose="020B0602020104020603" pitchFamily="34" charset="0"/>
                      </a:endParaRPr>
                    </a:p>
                  </a:txBody>
                  <a:tcPr marL="1753" marR="1753" marT="1753" marB="0" anchor="b">
                    <a:solidFill>
                      <a:schemeClr val="bg2">
                        <a:lumMod val="60000"/>
                        <a:lumOff val="40000"/>
                      </a:schemeClr>
                    </a:solidFill>
                  </a:tcPr>
                </a:tc>
                <a:tc hMerge="1">
                  <a:txBody>
                    <a:bodyPr/>
                    <a:lstStyle/>
                    <a:p>
                      <a:endParaRPr lang="en-US"/>
                    </a:p>
                  </a:txBody>
                  <a:tcPr/>
                </a:tc>
                <a:extLst>
                  <a:ext uri="{0D108BD9-81ED-4DB2-BD59-A6C34878D82A}">
                    <a16:rowId xmlns:a16="http://schemas.microsoft.com/office/drawing/2014/main" val="2650448125"/>
                  </a:ext>
                </a:extLst>
              </a:tr>
              <a:tr h="222278">
                <a:tc>
                  <a:txBody>
                    <a:bodyPr/>
                    <a:lstStyle/>
                    <a:p>
                      <a:pPr algn="ctr"/>
                      <a:r>
                        <a:rPr lang="en-US" sz="1200" dirty="0"/>
                        <a:t>February 2026</a:t>
                      </a:r>
                    </a:p>
                  </a:txBody>
                  <a:tcPr anchor="ctr"/>
                </a:tc>
                <a:tc>
                  <a:txBody>
                    <a:bodyPr/>
                    <a:lstStyle/>
                    <a:p>
                      <a:pPr algn="ctr"/>
                      <a:r>
                        <a:rPr lang="en-US" sz="1200" dirty="0"/>
                        <a:t>2.8%</a:t>
                      </a:r>
                    </a:p>
                  </a:txBody>
                  <a:tcPr anchor="ctr"/>
                </a:tc>
                <a:extLst>
                  <a:ext uri="{0D108BD9-81ED-4DB2-BD59-A6C34878D82A}">
                    <a16:rowId xmlns:a16="http://schemas.microsoft.com/office/drawing/2014/main" val="2934721288"/>
                  </a:ext>
                </a:extLst>
              </a:tr>
              <a:tr h="214703">
                <a:tc>
                  <a:txBody>
                    <a:bodyPr/>
                    <a:lstStyle/>
                    <a:p>
                      <a:pPr algn="ctr" fontAlgn="b"/>
                      <a:r>
                        <a:rPr lang="en-US" sz="1200" b="0" i="0" u="none" strike="noStrike" dirty="0">
                          <a:solidFill>
                            <a:srgbClr val="000000"/>
                          </a:solidFill>
                          <a:effectLst/>
                          <a:latin typeface="+mn-lt"/>
                        </a:rPr>
                        <a:t>January 2026</a:t>
                      </a:r>
                    </a:p>
                  </a:txBody>
                  <a:tcPr marL="9525" marR="9525" marT="9525" marB="0" anchor="b"/>
                </a:tc>
                <a:tc>
                  <a:txBody>
                    <a:bodyPr/>
                    <a:lstStyle/>
                    <a:p>
                      <a:pPr algn="ctr" rtl="0" fontAlgn="b"/>
                      <a:r>
                        <a:rPr lang="en-US" sz="1200" b="0" i="0" u="none" strike="noStrike" dirty="0">
                          <a:solidFill>
                            <a:srgbClr val="000000"/>
                          </a:solidFill>
                          <a:effectLst/>
                          <a:latin typeface="+mn-lt"/>
                        </a:rPr>
                        <a:t>2.8%</a:t>
                      </a:r>
                    </a:p>
                  </a:txBody>
                  <a:tcPr marL="9525" marR="9525" marT="9525" marB="0" anchor="b"/>
                </a:tc>
                <a:extLst>
                  <a:ext uri="{0D108BD9-81ED-4DB2-BD59-A6C34878D82A}">
                    <a16:rowId xmlns:a16="http://schemas.microsoft.com/office/drawing/2014/main" val="3099026131"/>
                  </a:ext>
                </a:extLst>
              </a:tr>
              <a:tr h="222278">
                <a:tc>
                  <a:txBody>
                    <a:bodyPr/>
                    <a:lstStyle/>
                    <a:p>
                      <a:pPr algn="ctr" fontAlgn="b"/>
                      <a:r>
                        <a:rPr lang="en-US" sz="1200" b="0" i="0" u="none" strike="noStrike" dirty="0">
                          <a:solidFill>
                            <a:srgbClr val="000000"/>
                          </a:solidFill>
                          <a:effectLst/>
                          <a:latin typeface="+mn-lt"/>
                        </a:rPr>
                        <a:t>December 2025</a:t>
                      </a:r>
                    </a:p>
                  </a:txBody>
                  <a:tcPr marL="9525" marR="9525" marT="9525" marB="0" anchor="b"/>
                </a:tc>
                <a:tc>
                  <a:txBody>
                    <a:bodyPr/>
                    <a:lstStyle/>
                    <a:p>
                      <a:pPr algn="ctr" fontAlgn="b"/>
                      <a:r>
                        <a:rPr lang="en-US" sz="1200" b="0" i="0" u="none" strike="noStrike" dirty="0">
                          <a:solidFill>
                            <a:srgbClr val="000000"/>
                          </a:solidFill>
                          <a:effectLst/>
                          <a:latin typeface="+mn-lt"/>
                        </a:rPr>
                        <a:t>2.9%</a:t>
                      </a:r>
                    </a:p>
                  </a:txBody>
                  <a:tcPr marL="9525" marR="9525" marT="9525" marB="0" anchor="b"/>
                </a:tc>
                <a:extLst>
                  <a:ext uri="{0D108BD9-81ED-4DB2-BD59-A6C34878D82A}">
                    <a16:rowId xmlns:a16="http://schemas.microsoft.com/office/drawing/2014/main" val="2788495567"/>
                  </a:ext>
                </a:extLst>
              </a:tr>
              <a:tr h="222278">
                <a:tc>
                  <a:txBody>
                    <a:bodyPr/>
                    <a:lstStyle/>
                    <a:p>
                      <a:pPr algn="ctr" fontAlgn="b"/>
                      <a:r>
                        <a:rPr lang="en-US" sz="1200" b="0" i="0" u="none" strike="noStrike" dirty="0">
                          <a:solidFill>
                            <a:srgbClr val="000000"/>
                          </a:solidFill>
                          <a:effectLst/>
                          <a:latin typeface="+mn-lt"/>
                        </a:rPr>
                        <a:t>November 2025</a:t>
                      </a:r>
                    </a:p>
                  </a:txBody>
                  <a:tcPr marL="9525" marR="9525" marT="9525" marB="0" anchor="b"/>
                </a:tc>
                <a:tc>
                  <a:txBody>
                    <a:bodyPr/>
                    <a:lstStyle/>
                    <a:p>
                      <a:pPr algn="ctr" fontAlgn="b"/>
                      <a:r>
                        <a:rPr lang="en-US" sz="1200" b="0" i="0" u="none" strike="noStrike" dirty="0">
                          <a:solidFill>
                            <a:srgbClr val="000000"/>
                          </a:solidFill>
                          <a:effectLst/>
                          <a:latin typeface="+mn-lt"/>
                        </a:rPr>
                        <a:t>2.8%</a:t>
                      </a:r>
                    </a:p>
                  </a:txBody>
                  <a:tcPr marL="9525" marR="9525" marT="9525" marB="0" anchor="b"/>
                </a:tc>
                <a:extLst>
                  <a:ext uri="{0D108BD9-81ED-4DB2-BD59-A6C34878D82A}">
                    <a16:rowId xmlns:a16="http://schemas.microsoft.com/office/drawing/2014/main" val="1374851804"/>
                  </a:ext>
                </a:extLst>
              </a:tr>
              <a:tr h="222278">
                <a:tc>
                  <a:txBody>
                    <a:bodyPr/>
                    <a:lstStyle/>
                    <a:p>
                      <a:pPr algn="ctr" fontAlgn="b"/>
                      <a:r>
                        <a:rPr lang="en-US" sz="1200" b="0" i="0" u="none" strike="noStrike" dirty="0">
                          <a:solidFill>
                            <a:srgbClr val="000000"/>
                          </a:solidFill>
                          <a:effectLst/>
                          <a:latin typeface="+mn-lt"/>
                        </a:rPr>
                        <a:t>February 2025</a:t>
                      </a:r>
                    </a:p>
                  </a:txBody>
                  <a:tcPr marL="9525" marR="9525" marT="9525" marB="0" anchor="b"/>
                </a:tc>
                <a:tc>
                  <a:txBody>
                    <a:bodyPr/>
                    <a:lstStyle/>
                    <a:p>
                      <a:pPr algn="ctr" rtl="0" fontAlgn="b"/>
                      <a:r>
                        <a:rPr lang="en-US" sz="1200" b="0" i="0" u="none" strike="noStrike">
                          <a:solidFill>
                            <a:srgbClr val="000000"/>
                          </a:solidFill>
                          <a:effectLst/>
                          <a:latin typeface="+mn-lt"/>
                        </a:rPr>
                        <a:t>2.8%</a:t>
                      </a:r>
                      <a:endParaRPr lang="en-US" sz="12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837406972"/>
                  </a:ext>
                </a:extLst>
              </a:tr>
              <a:tr h="222278">
                <a:tc>
                  <a:txBody>
                    <a:bodyPr/>
                    <a:lstStyle/>
                    <a:p>
                      <a:pPr algn="ctr" rtl="0" fontAlgn="b"/>
                      <a:r>
                        <a:rPr lang="en-US" sz="1200" u="none" strike="noStrike" dirty="0">
                          <a:solidFill>
                            <a:srgbClr val="FF0000"/>
                          </a:solidFill>
                          <a:effectLst/>
                        </a:rPr>
                        <a:t>Source: Bureau of Economic Analysis</a:t>
                      </a:r>
                      <a:endParaRPr lang="en-US" sz="1200" b="1" i="0" u="none" strike="noStrike" dirty="0">
                        <a:solidFill>
                          <a:srgbClr val="FF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605430780"/>
                  </a:ext>
                </a:extLst>
              </a:tr>
              <a:tr h="222278">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3297027408"/>
                  </a:ext>
                </a:extLst>
              </a:tr>
              <a:tr h="222278">
                <a:tc>
                  <a:txBody>
                    <a:bodyPr/>
                    <a:lstStyle/>
                    <a:p>
                      <a:pPr algn="ctr" rtl="0" fontAlgn="b"/>
                      <a:r>
                        <a:rPr lang="en-US" sz="1200" u="none" strike="noStrike" dirty="0">
                          <a:effectLst/>
                        </a:rPr>
                        <a:t>Percentage Change Seasonally Adjusted Expenditures in Food and Drinking Places </a:t>
                      </a:r>
                      <a:endParaRPr lang="en-US" sz="1200" b="0" i="0" u="none" strike="noStrike" dirty="0">
                        <a:solidFill>
                          <a:srgbClr val="000000"/>
                        </a:solidFill>
                        <a:effectLst/>
                        <a:latin typeface="Tw Cen MT" panose="020B0602020104020603" pitchFamily="34" charset="0"/>
                      </a:endParaRPr>
                    </a:p>
                  </a:txBody>
                  <a:tcPr marL="1753" marR="1753" marT="1753" marB="0" anchor="b">
                    <a:solidFill>
                      <a:schemeClr val="bg2">
                        <a:lumMod val="60000"/>
                        <a:lumOff val="40000"/>
                      </a:schemeClr>
                    </a:solidFill>
                  </a:tcPr>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solidFill>
                      <a:schemeClr val="bg2">
                        <a:lumMod val="60000"/>
                        <a:lumOff val="40000"/>
                      </a:schemeClr>
                    </a:solidFill>
                  </a:tcPr>
                </a:tc>
                <a:extLst>
                  <a:ext uri="{0D108BD9-81ED-4DB2-BD59-A6C34878D82A}">
                    <a16:rowId xmlns:a16="http://schemas.microsoft.com/office/drawing/2014/main" val="2443755457"/>
                  </a:ext>
                </a:extLst>
              </a:tr>
              <a:tr h="211093">
                <a:tc>
                  <a:txBody>
                    <a:bodyPr/>
                    <a:lstStyle/>
                    <a:p>
                      <a:pPr algn="ctr" rtl="0" fontAlgn="b"/>
                      <a:r>
                        <a:rPr lang="en-US" sz="1200" u="none" strike="noStrike" dirty="0">
                          <a:effectLst/>
                        </a:rPr>
                        <a:t>February 2019-February 2018</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fontAlgn="b"/>
                      <a:r>
                        <a:rPr lang="en-US" sz="1200" b="0" i="0" u="none" strike="noStrike" dirty="0">
                          <a:solidFill>
                            <a:srgbClr val="000000"/>
                          </a:solidFill>
                          <a:effectLst/>
                          <a:latin typeface="Tw Cen MT" panose="020B0602020104020603" pitchFamily="34" charset="0"/>
                        </a:rPr>
                        <a:t>1.6%</a:t>
                      </a:r>
                    </a:p>
                  </a:txBody>
                  <a:tcPr marL="9525" marR="9525" marT="9525" marB="0" anchor="b"/>
                </a:tc>
                <a:extLst>
                  <a:ext uri="{0D108BD9-81ED-4DB2-BD59-A6C34878D82A}">
                    <a16:rowId xmlns:a16="http://schemas.microsoft.com/office/drawing/2014/main" val="3871772857"/>
                  </a:ext>
                </a:extLst>
              </a:tr>
              <a:tr h="222278">
                <a:tc>
                  <a:txBody>
                    <a:bodyPr/>
                    <a:lstStyle/>
                    <a:p>
                      <a:pPr algn="ctr" rtl="0" fontAlgn="b"/>
                      <a:r>
                        <a:rPr lang="en-US" sz="1200" b="0" i="0" u="none" strike="noStrike" dirty="0">
                          <a:solidFill>
                            <a:srgbClr val="000000"/>
                          </a:solidFill>
                          <a:effectLst/>
                          <a:latin typeface="Tw Cen MT" panose="020B0602020104020603" pitchFamily="34" charset="0"/>
                        </a:rPr>
                        <a:t>February 2024-February 2023</a:t>
                      </a:r>
                    </a:p>
                  </a:txBody>
                  <a:tcPr marL="1753" marR="1753" marT="1753" marB="0" anchor="b"/>
                </a:tc>
                <a:tc>
                  <a:txBody>
                    <a:bodyPr/>
                    <a:lstStyle/>
                    <a:p>
                      <a:pPr algn="ctr" fontAlgn="b"/>
                      <a:r>
                        <a:rPr lang="en-US" sz="1200" b="0" i="0" u="none" strike="noStrike" dirty="0">
                          <a:solidFill>
                            <a:srgbClr val="000000"/>
                          </a:solidFill>
                          <a:effectLst/>
                          <a:latin typeface="Tw Cen MT" panose="020B0602020104020603" pitchFamily="34" charset="0"/>
                        </a:rPr>
                        <a:t>1.9%</a:t>
                      </a:r>
                    </a:p>
                  </a:txBody>
                  <a:tcPr marL="9525" marR="9525" marT="9525" marB="0" anchor="b"/>
                </a:tc>
                <a:extLst>
                  <a:ext uri="{0D108BD9-81ED-4DB2-BD59-A6C34878D82A}">
                    <a16:rowId xmlns:a16="http://schemas.microsoft.com/office/drawing/2014/main" val="296462482"/>
                  </a:ext>
                </a:extLst>
              </a:tr>
              <a:tr h="222278">
                <a:tc>
                  <a:txBody>
                    <a:bodyPr/>
                    <a:lstStyle/>
                    <a:p>
                      <a:pPr algn="ctr" rtl="0" fontAlgn="b"/>
                      <a:r>
                        <a:rPr lang="en-US" sz="1200" b="0" i="0" u="none" strike="noStrike" dirty="0">
                          <a:solidFill>
                            <a:srgbClr val="000000"/>
                          </a:solidFill>
                          <a:effectLst/>
                          <a:latin typeface="Tw Cen MT" panose="020B0602020104020603" pitchFamily="34" charset="0"/>
                        </a:rPr>
                        <a:t>February 2026-February 2025</a:t>
                      </a:r>
                    </a:p>
                  </a:txBody>
                  <a:tcPr marL="1753" marR="1753" marT="1753" marB="0" anchor="b"/>
                </a:tc>
                <a:tc>
                  <a:txBody>
                    <a:bodyPr/>
                    <a:lstStyle/>
                    <a:p>
                      <a:pPr algn="ctr" fontAlgn="b"/>
                      <a:r>
                        <a:rPr lang="en-US" sz="1200" b="0" i="0" u="none" strike="noStrike" dirty="0">
                          <a:solidFill>
                            <a:srgbClr val="000000"/>
                          </a:solidFill>
                          <a:effectLst/>
                          <a:latin typeface="Tw Cen MT" panose="020B0602020104020603" pitchFamily="34" charset="0"/>
                        </a:rPr>
                        <a:t>3.7%</a:t>
                      </a:r>
                    </a:p>
                  </a:txBody>
                  <a:tcPr marL="9525" marR="9525" marT="9525" marB="0" anchor="b"/>
                </a:tc>
                <a:extLst>
                  <a:ext uri="{0D108BD9-81ED-4DB2-BD59-A6C34878D82A}">
                    <a16:rowId xmlns:a16="http://schemas.microsoft.com/office/drawing/2014/main" val="129899686"/>
                  </a:ext>
                </a:extLst>
              </a:tr>
              <a:tr h="222278">
                <a:tc>
                  <a:txBody>
                    <a:bodyPr/>
                    <a:lstStyle/>
                    <a:p>
                      <a:pPr algn="ctr" rtl="0" fontAlgn="b"/>
                      <a:r>
                        <a:rPr lang="en-US" sz="1200" u="none" strike="noStrike" dirty="0">
                          <a:solidFill>
                            <a:srgbClr val="FF0000"/>
                          </a:solidFill>
                          <a:effectLst/>
                        </a:rPr>
                        <a:t>Source: Federal Reserve Bank of St. Louis (current adjusted $)</a:t>
                      </a:r>
                      <a:endParaRPr lang="en-US" sz="1200" b="1" i="0" u="none" strike="noStrike" dirty="0">
                        <a:solidFill>
                          <a:srgbClr val="FF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55659112"/>
                  </a:ext>
                </a:extLst>
              </a:tr>
              <a:tr h="222278">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1139786088"/>
                  </a:ext>
                </a:extLst>
              </a:tr>
              <a:tr h="281320">
                <a:tc>
                  <a:txBody>
                    <a:bodyPr/>
                    <a:lstStyle/>
                    <a:p>
                      <a:pPr algn="ctr" rtl="0" fontAlgn="b"/>
                      <a:r>
                        <a:rPr lang="en-US" sz="1200" u="none" strike="noStrike" dirty="0">
                          <a:effectLst/>
                        </a:rPr>
                        <a:t>Personal Savings as a % of Disposable Income (Seasonally Adjusted at Annual Rates)</a:t>
                      </a:r>
                      <a:endParaRPr lang="en-US" sz="1200" b="0" i="0" u="none" strike="noStrike" dirty="0">
                        <a:solidFill>
                          <a:srgbClr val="000000"/>
                        </a:solidFill>
                        <a:effectLst/>
                        <a:latin typeface="Tw Cen MT" panose="020B0602020104020603" pitchFamily="34" charset="0"/>
                      </a:endParaRPr>
                    </a:p>
                  </a:txBody>
                  <a:tcPr marL="1753" marR="1753" marT="1753" marB="0" anchor="b">
                    <a:solidFill>
                      <a:schemeClr val="bg2">
                        <a:lumMod val="60000"/>
                        <a:lumOff val="40000"/>
                      </a:schemeClr>
                    </a:solidFill>
                  </a:tcPr>
                </a:tc>
                <a:tc>
                  <a:txBody>
                    <a:bodyPr/>
                    <a:lstStyle/>
                    <a:p>
                      <a:pPr algn="ctr"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solidFill>
                      <a:schemeClr val="bg2">
                        <a:lumMod val="60000"/>
                        <a:lumOff val="40000"/>
                      </a:schemeClr>
                    </a:solidFill>
                  </a:tcPr>
                </a:tc>
                <a:extLst>
                  <a:ext uri="{0D108BD9-81ED-4DB2-BD59-A6C34878D82A}">
                    <a16:rowId xmlns:a16="http://schemas.microsoft.com/office/drawing/2014/main" val="2473298680"/>
                  </a:ext>
                </a:extLst>
              </a:tr>
              <a:tr h="222278">
                <a:tc>
                  <a:txBody>
                    <a:bodyPr/>
                    <a:lstStyle/>
                    <a:p>
                      <a:pPr algn="ctr" rtl="0" fontAlgn="b"/>
                      <a:r>
                        <a:rPr lang="en-US" sz="1200" u="none" strike="noStrike" dirty="0">
                          <a:effectLst/>
                        </a:rPr>
                        <a:t>4</a:t>
                      </a:r>
                      <a:r>
                        <a:rPr lang="en-US" sz="1200" u="none" strike="noStrike" baseline="30000" dirty="0">
                          <a:effectLst/>
                        </a:rPr>
                        <a:t>th</a:t>
                      </a:r>
                      <a:r>
                        <a:rPr lang="en-US" sz="1200" u="none" strike="noStrike" dirty="0">
                          <a:effectLst/>
                        </a:rPr>
                        <a:t> Quarter 2025</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4.0%</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463302754"/>
                  </a:ext>
                </a:extLst>
              </a:tr>
              <a:tr h="257388">
                <a:tc>
                  <a:txBody>
                    <a:bodyPr/>
                    <a:lstStyle/>
                    <a:p>
                      <a:pPr algn="ctr" rtl="0" fontAlgn="b"/>
                      <a:r>
                        <a:rPr lang="en-US" sz="1200" u="none" strike="noStrike" dirty="0">
                          <a:effectLst/>
                        </a:rPr>
                        <a:t>4</a:t>
                      </a:r>
                      <a:r>
                        <a:rPr lang="en-US" sz="1200" u="none" strike="noStrike" baseline="30000" dirty="0">
                          <a:effectLst/>
                        </a:rPr>
                        <a:t>th</a:t>
                      </a:r>
                      <a:r>
                        <a:rPr lang="en-US" sz="1200" u="none" strike="noStrike" dirty="0">
                          <a:effectLst/>
                        </a:rPr>
                        <a:t> Quarter 2023</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5.5%</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4026925496"/>
                  </a:ext>
                </a:extLst>
              </a:tr>
              <a:tr h="222278">
                <a:tc>
                  <a:txBody>
                    <a:bodyPr/>
                    <a:lstStyle/>
                    <a:p>
                      <a:pPr algn="ctr" rtl="0" fontAlgn="b"/>
                      <a:r>
                        <a:rPr lang="en-US" sz="1200" u="none" strike="noStrike" dirty="0">
                          <a:effectLst/>
                        </a:rPr>
                        <a:t>4</a:t>
                      </a:r>
                      <a:r>
                        <a:rPr lang="en-US" sz="1200" u="none" strike="noStrike" baseline="30000" dirty="0">
                          <a:effectLst/>
                        </a:rPr>
                        <a:t>th</a:t>
                      </a:r>
                      <a:r>
                        <a:rPr lang="en-US" sz="1200" u="none" strike="noStrike" dirty="0">
                          <a:effectLst/>
                        </a:rPr>
                        <a:t> Quarter 2019</a:t>
                      </a:r>
                      <a:endParaRPr lang="en-US" sz="1200" b="0" i="0" u="none" strike="noStrike" dirty="0">
                        <a:solidFill>
                          <a:srgbClr val="000000"/>
                        </a:solidFill>
                        <a:effectLst/>
                        <a:latin typeface="Tw Cen MT" panose="020B0602020104020603" pitchFamily="34" charset="0"/>
                      </a:endParaRPr>
                    </a:p>
                  </a:txBody>
                  <a:tcPr marL="1753" marR="1753" marT="1753" marB="0" anchor="b"/>
                </a:tc>
                <a:tc>
                  <a:txBody>
                    <a:bodyPr/>
                    <a:lstStyle/>
                    <a:p>
                      <a:pPr algn="ctr" rtl="0" fontAlgn="b"/>
                      <a:r>
                        <a:rPr lang="en-US" sz="1200" u="none" strike="noStrike" dirty="0">
                          <a:effectLst/>
                        </a:rPr>
                        <a:t>6.7%</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3682699272"/>
                  </a:ext>
                </a:extLst>
              </a:tr>
              <a:tr h="222278">
                <a:tc>
                  <a:txBody>
                    <a:bodyPr/>
                    <a:lstStyle/>
                    <a:p>
                      <a:pPr algn="ctr" rtl="0" fontAlgn="b"/>
                      <a:r>
                        <a:rPr lang="en-US" sz="1200" u="none" strike="noStrike" dirty="0">
                          <a:solidFill>
                            <a:srgbClr val="FF0000"/>
                          </a:solidFill>
                          <a:effectLst/>
                        </a:rPr>
                        <a:t>Source: Bureau of Economic Analysis</a:t>
                      </a:r>
                      <a:endParaRPr lang="en-US" sz="1200" b="1" i="0" u="none" strike="noStrike" dirty="0">
                        <a:solidFill>
                          <a:srgbClr val="FF0000"/>
                        </a:solidFill>
                        <a:effectLst/>
                        <a:latin typeface="Tw Cen MT" panose="020B0602020104020603" pitchFamily="34" charset="0"/>
                      </a:endParaRPr>
                    </a:p>
                  </a:txBody>
                  <a:tcPr marL="1753" marR="1753" marT="1753" marB="0" anchor="b"/>
                </a:tc>
                <a:tc>
                  <a:txBody>
                    <a:bodyPr/>
                    <a:lstStyle/>
                    <a:p>
                      <a:pPr algn="l" rtl="0" fontAlgn="b"/>
                      <a:r>
                        <a:rPr lang="en-US" sz="1200" u="none" strike="noStrike" dirty="0">
                          <a:effectLst/>
                        </a:rPr>
                        <a:t> </a:t>
                      </a:r>
                      <a:endParaRPr lang="en-US" sz="1200" b="0" i="0" u="none" strike="noStrike" dirty="0">
                        <a:solidFill>
                          <a:srgbClr val="000000"/>
                        </a:solidFill>
                        <a:effectLst/>
                        <a:latin typeface="Tw Cen MT" panose="020B0602020104020603" pitchFamily="34" charset="0"/>
                      </a:endParaRPr>
                    </a:p>
                  </a:txBody>
                  <a:tcPr marL="1753" marR="1753" marT="1753" marB="0" anchor="b"/>
                </a:tc>
                <a:extLst>
                  <a:ext uri="{0D108BD9-81ED-4DB2-BD59-A6C34878D82A}">
                    <a16:rowId xmlns:a16="http://schemas.microsoft.com/office/drawing/2014/main" val="3666066257"/>
                  </a:ext>
                </a:extLst>
              </a:tr>
            </a:tbl>
          </a:graphicData>
        </a:graphic>
      </p:graphicFrame>
    </p:spTree>
    <p:extLst>
      <p:ext uri="{BB962C8B-B14F-4D97-AF65-F5344CB8AC3E}">
        <p14:creationId xmlns:p14="http://schemas.microsoft.com/office/powerpoint/2010/main" val="1644896506"/>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EF4763-EB4A-4A35-89EB-AD2763B48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4FD523-AFE5-4CE7-96DB-EA9552FD4576}"/>
              </a:ext>
            </a:extLst>
          </p:cNvPr>
          <p:cNvSpPr>
            <a:spLocks noGrp="1"/>
          </p:cNvSpPr>
          <p:nvPr>
            <p:ph type="title"/>
          </p:nvPr>
        </p:nvSpPr>
        <p:spPr>
          <a:xfrm>
            <a:off x="1141413" y="618518"/>
            <a:ext cx="9905998" cy="1478570"/>
          </a:xfrm>
        </p:spPr>
        <p:txBody>
          <a:bodyPr>
            <a:normAutofit/>
          </a:bodyPr>
          <a:lstStyle/>
          <a:p>
            <a:pPr algn="ctr"/>
            <a:r>
              <a:rPr lang="en-US" b="1" dirty="0">
                <a:effectLst>
                  <a:outerShdw blurRad="38100" dist="38100" dir="2700000" algn="tl">
                    <a:srgbClr val="000000">
                      <a:alpha val="43137"/>
                    </a:srgbClr>
                  </a:outerShdw>
                </a:effectLst>
              </a:rPr>
              <a:t>Thoughts on the National Outlook</a:t>
            </a:r>
          </a:p>
        </p:txBody>
      </p:sp>
      <p:graphicFrame>
        <p:nvGraphicFramePr>
          <p:cNvPr id="5" name="Content Placeholder 2">
            <a:extLst>
              <a:ext uri="{FF2B5EF4-FFF2-40B4-BE49-F238E27FC236}">
                <a16:creationId xmlns:a16="http://schemas.microsoft.com/office/drawing/2014/main" id="{495B2CFA-DDA5-726F-8B0E-518C23FE10DF}"/>
              </a:ext>
            </a:extLst>
          </p:cNvPr>
          <p:cNvGraphicFramePr>
            <a:graphicFrameLocks noGrp="1"/>
          </p:cNvGraphicFramePr>
          <p:nvPr>
            <p:ph idx="1"/>
            <p:extLst>
              <p:ext uri="{D42A27DB-BD31-4B8C-83A1-F6EECF244321}">
                <p14:modId xmlns:p14="http://schemas.microsoft.com/office/powerpoint/2010/main" val="4165620988"/>
              </p:ext>
            </p:extLst>
          </p:nvPr>
        </p:nvGraphicFramePr>
        <p:xfrm>
          <a:off x="1141413" y="1883801"/>
          <a:ext cx="9905999" cy="3090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5683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50000"/>
            <a:lumOff val="5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2E4B7D-98C4-4708-98BD-3295C56D5F29}"/>
              </a:ext>
            </a:extLst>
          </p:cNvPr>
          <p:cNvSpPr>
            <a:spLocks noGrp="1"/>
          </p:cNvSpPr>
          <p:nvPr>
            <p:ph idx="4294967295"/>
          </p:nvPr>
        </p:nvSpPr>
        <p:spPr>
          <a:xfrm>
            <a:off x="-1" y="536575"/>
            <a:ext cx="12053455" cy="5562473"/>
          </a:xfrm>
        </p:spPr>
        <p:txBody>
          <a:bodyPr>
            <a:normAutofit/>
          </a:bodyPr>
          <a:lstStyle/>
          <a:p>
            <a:pPr marL="0" indent="0" algn="ctr">
              <a:buNone/>
            </a:pPr>
            <a:endParaRPr lang="en-US" sz="4000" b="1" dirty="0">
              <a:solidFill>
                <a:srgbClr val="FFFFFF"/>
              </a:solidFill>
            </a:endParaRPr>
          </a:p>
          <a:p>
            <a:pPr marL="0" indent="0" algn="ctr">
              <a:buNone/>
            </a:pPr>
            <a:endParaRPr lang="en-US" sz="4000" b="1" dirty="0">
              <a:solidFill>
                <a:srgbClr val="FFFFFF"/>
              </a:solidFill>
            </a:endParaRPr>
          </a:p>
        </p:txBody>
      </p:sp>
      <p:sp>
        <p:nvSpPr>
          <p:cNvPr id="4" name="TextBox 3">
            <a:extLst>
              <a:ext uri="{FF2B5EF4-FFF2-40B4-BE49-F238E27FC236}">
                <a16:creationId xmlns:a16="http://schemas.microsoft.com/office/drawing/2014/main" id="{4FE7AF1A-5A06-4F3C-AB45-71203DB998A8}"/>
              </a:ext>
            </a:extLst>
          </p:cNvPr>
          <p:cNvSpPr txBox="1"/>
          <p:nvPr/>
        </p:nvSpPr>
        <p:spPr>
          <a:xfrm>
            <a:off x="1611526" y="536575"/>
            <a:ext cx="10098392" cy="6432530"/>
          </a:xfrm>
          <a:prstGeom prst="rect">
            <a:avLst/>
          </a:prstGeom>
          <a:noFill/>
        </p:spPr>
        <p:txBody>
          <a:bodyPr wrap="square">
            <a:spAutoFit/>
          </a:bodyPr>
          <a:lstStyle/>
          <a:p>
            <a:pPr marL="0" indent="0" algn="ctr">
              <a:buNone/>
            </a:pPr>
            <a:r>
              <a:rPr lang="en-US" sz="3200" b="1" dirty="0">
                <a:solidFill>
                  <a:srgbClr val="FFFFFF"/>
                </a:solidFill>
                <a:effectLst>
                  <a:outerShdw blurRad="38100" dist="38100" dir="2700000" algn="tl">
                    <a:srgbClr val="000000">
                      <a:alpha val="43137"/>
                    </a:srgbClr>
                  </a:outerShdw>
                </a:effectLst>
              </a:rPr>
              <a:t>Current Louisiana Economic Outlook:</a:t>
            </a:r>
          </a:p>
          <a:p>
            <a:pPr marL="0" indent="0" algn="ctr">
              <a:lnSpc>
                <a:spcPct val="100000"/>
              </a:lnSpc>
              <a:buNone/>
            </a:pPr>
            <a:r>
              <a:rPr lang="en-US" sz="2800" dirty="0">
                <a:solidFill>
                  <a:srgbClr val="FFFFFF"/>
                </a:solidFill>
                <a:effectLst>
                  <a:outerShdw blurRad="38100" dist="38100" dir="2700000" algn="tl">
                    <a:srgbClr val="000000">
                      <a:alpha val="43137"/>
                    </a:srgbClr>
                  </a:outerShdw>
                </a:effectLst>
              </a:rPr>
              <a:t>Key Words:</a:t>
            </a:r>
          </a:p>
          <a:p>
            <a:pPr lvl="1" algn="ctr"/>
            <a:r>
              <a:rPr lang="en-US" sz="2400" dirty="0">
                <a:solidFill>
                  <a:srgbClr val="C00000"/>
                </a:solidFill>
                <a:effectLst>
                  <a:outerShdw blurRad="38100" dist="38100" dir="2700000" algn="tl">
                    <a:srgbClr val="000000">
                      <a:alpha val="43137"/>
                    </a:srgbClr>
                  </a:outerShdw>
                </a:effectLst>
              </a:rPr>
              <a:t>“Repeat” Concern: </a:t>
            </a:r>
          </a:p>
          <a:p>
            <a:pPr lvl="1" algn="ctr"/>
            <a:r>
              <a:rPr lang="en-US" sz="2400" dirty="0">
                <a:solidFill>
                  <a:srgbClr val="C00000"/>
                </a:solidFill>
                <a:effectLst>
                  <a:outerShdw blurRad="38100" dist="38100" dir="2700000" algn="tl">
                    <a:srgbClr val="000000">
                      <a:alpha val="43137"/>
                    </a:srgbClr>
                  </a:outerShdw>
                </a:effectLst>
              </a:rPr>
              <a:t>Continued Weak Job Growth </a:t>
            </a:r>
          </a:p>
          <a:p>
            <a:pPr lvl="1" algn="ctr"/>
            <a:r>
              <a:rPr lang="en-US" sz="2400" dirty="0">
                <a:solidFill>
                  <a:srgbClr val="C00000"/>
                </a:solidFill>
                <a:effectLst>
                  <a:outerShdw blurRad="38100" dist="38100" dir="2700000" algn="tl">
                    <a:srgbClr val="000000">
                      <a:alpha val="43137"/>
                    </a:srgbClr>
                  </a:outerShdw>
                </a:effectLst>
              </a:rPr>
              <a:t>Relative to U.S. </a:t>
            </a:r>
          </a:p>
          <a:p>
            <a:pPr lvl="1" algn="ctr"/>
            <a:r>
              <a:rPr lang="en-US" sz="2000" dirty="0">
                <a:solidFill>
                  <a:srgbClr val="C00000"/>
                </a:solidFill>
                <a:effectLst>
                  <a:outerShdw blurRad="38100" dist="38100" dir="2700000" algn="tl">
                    <a:srgbClr val="000000">
                      <a:alpha val="43137"/>
                    </a:srgbClr>
                  </a:outerShdw>
                </a:effectLst>
              </a:rPr>
              <a:t>Personal Income Growth Driven by </a:t>
            </a:r>
          </a:p>
          <a:p>
            <a:pPr lvl="1" algn="ctr"/>
            <a:r>
              <a:rPr lang="en-US" sz="2000" dirty="0">
                <a:solidFill>
                  <a:srgbClr val="C00000"/>
                </a:solidFill>
                <a:effectLst>
                  <a:outerShdw blurRad="38100" dist="38100" dir="2700000" algn="tl">
                    <a:srgbClr val="000000">
                      <a:alpha val="43137"/>
                    </a:srgbClr>
                  </a:outerShdw>
                </a:effectLst>
              </a:rPr>
              <a:t>Dividends, Interest and Rent</a:t>
            </a:r>
          </a:p>
          <a:p>
            <a:pPr lvl="1" algn="ctr"/>
            <a:r>
              <a:rPr lang="en-US" sz="2000" dirty="0">
                <a:solidFill>
                  <a:srgbClr val="C00000"/>
                </a:solidFill>
                <a:effectLst>
                  <a:outerShdw blurRad="38100" dist="38100" dir="2700000" algn="tl">
                    <a:srgbClr val="000000">
                      <a:alpha val="43137"/>
                    </a:srgbClr>
                  </a:outerShdw>
                </a:effectLst>
              </a:rPr>
              <a:t>Transfer Payments and Health Care</a:t>
            </a:r>
          </a:p>
          <a:p>
            <a:pPr lvl="1" algn="ctr"/>
            <a:endParaRPr lang="en-US" sz="2000" dirty="0">
              <a:solidFill>
                <a:srgbClr val="C00000"/>
              </a:solidFill>
              <a:effectLst>
                <a:outerShdw blurRad="38100" dist="38100" dir="2700000" algn="tl">
                  <a:srgbClr val="000000">
                    <a:alpha val="43137"/>
                  </a:srgbClr>
                </a:outerShdw>
              </a:effectLst>
            </a:endParaRPr>
          </a:p>
          <a:p>
            <a:pPr lvl="1" algn="ctr"/>
            <a:endParaRPr lang="en-US" sz="2000" dirty="0">
              <a:solidFill>
                <a:srgbClr val="C00000"/>
              </a:solidFill>
              <a:effectLst>
                <a:outerShdw blurRad="38100" dist="38100" dir="2700000" algn="tl">
                  <a:srgbClr val="000000">
                    <a:alpha val="43137"/>
                  </a:srgbClr>
                </a:outerShdw>
              </a:effectLst>
            </a:endParaRPr>
          </a:p>
          <a:p>
            <a:pPr lvl="1" algn="ctr"/>
            <a:r>
              <a:rPr lang="en-US" sz="2000" dirty="0">
                <a:solidFill>
                  <a:srgbClr val="C00000"/>
                </a:solidFill>
                <a:effectLst>
                  <a:outerShdw blurRad="38100" dist="38100" dir="2700000" algn="tl">
                    <a:srgbClr val="000000">
                      <a:alpha val="43137"/>
                    </a:srgbClr>
                  </a:outerShdw>
                </a:effectLst>
              </a:rPr>
              <a:t>Major Long-Term Problems with Inflation Adjusted Labor Productivity, Output and Value-Added Per Worker Growth in Louisiana: Structural Changes in </a:t>
            </a:r>
            <a:r>
              <a:rPr lang="en-US" sz="2000">
                <a:solidFill>
                  <a:srgbClr val="C00000"/>
                </a:solidFill>
                <a:effectLst>
                  <a:outerShdw blurRad="38100" dist="38100" dir="2700000" algn="tl">
                    <a:srgbClr val="000000">
                      <a:alpha val="43137"/>
                    </a:srgbClr>
                  </a:outerShdw>
                </a:effectLst>
              </a:rPr>
              <a:t>the Louisiana(?)  </a:t>
            </a:r>
            <a:endParaRPr lang="en-US" sz="2000" dirty="0">
              <a:solidFill>
                <a:srgbClr val="C00000"/>
              </a:solidFill>
              <a:effectLst>
                <a:outerShdw blurRad="38100" dist="38100" dir="2700000" algn="tl">
                  <a:srgbClr val="000000">
                    <a:alpha val="43137"/>
                  </a:srgbClr>
                </a:outerShdw>
              </a:effectLst>
            </a:endParaRPr>
          </a:p>
          <a:p>
            <a:pPr marL="0" indent="0" algn="ctr">
              <a:buNone/>
            </a:pPr>
            <a:r>
              <a:rPr lang="en-US" sz="2800" dirty="0">
                <a:solidFill>
                  <a:srgbClr val="C00000"/>
                </a:solidFill>
                <a:effectLst>
                  <a:outerShdw blurRad="38100" dist="38100" dir="2700000" algn="tl">
                    <a:srgbClr val="000000">
                      <a:alpha val="43137"/>
                    </a:srgbClr>
                  </a:outerShdw>
                </a:effectLst>
              </a:rPr>
              <a:t>    </a:t>
            </a:r>
          </a:p>
          <a:p>
            <a:pPr marL="0" indent="0">
              <a:buNone/>
            </a:pPr>
            <a:r>
              <a:rPr lang="en-US" sz="2800" dirty="0">
                <a:solidFill>
                  <a:srgbClr val="C00000"/>
                </a:solidFill>
                <a:effectLst>
                  <a:outerShdw blurRad="38100" dist="38100" dir="2700000" algn="tl">
                    <a:srgbClr val="000000">
                      <a:alpha val="43137"/>
                    </a:srgbClr>
                  </a:outerShdw>
                </a:effectLst>
              </a:rPr>
              <a:t>    </a:t>
            </a:r>
          </a:p>
          <a:p>
            <a:pPr marL="0" indent="0">
              <a:buNone/>
            </a:pPr>
            <a:endParaRPr lang="en-US" sz="2800" dirty="0">
              <a:solidFill>
                <a:srgbClr val="C00000"/>
              </a:solidFill>
              <a:effectLst>
                <a:outerShdw blurRad="38100" dist="38100" dir="2700000" algn="tl">
                  <a:srgbClr val="000000">
                    <a:alpha val="43137"/>
                  </a:srgbClr>
                </a:outerShdw>
              </a:effectLst>
            </a:endParaRPr>
          </a:p>
          <a:p>
            <a:pPr marL="0" indent="0">
              <a:buNone/>
            </a:pPr>
            <a:endParaRPr lang="en-US" sz="2800" dirty="0">
              <a:solidFill>
                <a:srgbClr val="C00000"/>
              </a:solidFill>
              <a:effectLst>
                <a:outerShdw blurRad="38100" dist="38100" dir="2700000" algn="tl">
                  <a:srgbClr val="000000">
                    <a:alpha val="43137"/>
                  </a:srgbClr>
                </a:outerShdw>
              </a:effectLst>
            </a:endParaRPr>
          </a:p>
          <a:p>
            <a:pPr marL="0" indent="0">
              <a:buNone/>
            </a:pPr>
            <a:r>
              <a:rPr lang="en-US" sz="2800" dirty="0">
                <a:solidFill>
                  <a:srgbClr val="C0000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3789524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785D-3CEC-44F1-84AC-88F27D52601B}"/>
              </a:ext>
            </a:extLst>
          </p:cNvPr>
          <p:cNvSpPr>
            <a:spLocks noGrp="1"/>
          </p:cNvSpPr>
          <p:nvPr>
            <p:ph type="title"/>
          </p:nvPr>
        </p:nvSpPr>
        <p:spPr>
          <a:xfrm>
            <a:off x="1141413" y="618518"/>
            <a:ext cx="9905998" cy="637526"/>
          </a:xfrm>
        </p:spPr>
        <p:txBody>
          <a:bodyPr/>
          <a:lstStyle/>
          <a:p>
            <a:endParaRPr lang="en-US" dirty="0"/>
          </a:p>
        </p:txBody>
      </p:sp>
      <p:sp>
        <p:nvSpPr>
          <p:cNvPr id="3" name="Content Placeholder 2">
            <a:extLst>
              <a:ext uri="{FF2B5EF4-FFF2-40B4-BE49-F238E27FC236}">
                <a16:creationId xmlns:a16="http://schemas.microsoft.com/office/drawing/2014/main" id="{B4430810-C9AD-4021-895A-548C4D2F5A1D}"/>
              </a:ext>
            </a:extLst>
          </p:cNvPr>
          <p:cNvSpPr>
            <a:spLocks noGrp="1"/>
          </p:cNvSpPr>
          <p:nvPr>
            <p:ph idx="1"/>
          </p:nvPr>
        </p:nvSpPr>
        <p:spPr>
          <a:xfrm>
            <a:off x="1141412" y="618518"/>
            <a:ext cx="9905999" cy="4938945"/>
          </a:xfrm>
          <a:solidFill>
            <a:schemeClr val="bg1"/>
          </a:solidFill>
        </p:spPr>
        <p:txBody>
          <a:bodyPr>
            <a:normAutofit/>
          </a:bodyPr>
          <a:lstStyle/>
          <a:p>
            <a:pPr marL="0" indent="0" algn="ctr">
              <a:buNone/>
            </a:pPr>
            <a:endParaRPr lang="en-US" sz="4400" dirty="0"/>
          </a:p>
          <a:p>
            <a:pPr marL="0" indent="0" algn="ctr">
              <a:buNone/>
            </a:pPr>
            <a:r>
              <a:rPr lang="en-US" sz="4400" dirty="0"/>
              <a:t>Louisiana’s Annual 2025 Report </a:t>
            </a:r>
          </a:p>
          <a:p>
            <a:pPr marL="0" indent="0" algn="ctr">
              <a:buNone/>
            </a:pPr>
            <a:r>
              <a:rPr lang="en-US" sz="4400" dirty="0"/>
              <a:t>Trend In Sales Tax Collections Up</a:t>
            </a:r>
          </a:p>
          <a:p>
            <a:pPr marL="0" indent="0" algn="ctr">
              <a:buNone/>
            </a:pPr>
            <a:r>
              <a:rPr lang="en-US" sz="4400" dirty="0"/>
              <a:t>Income Tax Collections Stable </a:t>
            </a:r>
          </a:p>
        </p:txBody>
      </p:sp>
    </p:spTree>
    <p:extLst>
      <p:ext uri="{BB962C8B-B14F-4D97-AF65-F5344CB8AC3E}">
        <p14:creationId xmlns:p14="http://schemas.microsoft.com/office/powerpoint/2010/main" val="2464328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9A31B3-7325-4F33-833B-5FFEEE9FDF34}"/>
              </a:ext>
            </a:extLst>
          </p:cNvPr>
          <p:cNvSpPr/>
          <p:nvPr/>
        </p:nvSpPr>
        <p:spPr>
          <a:xfrm>
            <a:off x="2672179" y="665825"/>
            <a:ext cx="7457242" cy="8615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Snapshot of Primary Sources of Louisiana State Revenues</a:t>
            </a:r>
          </a:p>
          <a:p>
            <a:pPr algn="ctr"/>
            <a:r>
              <a:rPr lang="en-US" sz="1600" dirty="0"/>
              <a:t>Note: Sales Tax Collections Reflect Broader Base of Collections and Higher Tax Rate</a:t>
            </a:r>
          </a:p>
          <a:p>
            <a:pPr algn="ctr"/>
            <a:r>
              <a:rPr lang="en-US" sz="1600" dirty="0"/>
              <a:t>Values are in Current $</a:t>
            </a:r>
          </a:p>
        </p:txBody>
      </p:sp>
      <p:sp>
        <p:nvSpPr>
          <p:cNvPr id="2" name="TextBox 1">
            <a:extLst>
              <a:ext uri="{FF2B5EF4-FFF2-40B4-BE49-F238E27FC236}">
                <a16:creationId xmlns:a16="http://schemas.microsoft.com/office/drawing/2014/main" id="{AFF53982-E6DD-48C5-8CD5-F6CC9FA20E6A}"/>
              </a:ext>
            </a:extLst>
          </p:cNvPr>
          <p:cNvSpPr txBox="1"/>
          <p:nvPr/>
        </p:nvSpPr>
        <p:spPr>
          <a:xfrm>
            <a:off x="5638800" y="2936769"/>
            <a:ext cx="914400" cy="914400"/>
          </a:xfrm>
          <a:prstGeom prst="rect">
            <a:avLst/>
          </a:prstGeom>
          <a:noFill/>
        </p:spPr>
        <p:txBody>
          <a:bodyPr wrap="square" rtlCol="0">
            <a:spAutoFit/>
          </a:bodyPr>
          <a:lstStyle/>
          <a:p>
            <a:endParaRPr lang="en-US" dirty="0"/>
          </a:p>
        </p:txBody>
      </p:sp>
      <p:graphicFrame>
        <p:nvGraphicFramePr>
          <p:cNvPr id="6" name="Content Placeholder 5">
            <a:extLst>
              <a:ext uri="{FF2B5EF4-FFF2-40B4-BE49-F238E27FC236}">
                <a16:creationId xmlns:a16="http://schemas.microsoft.com/office/drawing/2014/main" id="{E92AD487-BE08-5A5A-0451-A3D334AEE1B4}"/>
              </a:ext>
            </a:extLst>
          </p:cNvPr>
          <p:cNvGraphicFramePr>
            <a:graphicFrameLocks noGrp="1"/>
          </p:cNvGraphicFramePr>
          <p:nvPr>
            <p:ph sz="half" idx="2"/>
            <p:extLst>
              <p:ext uri="{D42A27DB-BD31-4B8C-83A1-F6EECF244321}">
                <p14:modId xmlns:p14="http://schemas.microsoft.com/office/powerpoint/2010/main" val="608305121"/>
              </p:ext>
            </p:extLst>
          </p:nvPr>
        </p:nvGraphicFramePr>
        <p:xfrm>
          <a:off x="1141413" y="2249424"/>
          <a:ext cx="4756969" cy="35417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DFB55A2B-B830-7191-E342-920E1DF93249}"/>
              </a:ext>
            </a:extLst>
          </p:cNvPr>
          <p:cNvGraphicFramePr>
            <a:graphicFrameLocks noGrp="1"/>
          </p:cNvGraphicFramePr>
          <p:nvPr>
            <p:ph sz="quarter" idx="4"/>
            <p:extLst>
              <p:ext uri="{D42A27DB-BD31-4B8C-83A1-F6EECF244321}">
                <p14:modId xmlns:p14="http://schemas.microsoft.com/office/powerpoint/2010/main" val="209531901"/>
              </p:ext>
            </p:extLst>
          </p:nvPr>
        </p:nvGraphicFramePr>
        <p:xfrm>
          <a:off x="5898382" y="2249424"/>
          <a:ext cx="5152205" cy="35417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4782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FAB43-F384-4C42-8A23-2015BC8668E0}"/>
              </a:ext>
            </a:extLst>
          </p:cNvPr>
          <p:cNvSpPr>
            <a:spLocks noGrp="1"/>
          </p:cNvSpPr>
          <p:nvPr>
            <p:ph type="title"/>
          </p:nvPr>
        </p:nvSpPr>
        <p:spPr/>
        <p:txBody>
          <a:bodyPr/>
          <a:lstStyle/>
          <a:p>
            <a:r>
              <a:rPr lang="en-US" dirty="0"/>
              <a:t> </a:t>
            </a:r>
          </a:p>
        </p:txBody>
      </p:sp>
      <p:sp>
        <p:nvSpPr>
          <p:cNvPr id="7" name="Rectangle 6">
            <a:extLst>
              <a:ext uri="{FF2B5EF4-FFF2-40B4-BE49-F238E27FC236}">
                <a16:creationId xmlns:a16="http://schemas.microsoft.com/office/drawing/2014/main" id="{F288B8FF-99CF-3992-04F9-891BE5C6B4A7}"/>
              </a:ext>
            </a:extLst>
          </p:cNvPr>
          <p:cNvSpPr/>
          <p:nvPr/>
        </p:nvSpPr>
        <p:spPr>
          <a:xfrm>
            <a:off x="3154680" y="82296"/>
            <a:ext cx="6281928" cy="5362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dirty="0"/>
              <a:t>Data Shows: Louisiana Job Economy  </a:t>
            </a:r>
          </a:p>
          <a:p>
            <a:pPr algn="ctr"/>
            <a:r>
              <a:rPr lang="en-US" sz="1600" dirty="0"/>
              <a:t>Lagging U.S.  Job Growth</a:t>
            </a:r>
          </a:p>
        </p:txBody>
      </p:sp>
      <p:graphicFrame>
        <p:nvGraphicFramePr>
          <p:cNvPr id="6" name="Content Placeholder 5">
            <a:extLst>
              <a:ext uri="{FF2B5EF4-FFF2-40B4-BE49-F238E27FC236}">
                <a16:creationId xmlns:a16="http://schemas.microsoft.com/office/drawing/2014/main" id="{00000000-0008-0000-0700-000003000000}"/>
              </a:ext>
            </a:extLst>
          </p:cNvPr>
          <p:cNvGraphicFramePr>
            <a:graphicFrameLocks noGrp="1"/>
          </p:cNvGraphicFramePr>
          <p:nvPr>
            <p:ph sz="half" idx="1"/>
            <p:extLst>
              <p:ext uri="{D42A27DB-BD31-4B8C-83A1-F6EECF244321}">
                <p14:modId xmlns:p14="http://schemas.microsoft.com/office/powerpoint/2010/main" val="1036738016"/>
              </p:ext>
            </p:extLst>
          </p:nvPr>
        </p:nvGraphicFramePr>
        <p:xfrm>
          <a:off x="1063691" y="1234441"/>
          <a:ext cx="4956110" cy="45567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a:extLst>
              <a:ext uri="{FF2B5EF4-FFF2-40B4-BE49-F238E27FC236}">
                <a16:creationId xmlns:a16="http://schemas.microsoft.com/office/drawing/2014/main" id="{D20B723B-BA0A-457F-9BCB-5EE84297592E}"/>
              </a:ext>
            </a:extLst>
          </p:cNvPr>
          <p:cNvGraphicFramePr>
            <a:graphicFrameLocks noGrp="1"/>
          </p:cNvGraphicFramePr>
          <p:nvPr>
            <p:ph sz="half" idx="2"/>
            <p:extLst>
              <p:ext uri="{D42A27DB-BD31-4B8C-83A1-F6EECF244321}">
                <p14:modId xmlns:p14="http://schemas.microsoft.com/office/powerpoint/2010/main" val="1828890053"/>
              </p:ext>
            </p:extLst>
          </p:nvPr>
        </p:nvGraphicFramePr>
        <p:xfrm>
          <a:off x="6019801" y="1234440"/>
          <a:ext cx="5466183" cy="4556759"/>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739379AC-C57B-3B04-3479-940407C500AB}"/>
              </a:ext>
            </a:extLst>
          </p:cNvPr>
          <p:cNvSpPr/>
          <p:nvPr/>
        </p:nvSpPr>
        <p:spPr>
          <a:xfrm>
            <a:off x="3666931" y="5934269"/>
            <a:ext cx="3834881" cy="47285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t>Note: Dips in Data reflects Non-Seasonal Adjustment</a:t>
            </a:r>
          </a:p>
          <a:p>
            <a:pPr algn="ctr"/>
            <a:r>
              <a:rPr lang="en-US" sz="1200" dirty="0"/>
              <a:t>Trend most important</a:t>
            </a:r>
          </a:p>
        </p:txBody>
      </p:sp>
    </p:spTree>
    <p:extLst>
      <p:ext uri="{BB962C8B-B14F-4D97-AF65-F5344CB8AC3E}">
        <p14:creationId xmlns:p14="http://schemas.microsoft.com/office/powerpoint/2010/main" val="694845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2"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13"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4"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5"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6"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7"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8"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9"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0"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1"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2"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3"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4"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5"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6"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7"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8"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29"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0"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1"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2"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3"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4"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5"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6"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7"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40"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45"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46"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7"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8"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9"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1"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5"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6"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57"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8"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9"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0"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1"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62"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3"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4"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5"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6"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7"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73"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E88D2E8-489C-4714-9249-CA07E0CD5032}"/>
              </a:ext>
            </a:extLst>
          </p:cNvPr>
          <p:cNvSpPr>
            <a:spLocks noGrp="1"/>
          </p:cNvSpPr>
          <p:nvPr>
            <p:ph type="title"/>
          </p:nvPr>
        </p:nvSpPr>
        <p:spPr>
          <a:xfrm>
            <a:off x="367611" y="219456"/>
            <a:ext cx="3229029" cy="5702497"/>
          </a:xfrm>
        </p:spPr>
        <p:txBody>
          <a:bodyPr>
            <a:normAutofit/>
          </a:bodyPr>
          <a:lstStyle/>
          <a:p>
            <a:r>
              <a:rPr lang="en-US" sz="2800" b="1" dirty="0">
                <a:solidFill>
                  <a:schemeClr val="bg1"/>
                </a:solidFill>
                <a:effectLst>
                  <a:outerShdw blurRad="38100" dist="38100" dir="2700000" algn="tl">
                    <a:srgbClr val="000000">
                      <a:alpha val="43137"/>
                    </a:srgbClr>
                  </a:outerShdw>
                </a:effectLst>
              </a:rPr>
              <a:t>The Reality:</a:t>
            </a:r>
            <a:br>
              <a:rPr lang="en-US" sz="2800" b="1"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total number of CES non-farm jobs in Louisiana peaked </a:t>
            </a:r>
            <a:r>
              <a:rPr lang="en-US" sz="2400" dirty="0">
                <a:solidFill>
                  <a:srgbClr val="FFFF00"/>
                </a:solidFill>
                <a:effectLst>
                  <a:outerShdw blurRad="38100" dist="38100" dir="2700000" algn="tl">
                    <a:srgbClr val="000000">
                      <a:alpha val="43137"/>
                    </a:srgbClr>
                  </a:outerShdw>
                </a:effectLst>
              </a:rPr>
              <a:t>(post-Hurricane Katrina) </a:t>
            </a:r>
            <a:r>
              <a:rPr lang="en-US" sz="2400" dirty="0">
                <a:effectLst>
                  <a:outerShdw blurRad="38100" dist="38100" dir="2700000" algn="tl">
                    <a:srgbClr val="000000">
                      <a:alpha val="43137"/>
                    </a:srgbClr>
                  </a:outerShdw>
                </a:effectLst>
              </a:rPr>
              <a:t>in December 2014 at 2.7% above the August 2005 level </a:t>
            </a:r>
            <a:br>
              <a:rPr lang="en-US" sz="2400" dirty="0">
                <a:effectLst>
                  <a:outerShdw blurRad="38100" dist="38100" dir="2700000" algn="tl">
                    <a:srgbClr val="000000">
                      <a:alpha val="43137"/>
                    </a:srgbClr>
                  </a:outerShdw>
                </a:effectLst>
              </a:rPr>
            </a:br>
            <a:br>
              <a:rPr lang="en-US" sz="2400" dirty="0">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January 2026</a:t>
            </a:r>
            <a:br>
              <a:rPr lang="en-US" sz="2400" dirty="0">
                <a:effectLst>
                  <a:outerShdw blurRad="38100" dist="38100" dir="2700000" algn="tl">
                    <a:srgbClr val="000000">
                      <a:alpha val="43137"/>
                    </a:srgbClr>
                  </a:outerShdw>
                </a:effectLst>
              </a:rPr>
            </a:br>
            <a:r>
              <a:rPr lang="en-US" sz="2000" dirty="0">
                <a:solidFill>
                  <a:srgbClr val="FFFF00"/>
                </a:solidFill>
                <a:effectLst>
                  <a:outerShdw blurRad="38100" dist="38100" dir="2700000" algn="tl">
                    <a:srgbClr val="000000">
                      <a:alpha val="43137"/>
                    </a:srgbClr>
                  </a:outerShdw>
                </a:effectLst>
              </a:rPr>
              <a:t>index reading = 102.2</a:t>
            </a:r>
            <a:br>
              <a:rPr lang="en-US" sz="2000" dirty="0">
                <a:solidFill>
                  <a:srgbClr val="FFFF00"/>
                </a:solidFill>
                <a:effectLst>
                  <a:outerShdw blurRad="38100" dist="38100" dir="2700000" algn="tl">
                    <a:srgbClr val="000000">
                      <a:alpha val="43137"/>
                    </a:srgbClr>
                  </a:outerShdw>
                </a:effectLst>
              </a:rPr>
            </a:br>
            <a:r>
              <a:rPr lang="en-US" sz="2000" dirty="0">
                <a:solidFill>
                  <a:srgbClr val="FFFF00"/>
                </a:solidFill>
                <a:effectLst>
                  <a:outerShdw blurRad="38100" dist="38100" dir="2700000" algn="tl">
                    <a:srgbClr val="000000">
                      <a:alpha val="43137"/>
                    </a:srgbClr>
                  </a:outerShdw>
                </a:effectLst>
              </a:rPr>
              <a:t>August 2005 = 100</a:t>
            </a:r>
          </a:p>
        </p:txBody>
      </p:sp>
      <p:graphicFrame>
        <p:nvGraphicFramePr>
          <p:cNvPr id="3" name="Chart 2">
            <a:extLst>
              <a:ext uri="{FF2B5EF4-FFF2-40B4-BE49-F238E27FC236}">
                <a16:creationId xmlns:a16="http://schemas.microsoft.com/office/drawing/2014/main" id="{00000000-0008-0000-0600-000006000000}"/>
              </a:ext>
            </a:extLst>
          </p:cNvPr>
          <p:cNvGraphicFramePr>
            <a:graphicFrameLocks/>
          </p:cNvGraphicFramePr>
          <p:nvPr>
            <p:extLst>
              <p:ext uri="{D42A27DB-BD31-4B8C-83A1-F6EECF244321}">
                <p14:modId xmlns:p14="http://schemas.microsoft.com/office/powerpoint/2010/main" val="2552750670"/>
              </p:ext>
            </p:extLst>
          </p:nvPr>
        </p:nvGraphicFramePr>
        <p:xfrm>
          <a:off x="4155135" y="1110978"/>
          <a:ext cx="7969000" cy="48979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498069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6"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338" name="Group 1337">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339"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340"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1"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2"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343"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4"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5"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6"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7"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8"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9"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0"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1"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2"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3"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4"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5"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6"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7"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8"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59"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0"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1"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2"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3"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4"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5"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6"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7"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368"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9"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0"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1"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2"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3"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4"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5"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6"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7"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8"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9"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380"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1"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2"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3"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4"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5"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6"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7"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8"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9"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90"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91"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92"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sp>
        <p:nvSpPr>
          <p:cNvPr id="1394" name="Rectangle 1393">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396" name="Group 1395">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397"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398"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99"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0"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401"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2"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3"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4"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5"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6"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7"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8"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09"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0"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1"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2"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3"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4"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5"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6"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7"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8"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9"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0"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1"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2"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3"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4"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5"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426"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7"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8"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9"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0"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1"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2"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3"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4"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5"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6"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7"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438"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9"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0"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1"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2"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3"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4"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5"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6"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7"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8"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9"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50"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pic>
        <p:nvPicPr>
          <p:cNvPr id="1452"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02CA4349-E815-4DE7-903C-41BD1CB4DC8D}"/>
              </a:ext>
            </a:extLst>
          </p:cNvPr>
          <p:cNvSpPr>
            <a:spLocks noGrp="1"/>
          </p:cNvSpPr>
          <p:nvPr>
            <p:ph type="title"/>
          </p:nvPr>
        </p:nvSpPr>
        <p:spPr>
          <a:xfrm>
            <a:off x="8057397" y="1113282"/>
            <a:ext cx="3489569" cy="2396681"/>
          </a:xfrm>
        </p:spPr>
        <p:style>
          <a:lnRef idx="1">
            <a:schemeClr val="dk1"/>
          </a:lnRef>
          <a:fillRef idx="3">
            <a:schemeClr val="dk1"/>
          </a:fillRef>
          <a:effectRef idx="2">
            <a:schemeClr val="dk1"/>
          </a:effectRef>
          <a:fontRef idx="minor">
            <a:schemeClr val="lt1"/>
          </a:fontRef>
        </p:style>
        <p:txBody>
          <a:bodyPr vert="horz" lIns="91440" tIns="45720" rIns="91440" bIns="45720" rtlCol="0" anchor="b">
            <a:normAutofit/>
          </a:bodyPr>
          <a:lstStyle/>
          <a:p>
            <a:pPr marL="457200" indent="-457200"/>
            <a:r>
              <a:rPr lang="en-US" sz="1800" dirty="0">
                <a:solidFill>
                  <a:srgbClr val="FFFFFF"/>
                </a:solidFill>
                <a:effectLst>
                  <a:outerShdw blurRad="38100" dist="38100" dir="2700000" algn="tl">
                    <a:srgbClr val="000000">
                      <a:alpha val="43137"/>
                    </a:srgbClr>
                  </a:outerShdw>
                </a:effectLst>
                <a:latin typeface="+mj-lt"/>
                <a:ea typeface="+mj-ea"/>
                <a:cs typeface="+mj-cs"/>
              </a:rPr>
              <a:t>Source: Current Employment Survey, Bureau of Labor Statistics</a:t>
            </a:r>
            <a:br>
              <a:rPr lang="en-US" sz="1800" dirty="0">
                <a:solidFill>
                  <a:srgbClr val="FFFFFF"/>
                </a:solidFill>
                <a:effectLst>
                  <a:outerShdw blurRad="38100" dist="38100" dir="2700000" algn="tl">
                    <a:srgbClr val="000000">
                      <a:alpha val="43137"/>
                    </a:srgbClr>
                  </a:outerShdw>
                </a:effectLst>
                <a:latin typeface="+mj-lt"/>
                <a:ea typeface="+mj-ea"/>
                <a:cs typeface="+mj-cs"/>
              </a:rPr>
            </a:br>
            <a:br>
              <a:rPr lang="en-US" sz="1800" dirty="0">
                <a:solidFill>
                  <a:srgbClr val="FFFFFF"/>
                </a:solidFill>
                <a:effectLst>
                  <a:outerShdw blurRad="38100" dist="38100" dir="2700000" algn="tl">
                    <a:srgbClr val="000000">
                      <a:alpha val="43137"/>
                    </a:srgbClr>
                  </a:outerShdw>
                </a:effectLst>
                <a:latin typeface="+mj-lt"/>
                <a:ea typeface="+mj-ea"/>
                <a:cs typeface="+mj-cs"/>
              </a:rPr>
            </a:br>
            <a:br>
              <a:rPr lang="en-US" sz="1800" dirty="0">
                <a:solidFill>
                  <a:srgbClr val="FFFFFF"/>
                </a:solidFill>
                <a:effectLst>
                  <a:outerShdw blurRad="38100" dist="38100" dir="2700000" algn="tl">
                    <a:srgbClr val="000000">
                      <a:alpha val="43137"/>
                    </a:srgbClr>
                  </a:outerShdw>
                </a:effectLst>
                <a:latin typeface="+mj-lt"/>
                <a:ea typeface="+mj-ea"/>
                <a:cs typeface="+mj-cs"/>
              </a:rPr>
            </a:br>
            <a:br>
              <a:rPr lang="en-US" sz="1800" dirty="0">
                <a:solidFill>
                  <a:srgbClr val="FFFFFF"/>
                </a:solidFill>
                <a:effectLst>
                  <a:outerShdw blurRad="38100" dist="38100" dir="2700000" algn="tl">
                    <a:srgbClr val="000000">
                      <a:alpha val="43137"/>
                    </a:srgbClr>
                  </a:outerShdw>
                </a:effectLst>
                <a:latin typeface="+mj-lt"/>
                <a:ea typeface="+mj-ea"/>
                <a:cs typeface="+mj-cs"/>
              </a:rPr>
            </a:br>
            <a:br>
              <a:rPr lang="en-US" sz="1800" dirty="0">
                <a:solidFill>
                  <a:srgbClr val="FFFFFF"/>
                </a:solidFill>
                <a:effectLst>
                  <a:outerShdw blurRad="38100" dist="38100" dir="2700000" algn="tl">
                    <a:srgbClr val="000000">
                      <a:alpha val="43137"/>
                    </a:srgbClr>
                  </a:outerShdw>
                </a:effectLst>
                <a:latin typeface="+mj-lt"/>
                <a:ea typeface="+mj-ea"/>
                <a:cs typeface="+mj-cs"/>
              </a:rPr>
            </a:br>
            <a:endParaRPr lang="en-US" sz="1800" dirty="0">
              <a:solidFill>
                <a:srgbClr val="FFFFFF"/>
              </a:solidFill>
              <a:effectLst>
                <a:outerShdw blurRad="38100" dist="38100" dir="2700000" algn="tl">
                  <a:srgbClr val="000000">
                    <a:alpha val="43137"/>
                  </a:srgbClr>
                </a:outerShdw>
              </a:effectLst>
              <a:latin typeface="+mj-lt"/>
              <a:ea typeface="+mj-ea"/>
              <a:cs typeface="+mj-cs"/>
            </a:endParaRPr>
          </a:p>
        </p:txBody>
      </p:sp>
      <p:sp useBgFill="1">
        <p:nvSpPr>
          <p:cNvPr id="1454"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047E8DC6-05FD-202F-14B7-CC0F29220BC6}"/>
              </a:ext>
            </a:extLst>
          </p:cNvPr>
          <p:cNvGraphicFramePr>
            <a:graphicFrameLocks noGrp="1"/>
          </p:cNvGraphicFramePr>
          <p:nvPr>
            <p:extLst>
              <p:ext uri="{D42A27DB-BD31-4B8C-83A1-F6EECF244321}">
                <p14:modId xmlns:p14="http://schemas.microsoft.com/office/powerpoint/2010/main" val="1074479836"/>
              </p:ext>
            </p:extLst>
          </p:nvPr>
        </p:nvGraphicFramePr>
        <p:xfrm>
          <a:off x="765110" y="815550"/>
          <a:ext cx="6786297" cy="5226908"/>
        </p:xfrm>
        <a:graphic>
          <a:graphicData uri="http://schemas.openxmlformats.org/drawingml/2006/table">
            <a:tbl>
              <a:tblPr>
                <a:tableStyleId>{616DA210-FB5B-4158-B5E0-FEB733F419BA}</a:tableStyleId>
              </a:tblPr>
              <a:tblGrid>
                <a:gridCol w="2584403">
                  <a:extLst>
                    <a:ext uri="{9D8B030D-6E8A-4147-A177-3AD203B41FA5}">
                      <a16:colId xmlns:a16="http://schemas.microsoft.com/office/drawing/2014/main" val="36217064"/>
                    </a:ext>
                  </a:extLst>
                </a:gridCol>
                <a:gridCol w="2501516">
                  <a:extLst>
                    <a:ext uri="{9D8B030D-6E8A-4147-A177-3AD203B41FA5}">
                      <a16:colId xmlns:a16="http://schemas.microsoft.com/office/drawing/2014/main" val="2052528994"/>
                    </a:ext>
                  </a:extLst>
                </a:gridCol>
                <a:gridCol w="1700378">
                  <a:extLst>
                    <a:ext uri="{9D8B030D-6E8A-4147-A177-3AD203B41FA5}">
                      <a16:colId xmlns:a16="http://schemas.microsoft.com/office/drawing/2014/main" val="922849806"/>
                    </a:ext>
                  </a:extLst>
                </a:gridCol>
              </a:tblGrid>
              <a:tr h="248901">
                <a:tc gridSpan="2">
                  <a:txBody>
                    <a:bodyPr/>
                    <a:lstStyle/>
                    <a:p>
                      <a:pPr algn="ctr" fontAlgn="b">
                        <a:buNone/>
                      </a:pPr>
                      <a:r>
                        <a:rPr lang="en-US" sz="1200" u="none" strike="noStrike" dirty="0">
                          <a:effectLst>
                            <a:outerShdw blurRad="38100" dist="38100" dir="2700000" algn="tl">
                              <a:srgbClr val="000000">
                                <a:alpha val="43137"/>
                              </a:srgbClr>
                            </a:outerShdw>
                          </a:effectLst>
                        </a:rPr>
                        <a:t>STATE OF LOUISIANA</a:t>
                      </a:r>
                      <a:endParaRPr lang="en-US" sz="12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0" marR="0" marT="0" marB="0" anchor="b">
                    <a:solidFill>
                      <a:srgbClr val="FFFF00"/>
                    </a:solidFill>
                  </a:tcPr>
                </a:tc>
                <a:tc hMerge="1">
                  <a:txBody>
                    <a:bodyPr/>
                    <a:lstStyle/>
                    <a:p>
                      <a:endParaRPr lang="en-US"/>
                    </a:p>
                  </a:txBody>
                  <a:tcPr/>
                </a:tc>
                <a:tc rowSpan="2">
                  <a:txBody>
                    <a:bodyPr/>
                    <a:lstStyle/>
                    <a:p>
                      <a:pPr algn="ctr" fontAlgn="ctr">
                        <a:buNone/>
                      </a:pPr>
                      <a:r>
                        <a:rPr lang="en-US" sz="1200" u="none" strike="noStrike" dirty="0">
                          <a:effectLst>
                            <a:outerShdw blurRad="38100" dist="38100" dir="2700000" algn="tl">
                              <a:srgbClr val="000000">
                                <a:alpha val="43137"/>
                              </a:srgbClr>
                            </a:outerShdw>
                          </a:effectLst>
                        </a:rPr>
                        <a:t>Total Non-Farm Employment January 2026 </a:t>
                      </a:r>
                      <a:endParaRPr lang="en-US" sz="12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0" marR="0" marT="0" marB="0" anchor="ctr">
                    <a:solidFill>
                      <a:srgbClr val="FFFF00"/>
                    </a:solidFill>
                  </a:tcPr>
                </a:tc>
                <a:extLst>
                  <a:ext uri="{0D108BD9-81ED-4DB2-BD59-A6C34878D82A}">
                    <a16:rowId xmlns:a16="http://schemas.microsoft.com/office/drawing/2014/main" val="2130030866"/>
                  </a:ext>
                </a:extLst>
              </a:tr>
              <a:tr h="398239">
                <a:tc gridSpan="2">
                  <a:txBody>
                    <a:bodyPr/>
                    <a:lstStyle/>
                    <a:p>
                      <a:pPr algn="ctr" fontAlgn="b">
                        <a:buNone/>
                      </a:pPr>
                      <a:r>
                        <a:rPr lang="en-US" sz="1200" u="none" strike="noStrike" dirty="0">
                          <a:effectLst>
                            <a:outerShdw blurRad="38100" dist="38100" dir="2700000" algn="tl">
                              <a:srgbClr val="000000">
                                <a:alpha val="43137"/>
                              </a:srgbClr>
                            </a:outerShdw>
                          </a:effectLst>
                        </a:rPr>
                        <a:t>Non-Seasonally Adjusted Job Growth</a:t>
                      </a:r>
                    </a:p>
                    <a:p>
                      <a:pPr algn="ctr" fontAlgn="b">
                        <a:buNone/>
                      </a:pPr>
                      <a:r>
                        <a:rPr lang="en-US" sz="1200" u="none" strike="noStrike" dirty="0">
                          <a:effectLst>
                            <a:outerShdw blurRad="38100" dist="38100" dir="2700000" algn="tl">
                              <a:srgbClr val="000000">
                                <a:alpha val="43137"/>
                              </a:srgbClr>
                            </a:outerShdw>
                          </a:effectLst>
                        </a:rPr>
                        <a:t>January 2025 to January 2026</a:t>
                      </a:r>
                      <a:endParaRPr lang="en-US" sz="12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0" marR="0" marT="0" marB="0" anchor="b">
                    <a:solidFill>
                      <a:srgbClr val="FFFF00"/>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798799113"/>
                  </a:ext>
                </a:extLst>
              </a:tr>
              <a:tr h="248901">
                <a:tc>
                  <a:txBody>
                    <a:bodyPr/>
                    <a:lstStyle/>
                    <a:p>
                      <a:pPr algn="ctr" fontAlgn="b">
                        <a:buNone/>
                      </a:pPr>
                      <a:r>
                        <a:rPr lang="en-US" sz="1100" b="0" i="0" u="none" strike="noStrike" dirty="0">
                          <a:solidFill>
                            <a:srgbClr val="000000"/>
                          </a:solidFill>
                          <a:effectLst/>
                          <a:latin typeface="Calibri" panose="020F0502020204030204" pitchFamily="34" charset="0"/>
                        </a:rPr>
                        <a:t>Health Care and Social Assistance</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8,800</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302,100</a:t>
                      </a:r>
                    </a:p>
                  </a:txBody>
                  <a:tcPr marL="0" marR="0" marT="0" marB="0" anchor="b"/>
                </a:tc>
                <a:extLst>
                  <a:ext uri="{0D108BD9-81ED-4DB2-BD59-A6C34878D82A}">
                    <a16:rowId xmlns:a16="http://schemas.microsoft.com/office/drawing/2014/main" val="3407104313"/>
                  </a:ext>
                </a:extLst>
              </a:tr>
              <a:tr h="398239">
                <a:tc>
                  <a:txBody>
                    <a:bodyPr/>
                    <a:lstStyle/>
                    <a:p>
                      <a:pPr algn="ctr" fontAlgn="b">
                        <a:buNone/>
                      </a:pPr>
                      <a:r>
                        <a:rPr lang="en-US" sz="1100" b="0" i="0" u="none" strike="noStrike" dirty="0">
                          <a:solidFill>
                            <a:srgbClr val="000000"/>
                          </a:solidFill>
                          <a:effectLst/>
                          <a:latin typeface="Calibri" panose="020F0502020204030204" pitchFamily="34" charset="0"/>
                        </a:rPr>
                        <a:t>Manufacturing</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1,800</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141,000</a:t>
                      </a:r>
                    </a:p>
                  </a:txBody>
                  <a:tcPr marL="0" marR="0" marT="0" marB="0" anchor="b">
                    <a:solidFill>
                      <a:schemeClr val="bg2"/>
                    </a:solidFill>
                  </a:tcPr>
                </a:tc>
                <a:extLst>
                  <a:ext uri="{0D108BD9-81ED-4DB2-BD59-A6C34878D82A}">
                    <a16:rowId xmlns:a16="http://schemas.microsoft.com/office/drawing/2014/main" val="3692572747"/>
                  </a:ext>
                </a:extLst>
              </a:tr>
              <a:tr h="398239">
                <a:tc>
                  <a:txBody>
                    <a:bodyPr/>
                    <a:lstStyle/>
                    <a:p>
                      <a:pPr algn="ctr" fontAlgn="b">
                        <a:buNone/>
                      </a:pPr>
                      <a:r>
                        <a:rPr lang="en-US" sz="1100" b="0" i="0" u="none" strike="noStrike">
                          <a:solidFill>
                            <a:srgbClr val="000000"/>
                          </a:solidFill>
                          <a:effectLst/>
                          <a:latin typeface="Calibri" panose="020F0502020204030204" pitchFamily="34" charset="0"/>
                        </a:rPr>
                        <a:t>Financial Activities</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1,800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93,900</a:t>
                      </a:r>
                    </a:p>
                  </a:txBody>
                  <a:tcPr marL="0" marR="0" marT="0" marB="0" anchor="b"/>
                </a:tc>
                <a:extLst>
                  <a:ext uri="{0D108BD9-81ED-4DB2-BD59-A6C34878D82A}">
                    <a16:rowId xmlns:a16="http://schemas.microsoft.com/office/drawing/2014/main" val="2827096653"/>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Private Educational Services</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1,300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50,800</a:t>
                      </a:r>
                    </a:p>
                  </a:txBody>
                  <a:tcPr marL="0" marR="0" marT="0" marB="0" anchor="b">
                    <a:solidFill>
                      <a:schemeClr val="bg2"/>
                    </a:solidFill>
                  </a:tcPr>
                </a:tc>
                <a:extLst>
                  <a:ext uri="{0D108BD9-81ED-4DB2-BD59-A6C34878D82A}">
                    <a16:rowId xmlns:a16="http://schemas.microsoft.com/office/drawing/2014/main" val="2704214594"/>
                  </a:ext>
                </a:extLst>
              </a:tr>
              <a:tr h="398239">
                <a:tc>
                  <a:txBody>
                    <a:bodyPr/>
                    <a:lstStyle/>
                    <a:p>
                      <a:pPr algn="ctr" fontAlgn="b">
                        <a:buNone/>
                      </a:pPr>
                      <a:r>
                        <a:rPr lang="en-US" sz="1100" b="0" i="0" u="none" strike="noStrike">
                          <a:solidFill>
                            <a:srgbClr val="000000"/>
                          </a:solidFill>
                          <a:effectLst/>
                          <a:latin typeface="Calibri" panose="020F0502020204030204" pitchFamily="34" charset="0"/>
                        </a:rPr>
                        <a:t>Leisure and Hospitality</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1,200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222,100</a:t>
                      </a:r>
                    </a:p>
                  </a:txBody>
                  <a:tcPr marL="0" marR="0" marT="0" marB="0" anchor="b"/>
                </a:tc>
                <a:extLst>
                  <a:ext uri="{0D108BD9-81ED-4DB2-BD59-A6C34878D82A}">
                    <a16:rowId xmlns:a16="http://schemas.microsoft.com/office/drawing/2014/main" val="2350259782"/>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Professional and Business Services</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1,200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220,800</a:t>
                      </a:r>
                    </a:p>
                  </a:txBody>
                  <a:tcPr marL="0" marR="0" marT="0" marB="0" anchor="b">
                    <a:solidFill>
                      <a:schemeClr val="bg2"/>
                    </a:solidFill>
                  </a:tcPr>
                </a:tc>
                <a:extLst>
                  <a:ext uri="{0D108BD9-81ED-4DB2-BD59-A6C34878D82A}">
                    <a16:rowId xmlns:a16="http://schemas.microsoft.com/office/drawing/2014/main" val="3550964063"/>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Construction</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1,200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139,300</a:t>
                      </a:r>
                    </a:p>
                  </a:txBody>
                  <a:tcPr marL="0" marR="0" marT="0" marB="0" anchor="b"/>
                </a:tc>
                <a:extLst>
                  <a:ext uri="{0D108BD9-81ED-4DB2-BD59-A6C34878D82A}">
                    <a16:rowId xmlns:a16="http://schemas.microsoft.com/office/drawing/2014/main" val="1684735633"/>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Government</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325,700</a:t>
                      </a:r>
                    </a:p>
                  </a:txBody>
                  <a:tcPr marL="0" marR="0" marT="0" marB="0" anchor="b">
                    <a:solidFill>
                      <a:schemeClr val="bg2"/>
                    </a:solidFill>
                  </a:tcPr>
                </a:tc>
                <a:extLst>
                  <a:ext uri="{0D108BD9-81ED-4DB2-BD59-A6C34878D82A}">
                    <a16:rowId xmlns:a16="http://schemas.microsoft.com/office/drawing/2014/main" val="382827527"/>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Wholesale Trade</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-200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68,100</a:t>
                      </a:r>
                    </a:p>
                  </a:txBody>
                  <a:tcPr marL="0" marR="0" marT="0" marB="0" anchor="b"/>
                </a:tc>
                <a:extLst>
                  <a:ext uri="{0D108BD9-81ED-4DB2-BD59-A6C34878D82A}">
                    <a16:rowId xmlns:a16="http://schemas.microsoft.com/office/drawing/2014/main" val="2165930099"/>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Truck Transportation </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-300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16,500</a:t>
                      </a:r>
                    </a:p>
                  </a:txBody>
                  <a:tcPr marL="0" marR="0" marT="0" marB="0" anchor="b">
                    <a:solidFill>
                      <a:schemeClr val="bg2"/>
                    </a:solidFill>
                  </a:tcPr>
                </a:tc>
                <a:extLst>
                  <a:ext uri="{0D108BD9-81ED-4DB2-BD59-A6C34878D82A}">
                    <a16:rowId xmlns:a16="http://schemas.microsoft.com/office/drawing/2014/main" val="2150729980"/>
                  </a:ext>
                </a:extLst>
              </a:tr>
              <a:tr h="398239">
                <a:tc>
                  <a:txBody>
                    <a:bodyPr/>
                    <a:lstStyle/>
                    <a:p>
                      <a:pPr algn="ctr" fontAlgn="b">
                        <a:buNone/>
                      </a:pPr>
                      <a:r>
                        <a:rPr lang="en-US" sz="1100" b="0" i="0" u="none" strike="noStrike">
                          <a:solidFill>
                            <a:srgbClr val="000000"/>
                          </a:solidFill>
                          <a:effectLst/>
                          <a:latin typeface="Calibri" panose="020F0502020204030204" pitchFamily="34" charset="0"/>
                        </a:rPr>
                        <a:t>Support Activities in Transportation</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-400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19,600</a:t>
                      </a:r>
                    </a:p>
                  </a:txBody>
                  <a:tcPr marL="0" marR="0" marT="0" marB="0" anchor="b">
                    <a:solidFill>
                      <a:schemeClr val="bg2"/>
                    </a:solidFill>
                  </a:tcPr>
                </a:tc>
                <a:extLst>
                  <a:ext uri="{0D108BD9-81ED-4DB2-BD59-A6C34878D82A}">
                    <a16:rowId xmlns:a16="http://schemas.microsoft.com/office/drawing/2014/main" val="143708236"/>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Mining</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-700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27,700</a:t>
                      </a:r>
                    </a:p>
                  </a:txBody>
                  <a:tcPr marL="0" marR="0" marT="0" marB="0" anchor="b"/>
                </a:tc>
                <a:extLst>
                  <a:ext uri="{0D108BD9-81ED-4DB2-BD59-A6C34878D82A}">
                    <a16:rowId xmlns:a16="http://schemas.microsoft.com/office/drawing/2014/main" val="1439257766"/>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Information </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-2,200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15,800</a:t>
                      </a:r>
                    </a:p>
                  </a:txBody>
                  <a:tcPr marL="0" marR="0" marT="0" marB="0" anchor="b">
                    <a:solidFill>
                      <a:schemeClr val="bg2"/>
                    </a:solidFill>
                  </a:tcPr>
                </a:tc>
                <a:extLst>
                  <a:ext uri="{0D108BD9-81ED-4DB2-BD59-A6C34878D82A}">
                    <a16:rowId xmlns:a16="http://schemas.microsoft.com/office/drawing/2014/main" val="106196805"/>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Retail Trade</a:t>
                      </a:r>
                    </a:p>
                  </a:txBody>
                  <a:tcPr marL="0" marR="0" marT="0" marB="0" anchor="b"/>
                </a:tc>
                <a:tc>
                  <a:txBody>
                    <a:bodyPr/>
                    <a:lstStyle/>
                    <a:p>
                      <a:pPr algn="ctr" fontAlgn="b">
                        <a:buNone/>
                      </a:pPr>
                      <a:r>
                        <a:rPr lang="en-US" sz="1100" b="0" i="0" u="none" strike="noStrike">
                          <a:solidFill>
                            <a:srgbClr val="000000"/>
                          </a:solidFill>
                          <a:effectLst/>
                          <a:latin typeface="Calibri" panose="020F0502020204030204" pitchFamily="34" charset="0"/>
                        </a:rPr>
                        <a:t>-2,300</a:t>
                      </a:r>
                    </a:p>
                  </a:txBody>
                  <a:tcPr marL="0" marR="0" marT="0" marB="0" anchor="b"/>
                </a:tc>
                <a:tc>
                  <a:txBody>
                    <a:bodyPr/>
                    <a:lstStyle/>
                    <a:p>
                      <a:pPr algn="ctr" fontAlgn="b">
                        <a:buNone/>
                      </a:pPr>
                      <a:r>
                        <a:rPr lang="en-US" sz="1100" b="0" i="0" u="none" strike="noStrike" dirty="0">
                          <a:solidFill>
                            <a:srgbClr val="000000"/>
                          </a:solidFill>
                          <a:effectLst/>
                          <a:latin typeface="Calibri" panose="020F0502020204030204" pitchFamily="34" charset="0"/>
                        </a:rPr>
                        <a:t>211,100</a:t>
                      </a:r>
                    </a:p>
                  </a:txBody>
                  <a:tcPr marL="0" marR="0" marT="0" marB="0" anchor="b"/>
                </a:tc>
                <a:extLst>
                  <a:ext uri="{0D108BD9-81ED-4DB2-BD59-A6C34878D82A}">
                    <a16:rowId xmlns:a16="http://schemas.microsoft.com/office/drawing/2014/main" val="3162251384"/>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All Others</a:t>
                      </a:r>
                    </a:p>
                  </a:txBody>
                  <a:tcPr marL="0" marR="0" marT="0" marB="0" anchor="b">
                    <a:solidFill>
                      <a:schemeClr val="bg2"/>
                    </a:solidFill>
                  </a:tcPr>
                </a:tc>
                <a:tc>
                  <a:txBody>
                    <a:bodyPr/>
                    <a:lstStyle/>
                    <a:p>
                      <a:pPr algn="ctr" fontAlgn="b">
                        <a:buNone/>
                      </a:pPr>
                      <a:r>
                        <a:rPr lang="en-US" sz="1100" b="0" i="0" u="none" strike="noStrike">
                          <a:solidFill>
                            <a:srgbClr val="000000"/>
                          </a:solidFill>
                          <a:effectLst/>
                          <a:latin typeface="Calibri" panose="020F0502020204030204" pitchFamily="34" charset="0"/>
                        </a:rPr>
                        <a:t>-7,200</a:t>
                      </a:r>
                    </a:p>
                  </a:txBody>
                  <a:tcPr marL="0" marR="0" marT="0" marB="0" anchor="b">
                    <a:solidFill>
                      <a:schemeClr val="bg2"/>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133,700</a:t>
                      </a:r>
                    </a:p>
                  </a:txBody>
                  <a:tcPr marL="0" marR="0" marT="0" marB="0" anchor="b">
                    <a:solidFill>
                      <a:schemeClr val="bg2"/>
                    </a:solidFill>
                  </a:tcPr>
                </a:tc>
                <a:extLst>
                  <a:ext uri="{0D108BD9-81ED-4DB2-BD59-A6C34878D82A}">
                    <a16:rowId xmlns:a16="http://schemas.microsoft.com/office/drawing/2014/main" val="1091603930"/>
                  </a:ext>
                </a:extLst>
              </a:tr>
              <a:tr h="248901">
                <a:tc>
                  <a:txBody>
                    <a:bodyPr/>
                    <a:lstStyle/>
                    <a:p>
                      <a:pPr algn="ctr" fontAlgn="b">
                        <a:buNone/>
                      </a:pPr>
                      <a:r>
                        <a:rPr lang="en-US" sz="1100" b="0" i="0" u="none" strike="noStrike">
                          <a:solidFill>
                            <a:srgbClr val="000000"/>
                          </a:solidFill>
                          <a:effectLst/>
                          <a:latin typeface="Calibri" panose="020F0502020204030204" pitchFamily="34" charset="0"/>
                        </a:rPr>
                        <a:t>Total Change</a:t>
                      </a:r>
                    </a:p>
                  </a:txBody>
                  <a:tcPr marL="0" marR="0" marT="0" marB="0" anchor="b">
                    <a:solidFill>
                      <a:srgbClr val="FFFF00"/>
                    </a:solidFill>
                  </a:tcPr>
                </a:tc>
                <a:tc>
                  <a:txBody>
                    <a:bodyPr/>
                    <a:lstStyle/>
                    <a:p>
                      <a:pPr algn="ctr" fontAlgn="b">
                        <a:buNone/>
                      </a:pPr>
                      <a:r>
                        <a:rPr lang="en-US" sz="1100" b="0" i="0" u="none" strike="noStrike">
                          <a:solidFill>
                            <a:srgbClr val="000000"/>
                          </a:solidFill>
                          <a:effectLst/>
                          <a:latin typeface="Calibri" panose="020F0502020204030204" pitchFamily="34" charset="0"/>
                        </a:rPr>
                        <a:t>4,000</a:t>
                      </a:r>
                    </a:p>
                  </a:txBody>
                  <a:tcPr marL="0" marR="0" marT="0" marB="0" anchor="b">
                    <a:solidFill>
                      <a:srgbClr val="FFFF00"/>
                    </a:solidFill>
                  </a:tcPr>
                </a:tc>
                <a:tc>
                  <a:txBody>
                    <a:bodyPr/>
                    <a:lstStyle/>
                    <a:p>
                      <a:pPr algn="ctr" fontAlgn="b">
                        <a:buNone/>
                      </a:pPr>
                      <a:r>
                        <a:rPr lang="en-US" sz="1100" b="0" i="0" u="none" strike="noStrike" dirty="0">
                          <a:solidFill>
                            <a:srgbClr val="000000"/>
                          </a:solidFill>
                          <a:effectLst/>
                          <a:latin typeface="Calibri" panose="020F0502020204030204" pitchFamily="34" charset="0"/>
                        </a:rPr>
                        <a:t>1,988,200</a:t>
                      </a:r>
                    </a:p>
                  </a:txBody>
                  <a:tcPr marL="0" marR="0" marT="0" marB="0" anchor="b">
                    <a:solidFill>
                      <a:srgbClr val="FFFF00"/>
                    </a:solidFill>
                  </a:tcPr>
                </a:tc>
                <a:extLst>
                  <a:ext uri="{0D108BD9-81ED-4DB2-BD59-A6C34878D82A}">
                    <a16:rowId xmlns:a16="http://schemas.microsoft.com/office/drawing/2014/main" val="4209875909"/>
                  </a:ext>
                </a:extLst>
              </a:tr>
            </a:tbl>
          </a:graphicData>
        </a:graphic>
      </p:graphicFrame>
    </p:spTree>
    <p:extLst>
      <p:ext uri="{BB962C8B-B14F-4D97-AF65-F5344CB8AC3E}">
        <p14:creationId xmlns:p14="http://schemas.microsoft.com/office/powerpoint/2010/main" val="3093741914"/>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F74D45-674E-74B6-FAC6-F81C99E89C21}"/>
              </a:ext>
            </a:extLst>
          </p:cNvPr>
          <p:cNvSpPr>
            <a:spLocks noGrp="1"/>
          </p:cNvSpPr>
          <p:nvPr>
            <p:ph type="title"/>
          </p:nvPr>
        </p:nvSpPr>
        <p:spPr>
          <a:xfrm>
            <a:off x="1141410" y="216182"/>
            <a:ext cx="9905998" cy="1164562"/>
          </a:xfrm>
        </p:spPr>
        <p:txBody>
          <a:bodyPr>
            <a:normAutofit/>
          </a:bodyPr>
          <a:lstStyle/>
          <a:p>
            <a:pPr algn="ctr"/>
            <a:r>
              <a:rPr lang="en-US" sz="2000" b="1" dirty="0">
                <a:effectLst>
                  <a:outerShdw blurRad="38100" dist="38100" dir="2700000" algn="tl">
                    <a:srgbClr val="000000">
                      <a:alpha val="43137"/>
                    </a:srgbClr>
                  </a:outerShdw>
                </a:effectLst>
              </a:rPr>
              <a:t>Louisiana Leisure and Hospitality Industry: </a:t>
            </a:r>
            <a:br>
              <a:rPr lang="en-US" sz="2000" b="1" dirty="0">
                <a:effectLst>
                  <a:outerShdw blurRad="38100" dist="38100" dir="2700000" algn="tl">
                    <a:srgbClr val="000000">
                      <a:alpha val="43137"/>
                    </a:srgbClr>
                  </a:outerShdw>
                </a:effectLst>
              </a:rPr>
            </a:br>
            <a:r>
              <a:rPr lang="en-US" sz="2000" b="1" dirty="0">
                <a:effectLst>
                  <a:outerShdw blurRad="38100" dist="38100" dir="2700000" algn="tl">
                    <a:srgbClr val="000000">
                      <a:alpha val="43137"/>
                    </a:srgbClr>
                  </a:outerShdw>
                </a:effectLst>
              </a:rPr>
              <a:t>little change in hours worked, Increase in Average Pay</a:t>
            </a:r>
          </a:p>
        </p:txBody>
      </p:sp>
      <p:graphicFrame>
        <p:nvGraphicFramePr>
          <p:cNvPr id="6" name="Content Placeholder 5">
            <a:extLst>
              <a:ext uri="{FF2B5EF4-FFF2-40B4-BE49-F238E27FC236}">
                <a16:creationId xmlns:a16="http://schemas.microsoft.com/office/drawing/2014/main" id="{FFA54F78-A8CE-7C30-BF90-C05B6979CFAA}"/>
              </a:ext>
            </a:extLst>
          </p:cNvPr>
          <p:cNvGraphicFramePr>
            <a:graphicFrameLocks noGrp="1"/>
          </p:cNvGraphicFramePr>
          <p:nvPr>
            <p:ph sz="half" idx="1"/>
            <p:extLst>
              <p:ext uri="{D42A27DB-BD31-4B8C-83A1-F6EECF244321}">
                <p14:modId xmlns:p14="http://schemas.microsoft.com/office/powerpoint/2010/main" val="3338480392"/>
              </p:ext>
            </p:extLst>
          </p:nvPr>
        </p:nvGraphicFramePr>
        <p:xfrm>
          <a:off x="1141414" y="1545336"/>
          <a:ext cx="4817262" cy="42458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9">
            <a:extLst>
              <a:ext uri="{FF2B5EF4-FFF2-40B4-BE49-F238E27FC236}">
                <a16:creationId xmlns:a16="http://schemas.microsoft.com/office/drawing/2014/main" id="{ACB777F9-6709-5D3D-7C92-5B06566FD2A0}"/>
              </a:ext>
            </a:extLst>
          </p:cNvPr>
          <p:cNvGraphicFramePr>
            <a:graphicFrameLocks noGrp="1"/>
          </p:cNvGraphicFramePr>
          <p:nvPr>
            <p:ph sz="half" idx="2"/>
            <p:extLst>
              <p:ext uri="{D42A27DB-BD31-4B8C-83A1-F6EECF244321}">
                <p14:modId xmlns:p14="http://schemas.microsoft.com/office/powerpoint/2010/main" val="3264150416"/>
              </p:ext>
            </p:extLst>
          </p:nvPr>
        </p:nvGraphicFramePr>
        <p:xfrm>
          <a:off x="5958676" y="1545336"/>
          <a:ext cx="5191406" cy="42458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68402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785D-3CEC-44F1-84AC-88F27D5260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430810-C9AD-4021-895A-548C4D2F5A1D}"/>
              </a:ext>
            </a:extLst>
          </p:cNvPr>
          <p:cNvSpPr>
            <a:spLocks noGrp="1"/>
          </p:cNvSpPr>
          <p:nvPr>
            <p:ph idx="1"/>
          </p:nvPr>
        </p:nvSpPr>
        <p:spPr>
          <a:xfrm>
            <a:off x="1141412" y="852256"/>
            <a:ext cx="9905999" cy="4938945"/>
          </a:xfrm>
          <a:solidFill>
            <a:schemeClr val="bg1"/>
          </a:solidFill>
        </p:spPr>
        <p:txBody>
          <a:bodyPr>
            <a:normAutofit/>
          </a:bodyPr>
          <a:lstStyle/>
          <a:p>
            <a:pPr marL="0" indent="0" algn="ctr">
              <a:buNone/>
            </a:pPr>
            <a:endParaRPr lang="en-US" sz="4400" dirty="0"/>
          </a:p>
          <a:p>
            <a:pPr marL="0" indent="0" algn="ctr">
              <a:buNone/>
            </a:pPr>
            <a:endParaRPr lang="en-US" sz="4400" dirty="0"/>
          </a:p>
          <a:p>
            <a:pPr marL="0" indent="0" algn="ctr">
              <a:buNone/>
            </a:pPr>
            <a:r>
              <a:rPr lang="en-US" sz="4400" dirty="0"/>
              <a:t>Louisiana’s Personal Income Growth in 2025 Driven by Personal Transfer Payments</a:t>
            </a:r>
          </a:p>
        </p:txBody>
      </p:sp>
    </p:spTree>
    <p:extLst>
      <p:ext uri="{BB962C8B-B14F-4D97-AF65-F5344CB8AC3E}">
        <p14:creationId xmlns:p14="http://schemas.microsoft.com/office/powerpoint/2010/main" val="1153983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841948-BBE0-003D-3D9F-8374210F7982}"/>
              </a:ext>
            </a:extLst>
          </p:cNvPr>
          <p:cNvSpPr>
            <a:spLocks noGrp="1"/>
          </p:cNvSpPr>
          <p:nvPr>
            <p:ph type="title"/>
          </p:nvPr>
        </p:nvSpPr>
        <p:spPr>
          <a:xfrm>
            <a:off x="1141413" y="618518"/>
            <a:ext cx="9905998" cy="1100554"/>
          </a:xfrm>
        </p:spPr>
        <p:style>
          <a:lnRef idx="3">
            <a:schemeClr val="lt1"/>
          </a:lnRef>
          <a:fillRef idx="1">
            <a:schemeClr val="dk1"/>
          </a:fillRef>
          <a:effectRef idx="1">
            <a:schemeClr val="dk1"/>
          </a:effectRef>
          <a:fontRef idx="minor">
            <a:schemeClr val="lt1"/>
          </a:fontRef>
        </p:style>
        <p:txBody>
          <a:bodyPr>
            <a:noAutofit/>
          </a:bodyPr>
          <a:lstStyle/>
          <a:p>
            <a:pPr algn="ctr"/>
            <a:r>
              <a:rPr lang="en-US" sz="2000" dirty="0">
                <a:effectLst>
                  <a:outerShdw blurRad="38100" dist="38100" dir="2700000" algn="tl">
                    <a:srgbClr val="000000">
                      <a:alpha val="43137"/>
                    </a:srgbClr>
                  </a:outerShdw>
                </a:effectLst>
              </a:rPr>
              <a:t>Personal Transfer Payments </a:t>
            </a:r>
            <a:br>
              <a:rPr lang="en-US" sz="2000" dirty="0">
                <a:effectLst>
                  <a:outerShdw blurRad="38100" dist="38100" dir="2700000" algn="tl">
                    <a:srgbClr val="000000">
                      <a:alpha val="43137"/>
                    </a:srgbClr>
                  </a:outerShdw>
                </a:effectLst>
              </a:rPr>
            </a:br>
            <a:r>
              <a:rPr lang="en-US" sz="2000" dirty="0">
                <a:effectLst>
                  <a:outerShdw blurRad="38100" dist="38100" dir="2700000" algn="tl">
                    <a:srgbClr val="000000">
                      <a:alpha val="43137"/>
                    </a:srgbClr>
                  </a:outerShdw>
                </a:effectLst>
              </a:rPr>
              <a:t>as A Percentage of Total Personal Income:</a:t>
            </a:r>
            <a:br>
              <a:rPr lang="en-US" sz="2000" dirty="0">
                <a:effectLst>
                  <a:outerShdw blurRad="38100" dist="38100" dir="2700000" algn="tl">
                    <a:srgbClr val="000000">
                      <a:alpha val="43137"/>
                    </a:srgbClr>
                  </a:outerShdw>
                </a:effectLst>
              </a:rPr>
            </a:br>
            <a:r>
              <a:rPr lang="en-US" sz="2000" dirty="0">
                <a:effectLst>
                  <a:outerShdw blurRad="38100" dist="38100" dir="2700000" algn="tl">
                    <a:srgbClr val="000000">
                      <a:alpha val="43137"/>
                    </a:srgbClr>
                  </a:outerShdw>
                </a:effectLst>
              </a:rPr>
              <a:t>Louisiana’s Personal Income Level Highly Dependent of Transfer Payments</a:t>
            </a:r>
            <a:br>
              <a:rPr lang="en-US" sz="2000" dirty="0">
                <a:effectLst>
                  <a:outerShdw blurRad="38100" dist="38100" dir="2700000" algn="tl">
                    <a:srgbClr val="000000">
                      <a:alpha val="43137"/>
                    </a:srgbClr>
                  </a:outerShdw>
                </a:effectLst>
              </a:rPr>
            </a:br>
            <a:r>
              <a:rPr lang="en-US" sz="2000" dirty="0">
                <a:effectLst>
                  <a:outerShdw blurRad="38100" dist="38100" dir="2700000" algn="tl">
                    <a:srgbClr val="000000">
                      <a:alpha val="43137"/>
                    </a:srgbClr>
                  </a:outerShdw>
                </a:effectLst>
              </a:rPr>
              <a:t>4th quarter 2025</a:t>
            </a:r>
          </a:p>
        </p:txBody>
      </p:sp>
      <p:sp>
        <p:nvSpPr>
          <p:cNvPr id="5" name="Content Placeholder 4">
            <a:extLst>
              <a:ext uri="{FF2B5EF4-FFF2-40B4-BE49-F238E27FC236}">
                <a16:creationId xmlns:a16="http://schemas.microsoft.com/office/drawing/2014/main" id="{690CE5C9-3F88-28EB-44FF-57D84B5F7C41}"/>
              </a:ext>
            </a:extLst>
          </p:cNvPr>
          <p:cNvSpPr>
            <a:spLocks noGrp="1"/>
          </p:cNvSpPr>
          <p:nvPr>
            <p:ph sz="half" idx="1"/>
          </p:nvPr>
        </p:nvSpPr>
        <p:spPr>
          <a:xfrm>
            <a:off x="1141410" y="1892808"/>
            <a:ext cx="4878389" cy="4346674"/>
          </a:xfrm>
        </p:spPr>
        <p:style>
          <a:lnRef idx="3">
            <a:schemeClr val="lt1"/>
          </a:lnRef>
          <a:fillRef idx="1">
            <a:schemeClr val="dk1"/>
          </a:fillRef>
          <a:effectRef idx="1">
            <a:schemeClr val="dk1"/>
          </a:effectRef>
          <a:fontRef idx="minor">
            <a:schemeClr val="lt1"/>
          </a:fontRef>
        </p:style>
        <p:txBody>
          <a:bodyPr>
            <a:normAutofit/>
          </a:bodyPr>
          <a:lstStyle/>
          <a:p>
            <a:r>
              <a:rPr lang="en-US" dirty="0"/>
              <a:t>Transfer Payments consist of:</a:t>
            </a:r>
          </a:p>
          <a:p>
            <a:pPr lvl="1"/>
            <a:r>
              <a:rPr lang="en-US" dirty="0"/>
              <a:t>Social Security Benefits</a:t>
            </a:r>
          </a:p>
          <a:p>
            <a:pPr lvl="1"/>
            <a:r>
              <a:rPr lang="en-US" dirty="0"/>
              <a:t>Medicare Benefits</a:t>
            </a:r>
          </a:p>
          <a:p>
            <a:pPr lvl="1"/>
            <a:r>
              <a:rPr lang="en-US" dirty="0"/>
              <a:t>Medicare Benefits</a:t>
            </a:r>
          </a:p>
          <a:p>
            <a:pPr lvl="1"/>
            <a:r>
              <a:rPr lang="en-US" dirty="0"/>
              <a:t>All Other transfer Benefits	</a:t>
            </a:r>
          </a:p>
        </p:txBody>
      </p:sp>
      <p:sp>
        <p:nvSpPr>
          <p:cNvPr id="6" name="Content Placeholder 5">
            <a:extLst>
              <a:ext uri="{FF2B5EF4-FFF2-40B4-BE49-F238E27FC236}">
                <a16:creationId xmlns:a16="http://schemas.microsoft.com/office/drawing/2014/main" id="{41233D5D-9222-1700-7B21-9A59A1E7169F}"/>
              </a:ext>
            </a:extLst>
          </p:cNvPr>
          <p:cNvSpPr>
            <a:spLocks noGrp="1"/>
          </p:cNvSpPr>
          <p:nvPr>
            <p:ph sz="half" idx="2"/>
          </p:nvPr>
        </p:nvSpPr>
        <p:spPr>
          <a:xfrm>
            <a:off x="6172200" y="1819656"/>
            <a:ext cx="4875211" cy="4419826"/>
          </a:xfrm>
        </p:spPr>
        <p:style>
          <a:lnRef idx="3">
            <a:schemeClr val="lt1"/>
          </a:lnRef>
          <a:fillRef idx="1">
            <a:schemeClr val="dk1"/>
          </a:fillRef>
          <a:effectRef idx="1">
            <a:schemeClr val="dk1"/>
          </a:effectRef>
          <a:fontRef idx="minor">
            <a:schemeClr val="lt1"/>
          </a:fontRef>
        </p:style>
        <p:txBody>
          <a:bodyPr>
            <a:normAutofit/>
          </a:bodyPr>
          <a:lstStyle/>
          <a:p>
            <a:pPr marL="0" indent="0">
              <a:lnSpc>
                <a:spcPct val="100000"/>
              </a:lnSpc>
              <a:spcBef>
                <a:spcPts val="0"/>
              </a:spcBef>
              <a:buNone/>
            </a:pPr>
            <a:r>
              <a:rPr lang="en-US" sz="2000" dirty="0"/>
              <a:t>Transfer Benefits as a percentage of total Personal Income</a:t>
            </a:r>
          </a:p>
          <a:p>
            <a:pPr>
              <a:lnSpc>
                <a:spcPct val="100000"/>
              </a:lnSpc>
              <a:spcBef>
                <a:spcPts val="0"/>
              </a:spcBef>
              <a:buFont typeface="Wingdings" panose="05000000000000000000" pitchFamily="2" charset="2"/>
              <a:buChar char="q"/>
            </a:pPr>
            <a:r>
              <a:rPr lang="en-US" dirty="0"/>
              <a:t>	</a:t>
            </a:r>
            <a:r>
              <a:rPr lang="en-US" sz="2000" dirty="0"/>
              <a:t>Louisiana = 24.6%</a:t>
            </a:r>
          </a:p>
          <a:p>
            <a:pPr>
              <a:lnSpc>
                <a:spcPct val="100000"/>
              </a:lnSpc>
              <a:spcBef>
                <a:spcPts val="0"/>
              </a:spcBef>
              <a:buFont typeface="Wingdings" panose="05000000000000000000" pitchFamily="2" charset="2"/>
              <a:buChar char="q"/>
            </a:pPr>
            <a:r>
              <a:rPr lang="en-US" sz="2000" dirty="0"/>
              <a:t>         Alabama = 24.9%</a:t>
            </a:r>
          </a:p>
          <a:p>
            <a:pPr>
              <a:lnSpc>
                <a:spcPct val="100000"/>
              </a:lnSpc>
              <a:spcBef>
                <a:spcPts val="0"/>
              </a:spcBef>
              <a:buFont typeface="Wingdings" panose="05000000000000000000" pitchFamily="2" charset="2"/>
              <a:buChar char="q"/>
            </a:pPr>
            <a:r>
              <a:rPr lang="en-US" sz="2000" dirty="0"/>
              <a:t>         South Carolina = 24.1%</a:t>
            </a:r>
          </a:p>
          <a:p>
            <a:pPr>
              <a:lnSpc>
                <a:spcPct val="100000"/>
              </a:lnSpc>
              <a:spcBef>
                <a:spcPts val="0"/>
              </a:spcBef>
              <a:buFont typeface="Wingdings" panose="05000000000000000000" pitchFamily="2" charset="2"/>
              <a:buChar char="q"/>
            </a:pPr>
            <a:r>
              <a:rPr lang="en-US" sz="2000" dirty="0"/>
              <a:t>         California = 17.4%</a:t>
            </a:r>
          </a:p>
          <a:p>
            <a:pPr>
              <a:lnSpc>
                <a:spcPct val="100000"/>
              </a:lnSpc>
              <a:spcBef>
                <a:spcPts val="0"/>
              </a:spcBef>
              <a:buFont typeface="Wingdings" panose="05000000000000000000" pitchFamily="2" charset="2"/>
              <a:buChar char="q"/>
            </a:pPr>
            <a:endParaRPr lang="en-US" dirty="0"/>
          </a:p>
          <a:p>
            <a:pPr lvl="1">
              <a:lnSpc>
                <a:spcPct val="100000"/>
              </a:lnSpc>
              <a:spcBef>
                <a:spcPts val="0"/>
              </a:spcBef>
              <a:buFont typeface="Wingdings" panose="05000000000000000000" pitchFamily="2" charset="2"/>
              <a:buChar char="q"/>
            </a:pPr>
            <a:r>
              <a:rPr lang="en-US" dirty="0"/>
              <a:t> Louisiana Transfer Benefits for Medicaid highest among selected states</a:t>
            </a:r>
          </a:p>
          <a:p>
            <a:pPr lvl="2">
              <a:lnSpc>
                <a:spcPct val="100000"/>
              </a:lnSpc>
              <a:spcBef>
                <a:spcPts val="0"/>
              </a:spcBef>
              <a:buFont typeface="Wingdings" panose="05000000000000000000" pitchFamily="2" charset="2"/>
              <a:buChar char="q"/>
            </a:pPr>
            <a:r>
              <a:rPr lang="en-US" dirty="0"/>
              <a:t>Louisiana = 5.5% of Total PI</a:t>
            </a:r>
          </a:p>
          <a:p>
            <a:pPr lvl="2">
              <a:lnSpc>
                <a:spcPct val="100000"/>
              </a:lnSpc>
              <a:spcBef>
                <a:spcPts val="0"/>
              </a:spcBef>
              <a:buFont typeface="Wingdings" panose="05000000000000000000" pitchFamily="2" charset="2"/>
              <a:buChar char="q"/>
            </a:pPr>
            <a:r>
              <a:rPr lang="en-US" dirty="0"/>
              <a:t>Alabama =  2.7% of Total PI</a:t>
            </a:r>
          </a:p>
          <a:p>
            <a:pPr lvl="2">
              <a:lnSpc>
                <a:spcPct val="100000"/>
              </a:lnSpc>
              <a:spcBef>
                <a:spcPts val="0"/>
              </a:spcBef>
              <a:buFont typeface="Wingdings" panose="05000000000000000000" pitchFamily="2" charset="2"/>
              <a:buChar char="q"/>
            </a:pPr>
            <a:r>
              <a:rPr lang="en-US" dirty="0"/>
              <a:t>South Carolina = 2.9% of Total PI</a:t>
            </a:r>
          </a:p>
          <a:p>
            <a:pPr lvl="2">
              <a:lnSpc>
                <a:spcPct val="100000"/>
              </a:lnSpc>
              <a:spcBef>
                <a:spcPts val="0"/>
              </a:spcBef>
              <a:buFont typeface="Wingdings" panose="05000000000000000000" pitchFamily="2" charset="2"/>
              <a:buChar char="q"/>
            </a:pPr>
            <a:r>
              <a:rPr lang="en-US" dirty="0"/>
              <a:t>California = 5.2% of Total PI</a:t>
            </a:r>
          </a:p>
          <a:p>
            <a:pPr lvl="2">
              <a:lnSpc>
                <a:spcPct val="100000"/>
              </a:lnSpc>
              <a:spcBef>
                <a:spcPts val="0"/>
              </a:spcBef>
              <a:buFont typeface="Wingdings" panose="05000000000000000000" pitchFamily="2" charset="2"/>
              <a:buChar char="q"/>
            </a:pPr>
            <a:endParaRPr lang="en-US" dirty="0"/>
          </a:p>
        </p:txBody>
      </p:sp>
    </p:spTree>
    <p:extLst>
      <p:ext uri="{BB962C8B-B14F-4D97-AF65-F5344CB8AC3E}">
        <p14:creationId xmlns:p14="http://schemas.microsoft.com/office/powerpoint/2010/main" val="401398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08" name="Picture 2">
            <a:extLst>
              <a:ext uri="{FF2B5EF4-FFF2-40B4-BE49-F238E27FC236}">
                <a16:creationId xmlns:a16="http://schemas.microsoft.com/office/drawing/2014/main" id="{5FF7B57D-FF7B-48B3-9F60-9BCEEECF9E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10" name="Group 109">
            <a:extLst>
              <a:ext uri="{FF2B5EF4-FFF2-40B4-BE49-F238E27FC236}">
                <a16:creationId xmlns:a16="http://schemas.microsoft.com/office/drawing/2014/main" id="{EB95AFDF-FA7D-4311-9C65-6D507D92F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11" name="Group 110">
              <a:extLst>
                <a:ext uri="{FF2B5EF4-FFF2-40B4-BE49-F238E27FC236}">
                  <a16:creationId xmlns:a16="http://schemas.microsoft.com/office/drawing/2014/main" id="{9A5CCD98-20C1-4404-B788-FDA92F8A440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23" name="Rectangle 5">
                <a:extLst>
                  <a:ext uri="{FF2B5EF4-FFF2-40B4-BE49-F238E27FC236}">
                    <a16:creationId xmlns:a16="http://schemas.microsoft.com/office/drawing/2014/main" id="{C1424C76-B5C3-468E-86FA-8D9B269053D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24" name="Freeform 6">
                <a:extLst>
                  <a:ext uri="{FF2B5EF4-FFF2-40B4-BE49-F238E27FC236}">
                    <a16:creationId xmlns:a16="http://schemas.microsoft.com/office/drawing/2014/main" id="{B3922267-72C9-403B-A6DE-7D0A43D554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5" name="Freeform 7">
                <a:extLst>
                  <a:ext uri="{FF2B5EF4-FFF2-40B4-BE49-F238E27FC236}">
                    <a16:creationId xmlns:a16="http://schemas.microsoft.com/office/drawing/2014/main" id="{7276DB68-2E8D-4723-852B-7476DD38FE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6" name="Freeform 8">
                <a:extLst>
                  <a:ext uri="{FF2B5EF4-FFF2-40B4-BE49-F238E27FC236}">
                    <a16:creationId xmlns:a16="http://schemas.microsoft.com/office/drawing/2014/main" id="{0A155711-4993-4D1E-89EA-A397C164F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7" name="Freeform 9">
                <a:extLst>
                  <a:ext uri="{FF2B5EF4-FFF2-40B4-BE49-F238E27FC236}">
                    <a16:creationId xmlns:a16="http://schemas.microsoft.com/office/drawing/2014/main" id="{2AB42136-2551-4CAA-857F-65FA3247B4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8" name="Freeform 10">
                <a:extLst>
                  <a:ext uri="{FF2B5EF4-FFF2-40B4-BE49-F238E27FC236}">
                    <a16:creationId xmlns:a16="http://schemas.microsoft.com/office/drawing/2014/main" id="{7C2ADEA1-EA3E-4C0E-A28E-460092F7F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9" name="Freeform 11">
                <a:extLst>
                  <a:ext uri="{FF2B5EF4-FFF2-40B4-BE49-F238E27FC236}">
                    <a16:creationId xmlns:a16="http://schemas.microsoft.com/office/drawing/2014/main" id="{B04584B3-081C-4286-A840-AB5B16B10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0" name="Freeform 12">
                <a:extLst>
                  <a:ext uri="{FF2B5EF4-FFF2-40B4-BE49-F238E27FC236}">
                    <a16:creationId xmlns:a16="http://schemas.microsoft.com/office/drawing/2014/main" id="{3AB388FD-C246-4936-A041-E0413A1329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1" name="Freeform 13">
                <a:extLst>
                  <a:ext uri="{FF2B5EF4-FFF2-40B4-BE49-F238E27FC236}">
                    <a16:creationId xmlns:a16="http://schemas.microsoft.com/office/drawing/2014/main" id="{57692343-2D12-4F57-836C-945D407B6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2" name="Freeform 14">
                <a:extLst>
                  <a:ext uri="{FF2B5EF4-FFF2-40B4-BE49-F238E27FC236}">
                    <a16:creationId xmlns:a16="http://schemas.microsoft.com/office/drawing/2014/main" id="{062EE710-0210-4840-8698-E0DF1C617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3" name="Freeform 15">
                <a:extLst>
                  <a:ext uri="{FF2B5EF4-FFF2-40B4-BE49-F238E27FC236}">
                    <a16:creationId xmlns:a16="http://schemas.microsoft.com/office/drawing/2014/main" id="{161892F4-6071-40CD-8E18-CDEE0C91B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4" name="Line 16">
                <a:extLst>
                  <a:ext uri="{FF2B5EF4-FFF2-40B4-BE49-F238E27FC236}">
                    <a16:creationId xmlns:a16="http://schemas.microsoft.com/office/drawing/2014/main" id="{3E6BBE44-8D88-407D-B1C6-10C89DD6173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135" name="Freeform 17">
                <a:extLst>
                  <a:ext uri="{FF2B5EF4-FFF2-40B4-BE49-F238E27FC236}">
                    <a16:creationId xmlns:a16="http://schemas.microsoft.com/office/drawing/2014/main" id="{1E90AE6E-328E-4730-825C-B5130F5CF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6" name="Freeform 18">
                <a:extLst>
                  <a:ext uri="{FF2B5EF4-FFF2-40B4-BE49-F238E27FC236}">
                    <a16:creationId xmlns:a16="http://schemas.microsoft.com/office/drawing/2014/main" id="{24EC969F-6E4A-4163-ABDA-4674429A3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7" name="Freeform 19">
                <a:extLst>
                  <a:ext uri="{FF2B5EF4-FFF2-40B4-BE49-F238E27FC236}">
                    <a16:creationId xmlns:a16="http://schemas.microsoft.com/office/drawing/2014/main" id="{1B735C94-B049-42C6-9DEF-5DB70D58C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8" name="Freeform 20">
                <a:extLst>
                  <a:ext uri="{FF2B5EF4-FFF2-40B4-BE49-F238E27FC236}">
                    <a16:creationId xmlns:a16="http://schemas.microsoft.com/office/drawing/2014/main" id="{051C02E6-1954-478B-AEAE-BF8F36BE94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39" name="Rectangle 21">
                <a:extLst>
                  <a:ext uri="{FF2B5EF4-FFF2-40B4-BE49-F238E27FC236}">
                    <a16:creationId xmlns:a16="http://schemas.microsoft.com/office/drawing/2014/main" id="{6710B1C0-310A-48D0-B824-459D9AFC2FB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40" name="Freeform 22">
                <a:extLst>
                  <a:ext uri="{FF2B5EF4-FFF2-40B4-BE49-F238E27FC236}">
                    <a16:creationId xmlns:a16="http://schemas.microsoft.com/office/drawing/2014/main" id="{1204A606-D9A6-4DC6-9F0E-D516EA1EB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1" name="Freeform 23">
                <a:extLst>
                  <a:ext uri="{FF2B5EF4-FFF2-40B4-BE49-F238E27FC236}">
                    <a16:creationId xmlns:a16="http://schemas.microsoft.com/office/drawing/2014/main" id="{EE569555-0243-4979-A537-C9B4AFD5F2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2" name="Freeform 24">
                <a:extLst>
                  <a:ext uri="{FF2B5EF4-FFF2-40B4-BE49-F238E27FC236}">
                    <a16:creationId xmlns:a16="http://schemas.microsoft.com/office/drawing/2014/main" id="{D52A977D-4993-48AF-A792-F2DE09639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3" name="Freeform 25">
                <a:extLst>
                  <a:ext uri="{FF2B5EF4-FFF2-40B4-BE49-F238E27FC236}">
                    <a16:creationId xmlns:a16="http://schemas.microsoft.com/office/drawing/2014/main" id="{93CFF2DC-E52E-4D99-97D5-B0D7B792E5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4" name="Freeform 26">
                <a:extLst>
                  <a:ext uri="{FF2B5EF4-FFF2-40B4-BE49-F238E27FC236}">
                    <a16:creationId xmlns:a16="http://schemas.microsoft.com/office/drawing/2014/main" id="{5E175372-AF09-42A7-B3D0-226C834891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5" name="Freeform 27">
                <a:extLst>
                  <a:ext uri="{FF2B5EF4-FFF2-40B4-BE49-F238E27FC236}">
                    <a16:creationId xmlns:a16="http://schemas.microsoft.com/office/drawing/2014/main" id="{ABF20BA9-F4B2-49EA-A573-578B18977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6" name="Freeform 28">
                <a:extLst>
                  <a:ext uri="{FF2B5EF4-FFF2-40B4-BE49-F238E27FC236}">
                    <a16:creationId xmlns:a16="http://schemas.microsoft.com/office/drawing/2014/main" id="{AA3A7A4B-C811-4E23-8BFD-5823A032D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7" name="Freeform 29">
                <a:extLst>
                  <a:ext uri="{FF2B5EF4-FFF2-40B4-BE49-F238E27FC236}">
                    <a16:creationId xmlns:a16="http://schemas.microsoft.com/office/drawing/2014/main" id="{47537781-F057-4B97-AD8F-12FE9BE59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8" name="Freeform 30">
                <a:extLst>
                  <a:ext uri="{FF2B5EF4-FFF2-40B4-BE49-F238E27FC236}">
                    <a16:creationId xmlns:a16="http://schemas.microsoft.com/office/drawing/2014/main" id="{078883C7-EB52-4BB7-A9A7-F8C046A83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49" name="Freeform 31">
                <a:extLst>
                  <a:ext uri="{FF2B5EF4-FFF2-40B4-BE49-F238E27FC236}">
                    <a16:creationId xmlns:a16="http://schemas.microsoft.com/office/drawing/2014/main" id="{63CCBBF8-5972-4ED3-AB5B-46DC425B1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grpSp>
          <p:nvGrpSpPr>
            <p:cNvPr id="112" name="Group 111">
              <a:extLst>
                <a:ext uri="{FF2B5EF4-FFF2-40B4-BE49-F238E27FC236}">
                  <a16:creationId xmlns:a16="http://schemas.microsoft.com/office/drawing/2014/main" id="{A8C19883-37FB-437C-A3AA-89AA6239D3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3" name="Freeform 32">
                <a:extLst>
                  <a:ext uri="{FF2B5EF4-FFF2-40B4-BE49-F238E27FC236}">
                    <a16:creationId xmlns:a16="http://schemas.microsoft.com/office/drawing/2014/main" id="{AF1753DD-4CEF-45EC-B952-90EA8895D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4" name="Freeform 33">
                <a:extLst>
                  <a:ext uri="{FF2B5EF4-FFF2-40B4-BE49-F238E27FC236}">
                    <a16:creationId xmlns:a16="http://schemas.microsoft.com/office/drawing/2014/main" id="{5B9356DB-C1BE-4D76-8FA7-4FBAA12D1D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5" name="Freeform 34">
                <a:extLst>
                  <a:ext uri="{FF2B5EF4-FFF2-40B4-BE49-F238E27FC236}">
                    <a16:creationId xmlns:a16="http://schemas.microsoft.com/office/drawing/2014/main" id="{C4F59561-572D-42BA-A6FD-F3AFA1A394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6" name="Freeform 35">
                <a:extLst>
                  <a:ext uri="{FF2B5EF4-FFF2-40B4-BE49-F238E27FC236}">
                    <a16:creationId xmlns:a16="http://schemas.microsoft.com/office/drawing/2014/main" id="{BB7A51A1-D509-4494-BAE2-1B96CAD4D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7" name="Freeform 36">
                <a:extLst>
                  <a:ext uri="{FF2B5EF4-FFF2-40B4-BE49-F238E27FC236}">
                    <a16:creationId xmlns:a16="http://schemas.microsoft.com/office/drawing/2014/main" id="{D3FE0B5A-55DE-4E56-8E9B-B92D1DB9A8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8" name="Freeform 37">
                <a:extLst>
                  <a:ext uri="{FF2B5EF4-FFF2-40B4-BE49-F238E27FC236}">
                    <a16:creationId xmlns:a16="http://schemas.microsoft.com/office/drawing/2014/main" id="{F125661C-3A0E-4B6E-B2AB-1B08C8925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9" name="Freeform 38">
                <a:extLst>
                  <a:ext uri="{FF2B5EF4-FFF2-40B4-BE49-F238E27FC236}">
                    <a16:creationId xmlns:a16="http://schemas.microsoft.com/office/drawing/2014/main" id="{39304006-EE77-438A-A0D1-537322356C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0" name="Freeform 39">
                <a:extLst>
                  <a:ext uri="{FF2B5EF4-FFF2-40B4-BE49-F238E27FC236}">
                    <a16:creationId xmlns:a16="http://schemas.microsoft.com/office/drawing/2014/main" id="{C6031DEB-4109-4049-82CF-DD06483A2C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1" name="Freeform 40">
                <a:extLst>
                  <a:ext uri="{FF2B5EF4-FFF2-40B4-BE49-F238E27FC236}">
                    <a16:creationId xmlns:a16="http://schemas.microsoft.com/office/drawing/2014/main" id="{65FC2657-18D6-4490-88D6-32E6B1C6FB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2" name="Rectangle 41">
                <a:extLst>
                  <a:ext uri="{FF2B5EF4-FFF2-40B4-BE49-F238E27FC236}">
                    <a16:creationId xmlns:a16="http://schemas.microsoft.com/office/drawing/2014/main" id="{20BEA03B-3EAD-4FA2-BC9D-25A14D635C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grpSp>
      </p:grpSp>
      <p:sp>
        <p:nvSpPr>
          <p:cNvPr id="9" name="Title 8">
            <a:extLst>
              <a:ext uri="{FF2B5EF4-FFF2-40B4-BE49-F238E27FC236}">
                <a16:creationId xmlns:a16="http://schemas.microsoft.com/office/drawing/2014/main" id="{3A079516-BC46-2A59-E4D9-4E501EF29FDF}"/>
              </a:ext>
            </a:extLst>
          </p:cNvPr>
          <p:cNvSpPr>
            <a:spLocks noGrp="1"/>
          </p:cNvSpPr>
          <p:nvPr>
            <p:ph type="title"/>
          </p:nvPr>
        </p:nvSpPr>
        <p:spPr>
          <a:xfrm>
            <a:off x="1141413" y="618518"/>
            <a:ext cx="9905998" cy="1478570"/>
          </a:xfrm>
        </p:spPr>
        <p:txBody>
          <a:bodyPr vert="horz" lIns="91440" tIns="45720" rIns="91440" bIns="45720" rtlCol="0" anchor="ctr">
            <a:normAutofit/>
          </a:bodyPr>
          <a:lstStyle/>
          <a:p>
            <a:pPr algn="ctr"/>
            <a:r>
              <a:rPr lang="en-US" dirty="0">
                <a:effectLst>
                  <a:outerShdw blurRad="38100" dist="38100" dir="2700000" algn="tl">
                    <a:srgbClr val="000000">
                      <a:alpha val="43137"/>
                    </a:srgbClr>
                  </a:outerShdw>
                </a:effectLst>
              </a:rPr>
              <a:t>What does the 4th  quarter 2025 U.S. GDP</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 3rd Estimate Tell Us.</a:t>
            </a:r>
          </a:p>
        </p:txBody>
      </p:sp>
      <p:pic>
        <p:nvPicPr>
          <p:cNvPr id="6" name="Picture 5">
            <a:extLst>
              <a:ext uri="{FF2B5EF4-FFF2-40B4-BE49-F238E27FC236}">
                <a16:creationId xmlns:a16="http://schemas.microsoft.com/office/drawing/2014/main" id="{32683E94-DC89-DC8F-232B-6234AFB569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39750" y="1858963"/>
            <a:ext cx="4494829" cy="4082903"/>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Content Placeholder 9">
            <a:extLst>
              <a:ext uri="{FF2B5EF4-FFF2-40B4-BE49-F238E27FC236}">
                <a16:creationId xmlns:a16="http://schemas.microsoft.com/office/drawing/2014/main" id="{7C509CDE-6E52-CA92-02A2-FFE2BD627F84}"/>
              </a:ext>
            </a:extLst>
          </p:cNvPr>
          <p:cNvSpPr>
            <a:spLocks noGrp="1"/>
          </p:cNvSpPr>
          <p:nvPr>
            <p:ph sz="half" idx="2"/>
          </p:nvPr>
        </p:nvSpPr>
        <p:spPr>
          <a:xfrm>
            <a:off x="5034579" y="2249487"/>
            <a:ext cx="6012832" cy="3541714"/>
          </a:xfrm>
        </p:spPr>
        <p:txBody>
          <a:bodyPr vert="horz" lIns="91440" tIns="45720" rIns="91440" bIns="45720" rtlCol="0">
            <a:noAutofit/>
          </a:bodyPr>
          <a:lstStyle/>
          <a:p>
            <a:pPr>
              <a:lnSpc>
                <a:spcPct val="110000"/>
              </a:lnSpc>
            </a:pPr>
            <a:r>
              <a:rPr lang="en-US" sz="1600" dirty="0">
                <a:solidFill>
                  <a:srgbClr val="FFFF00"/>
                </a:solidFill>
                <a:effectLst>
                  <a:outerShdw blurRad="38100" dist="38100" dir="2700000" algn="tl">
                    <a:srgbClr val="000000">
                      <a:alpha val="43137"/>
                    </a:srgbClr>
                  </a:outerShdw>
                </a:effectLst>
              </a:rPr>
              <a:t>Real Gross Domestic Product fell by an annualized rate of 0.5%</a:t>
            </a:r>
          </a:p>
          <a:p>
            <a:pPr>
              <a:lnSpc>
                <a:spcPct val="110000"/>
              </a:lnSpc>
            </a:pPr>
            <a:r>
              <a:rPr lang="en-US" sz="1600" dirty="0">
                <a:solidFill>
                  <a:srgbClr val="FFFF00"/>
                </a:solidFill>
                <a:effectLst>
                  <a:outerShdw blurRad="38100" dist="38100" dir="2700000" algn="tl">
                    <a:srgbClr val="000000">
                      <a:alpha val="43137"/>
                    </a:srgbClr>
                  </a:outerShdw>
                </a:effectLst>
              </a:rPr>
              <a:t>Real gross domestic product (GDP) increased at an annual rate of 0.5 percent in the fourth quarter of 2025 (October, November, and December), according to the third estimate released today by the U.S. Bureau of Economic Analysis. </a:t>
            </a:r>
          </a:p>
          <a:p>
            <a:pPr>
              <a:lnSpc>
                <a:spcPct val="110000"/>
              </a:lnSpc>
            </a:pPr>
            <a:r>
              <a:rPr lang="en-US" sz="1600" dirty="0">
                <a:solidFill>
                  <a:srgbClr val="FFFF00"/>
                </a:solidFill>
                <a:effectLst>
                  <a:outerShdw blurRad="38100" dist="38100" dir="2700000" algn="tl">
                    <a:srgbClr val="000000">
                      <a:alpha val="43137"/>
                    </a:srgbClr>
                  </a:outerShdw>
                </a:effectLst>
              </a:rPr>
              <a:t>Real GDP was revised down 0.2 percentage point from the second estimate, primarily reflecting a downward revision to investment. </a:t>
            </a:r>
          </a:p>
          <a:p>
            <a:pPr>
              <a:lnSpc>
                <a:spcPct val="110000"/>
              </a:lnSpc>
            </a:pPr>
            <a:r>
              <a:rPr lang="en-US" sz="1600" dirty="0">
                <a:solidFill>
                  <a:srgbClr val="FFFF00"/>
                </a:solidFill>
                <a:effectLst>
                  <a:outerShdw blurRad="38100" dist="38100" dir="2700000" algn="tl">
                    <a:srgbClr val="000000">
                      <a:alpha val="43137"/>
                    </a:srgbClr>
                  </a:outerShdw>
                </a:effectLst>
              </a:rPr>
              <a:t>The </a:t>
            </a:r>
            <a:r>
              <a:rPr lang="en-US" sz="1600" dirty="0">
                <a:solidFill>
                  <a:srgbClr val="FFFF00"/>
                </a:solidFill>
                <a:effectLst>
                  <a:outerShdw blurRad="38100" dist="38100" dir="2700000" algn="tl">
                    <a:srgbClr val="000000">
                      <a:alpha val="43137"/>
                    </a:srgbClr>
                  </a:outerShdw>
                </a:effectLst>
                <a:hlinkClick r:id="rId5">
                  <a:extLst>
                    <a:ext uri="{A12FA001-AC4F-418D-AE19-62706E023703}">
                      <ahyp:hlinkClr xmlns:ahyp="http://schemas.microsoft.com/office/drawing/2018/hyperlinkcolor" val="tx"/>
                    </a:ext>
                  </a:extLst>
                </a:hlinkClick>
              </a:rPr>
              <a:t>contributors to the increase in real GDP</a:t>
            </a:r>
            <a:r>
              <a:rPr lang="en-US" sz="1600" dirty="0">
                <a:solidFill>
                  <a:srgbClr val="FFFF00"/>
                </a:solidFill>
                <a:effectLst>
                  <a:outerShdw blurRad="38100" dist="38100" dir="2700000" algn="tl">
                    <a:srgbClr val="000000">
                      <a:alpha val="43137"/>
                    </a:srgbClr>
                  </a:outerShdw>
                </a:effectLst>
              </a:rPr>
              <a:t> in the fourth quarter were increases in consumer spending and investment. These movements were partly offset by decreases in government spending and exports. </a:t>
            </a:r>
          </a:p>
          <a:p>
            <a:pPr>
              <a:lnSpc>
                <a:spcPct val="110000"/>
              </a:lnSpc>
            </a:pPr>
            <a:r>
              <a:rPr lang="en-US" sz="1600" dirty="0">
                <a:solidFill>
                  <a:srgbClr val="FFFF00"/>
                </a:solidFill>
                <a:effectLst>
                  <a:outerShdw blurRad="38100" dist="38100" dir="2700000" algn="tl">
                    <a:srgbClr val="000000">
                      <a:alpha val="43137"/>
                    </a:srgbClr>
                  </a:outerShdw>
                </a:effectLst>
              </a:rPr>
              <a:t>Imports, which are a subtraction in the calculation of GDP, decreased.</a:t>
            </a:r>
          </a:p>
        </p:txBody>
      </p:sp>
    </p:spTree>
    <p:extLst>
      <p:ext uri="{BB962C8B-B14F-4D97-AF65-F5344CB8AC3E}">
        <p14:creationId xmlns:p14="http://schemas.microsoft.com/office/powerpoint/2010/main" val="3749409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62"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63"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4"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5"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6"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7"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8"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69"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0"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1"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2"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3"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74"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5"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6"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7"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78"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79"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0"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1"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2"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3"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4"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5"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6"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7"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88"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pic>
        <p:nvPicPr>
          <p:cNvPr id="90"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dgm="http://schemas.openxmlformats.org/drawingml/2006/diagram" xmlns:p14="http://schemas.microsoft.com/office/powerpoint/2010/main" xmlns:a16="http://schemas.microsoft.com/office/drawing/2014/main" xmlns="">
                <a:solidFill>
                  <a:srgbClr val="FFFFFF"/>
                </a:solidFill>
              </a14:hiddenFill>
            </a:ext>
          </a:extLst>
        </p:spPr>
      </p:pic>
      <p:sp>
        <p:nvSpPr>
          <p:cNvPr id="92" name="Rectangle 91">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95"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96"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97"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98"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99"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0"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1"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2"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3"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4"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5"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6"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107"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8"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09"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0"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1"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112"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3"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4"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5"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6"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7"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8"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19"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0"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21"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dgm="http://schemas.openxmlformats.org/drawingml/2006/diagram"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pic>
        <p:nvPicPr>
          <p:cNvPr id="123"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a14="http://schemas.microsoft.com/office/drawing/2010/main" xmlns:dgm="http://schemas.openxmlformats.org/drawingml/2006/diagram"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2BC99917-2626-4CE5-8E0C-180350348C8C}"/>
              </a:ext>
            </a:extLst>
          </p:cNvPr>
          <p:cNvSpPr>
            <a:spLocks noGrp="1"/>
          </p:cNvSpPr>
          <p:nvPr>
            <p:ph type="title"/>
          </p:nvPr>
        </p:nvSpPr>
        <p:spPr>
          <a:xfrm>
            <a:off x="853330" y="1134681"/>
            <a:ext cx="2743310" cy="4255025"/>
          </a:xfrm>
        </p:spPr>
        <p:txBody>
          <a:bodyPr>
            <a:normAutofit/>
          </a:bodyPr>
          <a:lstStyle/>
          <a:p>
            <a:pPr algn="ctr"/>
            <a:r>
              <a:rPr lang="en-US" dirty="0">
                <a:solidFill>
                  <a:srgbClr val="FFFFFF"/>
                </a:solidFill>
              </a:rPr>
              <a:t>Louisiana’s Personal</a:t>
            </a:r>
            <a:br>
              <a:rPr lang="en-US" dirty="0">
                <a:solidFill>
                  <a:srgbClr val="FFFFFF"/>
                </a:solidFill>
              </a:rPr>
            </a:br>
            <a:r>
              <a:rPr lang="en-US" dirty="0">
                <a:solidFill>
                  <a:srgbClr val="FFFFFF"/>
                </a:solidFill>
              </a:rPr>
              <a:t>Income Growth</a:t>
            </a:r>
            <a:br>
              <a:rPr lang="en-US" dirty="0">
                <a:solidFill>
                  <a:srgbClr val="FFFFFF"/>
                </a:solidFill>
              </a:rPr>
            </a:br>
            <a:br>
              <a:rPr lang="en-US" dirty="0">
                <a:solidFill>
                  <a:srgbClr val="FFFFFF"/>
                </a:solidFill>
              </a:rPr>
            </a:br>
            <a:r>
              <a:rPr lang="en-US" sz="2000" dirty="0">
                <a:solidFill>
                  <a:srgbClr val="FFFFFF"/>
                </a:solidFill>
              </a:rPr>
              <a:t>Source: Bureau of Economic Analysis</a:t>
            </a:r>
          </a:p>
        </p:txBody>
      </p:sp>
      <p:graphicFrame>
        <p:nvGraphicFramePr>
          <p:cNvPr id="7" name="Content Placeholder 6">
            <a:extLst>
              <a:ext uri="{FF2B5EF4-FFF2-40B4-BE49-F238E27FC236}">
                <a16:creationId xmlns:a16="http://schemas.microsoft.com/office/drawing/2014/main" id="{2D184805-BA63-4049-AB92-1495266097DC}"/>
              </a:ext>
            </a:extLst>
          </p:cNvPr>
          <p:cNvGraphicFramePr>
            <a:graphicFrameLocks noGrp="1"/>
          </p:cNvGraphicFramePr>
          <p:nvPr>
            <p:ph idx="1"/>
            <p:extLst>
              <p:ext uri="{D42A27DB-BD31-4B8C-83A1-F6EECF244321}">
                <p14:modId xmlns:p14="http://schemas.microsoft.com/office/powerpoint/2010/main" val="779897482"/>
              </p:ext>
            </p:extLst>
          </p:nvPr>
        </p:nvGraphicFramePr>
        <p:xfrm>
          <a:off x="4155730" y="445022"/>
          <a:ext cx="7196352" cy="5712709"/>
        </p:xfrm>
        <a:graphic>
          <a:graphicData uri="http://schemas.openxmlformats.org/drawingml/2006/table">
            <a:tbl>
              <a:tblPr>
                <a:tableStyleId>{616DA210-FB5B-4158-B5E0-FEB733F419BA}</a:tableStyleId>
              </a:tblPr>
              <a:tblGrid>
                <a:gridCol w="5485598">
                  <a:extLst>
                    <a:ext uri="{9D8B030D-6E8A-4147-A177-3AD203B41FA5}">
                      <a16:colId xmlns:a16="http://schemas.microsoft.com/office/drawing/2014/main" val="1942120646"/>
                    </a:ext>
                  </a:extLst>
                </a:gridCol>
                <a:gridCol w="1710754">
                  <a:extLst>
                    <a:ext uri="{9D8B030D-6E8A-4147-A177-3AD203B41FA5}">
                      <a16:colId xmlns:a16="http://schemas.microsoft.com/office/drawing/2014/main" val="2063638034"/>
                    </a:ext>
                  </a:extLst>
                </a:gridCol>
              </a:tblGrid>
              <a:tr h="414726">
                <a:tc gridSpan="2">
                  <a:txBody>
                    <a:bodyPr/>
                    <a:lstStyle/>
                    <a:p>
                      <a:pPr algn="ctr" fontAlgn="b">
                        <a:spcBef>
                          <a:spcPts val="0"/>
                        </a:spcBef>
                        <a:spcAft>
                          <a:spcPts val="0"/>
                        </a:spcAft>
                      </a:pPr>
                      <a:r>
                        <a:rPr lang="en-US" sz="1600" b="0" u="none" strike="noStrike" dirty="0">
                          <a:solidFill>
                            <a:srgbClr val="000000"/>
                          </a:solidFill>
                          <a:effectLst/>
                        </a:rPr>
                        <a:t>Millions of Current $</a:t>
                      </a:r>
                      <a:endParaRPr lang="en-US" sz="1600" b="0" i="0" u="none" strike="noStrike" dirty="0">
                        <a:effectLst/>
                        <a:latin typeface="Arial" panose="020B0604020202020204" pitchFamily="34" charset="0"/>
                      </a:endParaRPr>
                    </a:p>
                  </a:txBody>
                  <a:tcPr marL="90984" marR="90984" marT="45492" marB="45492">
                    <a:solidFill>
                      <a:schemeClr val="tx2">
                        <a:lumMod val="40000"/>
                        <a:lumOff val="60000"/>
                      </a:schemeClr>
                    </a:solidFill>
                  </a:tcPr>
                </a:tc>
                <a:tc hMerge="1">
                  <a:txBody>
                    <a:bodyPr/>
                    <a:lstStyle/>
                    <a:p>
                      <a:endParaRPr lang="en-US"/>
                    </a:p>
                  </a:txBody>
                  <a:tcPr/>
                </a:tc>
                <a:extLst>
                  <a:ext uri="{0D108BD9-81ED-4DB2-BD59-A6C34878D82A}">
                    <a16:rowId xmlns:a16="http://schemas.microsoft.com/office/drawing/2014/main" val="2944230466"/>
                  </a:ext>
                </a:extLst>
              </a:tr>
              <a:tr h="395692">
                <a:tc gridSpan="2">
                  <a:txBody>
                    <a:bodyPr/>
                    <a:lstStyle/>
                    <a:p>
                      <a:pPr algn="ctr" fontAlgn="b">
                        <a:spcBef>
                          <a:spcPts val="0"/>
                        </a:spcBef>
                        <a:spcAft>
                          <a:spcPts val="0"/>
                        </a:spcAft>
                      </a:pPr>
                      <a:r>
                        <a:rPr lang="en-US" sz="2000" b="0" u="none" strike="noStrike" dirty="0">
                          <a:solidFill>
                            <a:srgbClr val="000000"/>
                          </a:solidFill>
                          <a:effectLst/>
                        </a:rPr>
                        <a:t>Personal Income </a:t>
                      </a:r>
                      <a:r>
                        <a:rPr lang="en-US" sz="2000" b="0" i="1" u="none" strike="noStrike" dirty="0">
                          <a:solidFill>
                            <a:srgbClr val="000000"/>
                          </a:solidFill>
                          <a:effectLst>
                            <a:outerShdw blurRad="38100" dist="38100" dir="2700000" algn="tl">
                              <a:srgbClr val="000000">
                                <a:alpha val="43137"/>
                              </a:srgbClr>
                            </a:outerShdw>
                          </a:effectLst>
                        </a:rPr>
                        <a:t>Change</a:t>
                      </a:r>
                      <a:r>
                        <a:rPr lang="en-US" sz="2000" b="0" u="none" strike="noStrike" dirty="0">
                          <a:solidFill>
                            <a:srgbClr val="000000"/>
                          </a:solidFill>
                          <a:effectLst/>
                        </a:rPr>
                        <a:t> For Select Components</a:t>
                      </a:r>
                      <a:endParaRPr lang="en-US" sz="2000" b="0" i="0" u="none" strike="noStrike" dirty="0">
                        <a:effectLst/>
                        <a:latin typeface="Arial" panose="020B0604020202020204" pitchFamily="34" charset="0"/>
                      </a:endParaRPr>
                    </a:p>
                  </a:txBody>
                  <a:tcPr marL="90984" marR="90984" marT="45492" marB="45492">
                    <a:solidFill>
                      <a:schemeClr val="tx2">
                        <a:lumMod val="40000"/>
                        <a:lumOff val="60000"/>
                      </a:schemeClr>
                    </a:solidFill>
                  </a:tcPr>
                </a:tc>
                <a:tc hMerge="1">
                  <a:txBody>
                    <a:bodyPr/>
                    <a:lstStyle/>
                    <a:p>
                      <a:endParaRPr lang="en-US"/>
                    </a:p>
                  </a:txBody>
                  <a:tcPr/>
                </a:tc>
                <a:extLst>
                  <a:ext uri="{0D108BD9-81ED-4DB2-BD59-A6C34878D82A}">
                    <a16:rowId xmlns:a16="http://schemas.microsoft.com/office/drawing/2014/main" val="1551767616"/>
                  </a:ext>
                </a:extLst>
              </a:tr>
              <a:tr h="393349">
                <a:tc gridSpan="2">
                  <a:txBody>
                    <a:bodyPr/>
                    <a:lstStyle/>
                    <a:p>
                      <a:pPr algn="ctr" fontAlgn="b">
                        <a:spcBef>
                          <a:spcPts val="0"/>
                        </a:spcBef>
                        <a:spcAft>
                          <a:spcPts val="0"/>
                        </a:spcAft>
                      </a:pPr>
                      <a:r>
                        <a:rPr lang="en-US" sz="1400" b="1" u="none" strike="noStrike" dirty="0">
                          <a:solidFill>
                            <a:srgbClr val="000000"/>
                          </a:solidFill>
                          <a:effectLst/>
                        </a:rPr>
                        <a:t>4</a:t>
                      </a:r>
                      <a:r>
                        <a:rPr lang="en-US" sz="1400" b="1" u="none" strike="noStrike" baseline="30000" dirty="0">
                          <a:solidFill>
                            <a:srgbClr val="000000"/>
                          </a:solidFill>
                          <a:effectLst/>
                        </a:rPr>
                        <a:t>th</a:t>
                      </a:r>
                      <a:r>
                        <a:rPr lang="en-US" sz="1400" b="1" u="none" strike="noStrike" dirty="0">
                          <a:solidFill>
                            <a:srgbClr val="000000"/>
                          </a:solidFill>
                          <a:effectLst/>
                        </a:rPr>
                        <a:t> Quarter 2019 to 4th</a:t>
                      </a:r>
                      <a:r>
                        <a:rPr lang="en-US" sz="1400" b="1" u="none" strike="noStrike" baseline="30000" dirty="0">
                          <a:solidFill>
                            <a:srgbClr val="000000"/>
                          </a:solidFill>
                          <a:effectLst/>
                        </a:rPr>
                        <a:t> </a:t>
                      </a:r>
                      <a:r>
                        <a:rPr lang="en-US" sz="1400" b="1" u="none" strike="noStrike" dirty="0">
                          <a:solidFill>
                            <a:srgbClr val="000000"/>
                          </a:solidFill>
                          <a:effectLst/>
                        </a:rPr>
                        <a:t>Quarter 2025</a:t>
                      </a:r>
                      <a:endParaRPr lang="en-US" sz="1400" b="0" i="0" u="none" strike="noStrike" dirty="0">
                        <a:effectLst/>
                        <a:latin typeface="Arial" panose="020B0604020202020204" pitchFamily="34" charset="0"/>
                      </a:endParaRPr>
                    </a:p>
                  </a:txBody>
                  <a:tcPr marL="90984" marR="90984" marT="45492" marB="45492">
                    <a:solidFill>
                      <a:schemeClr val="tx2">
                        <a:lumMod val="40000"/>
                        <a:lumOff val="60000"/>
                      </a:schemeClr>
                    </a:solidFill>
                  </a:tcPr>
                </a:tc>
                <a:tc hMerge="1">
                  <a:txBody>
                    <a:bodyPr/>
                    <a:lstStyle/>
                    <a:p>
                      <a:endParaRPr lang="en-US"/>
                    </a:p>
                  </a:txBody>
                  <a:tcPr/>
                </a:tc>
                <a:extLst>
                  <a:ext uri="{0D108BD9-81ED-4DB2-BD59-A6C34878D82A}">
                    <a16:rowId xmlns:a16="http://schemas.microsoft.com/office/drawing/2014/main" val="1564698313"/>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Personal income (thousands of dollars, seasonally adjusted)</a:t>
                      </a:r>
                    </a:p>
                  </a:txBody>
                  <a:tcPr marL="9525" marR="9525" marT="9525" marB="0" anchor="b"/>
                </a:tc>
                <a:tc>
                  <a:txBody>
                    <a:bodyPr/>
                    <a:lstStyle/>
                    <a:p>
                      <a:pPr algn="ctr" fontAlgn="b">
                        <a:buNone/>
                      </a:pPr>
                      <a:r>
                        <a:rPr lang="en-US" sz="1400" b="1" i="0" u="none" strike="noStrike">
                          <a:solidFill>
                            <a:srgbClr val="000000"/>
                          </a:solidFill>
                          <a:effectLst/>
                          <a:latin typeface="Aptos Narrow" panose="020B0004020202020204" pitchFamily="34" charset="0"/>
                        </a:rPr>
                        <a:t>$77,627</a:t>
                      </a:r>
                    </a:p>
                  </a:txBody>
                  <a:tcPr marL="9525" marR="9525" marT="9525" marB="0" anchor="b"/>
                </a:tc>
                <a:extLst>
                  <a:ext uri="{0D108BD9-81ED-4DB2-BD59-A6C34878D82A}">
                    <a16:rowId xmlns:a16="http://schemas.microsoft.com/office/drawing/2014/main" val="1975801404"/>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Earnings by place of work</a:t>
                      </a:r>
                    </a:p>
                  </a:txBody>
                  <a:tcPr marL="9525" marR="9525" marT="9525" marB="0" anchor="b">
                    <a:solidFill>
                      <a:srgbClr val="FF0000"/>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$41,401</a:t>
                      </a:r>
                    </a:p>
                  </a:txBody>
                  <a:tcPr marL="9525" marR="9525" marT="9525" marB="0" anchor="b">
                    <a:solidFill>
                      <a:srgbClr val="FF0000"/>
                    </a:solidFill>
                  </a:tcPr>
                </a:tc>
                <a:extLst>
                  <a:ext uri="{0D108BD9-81ED-4DB2-BD59-A6C34878D82A}">
                    <a16:rowId xmlns:a16="http://schemas.microsoft.com/office/drawing/2014/main" val="3470945657"/>
                  </a:ext>
                </a:extLst>
              </a:tr>
              <a:tr h="311328">
                <a:tc>
                  <a:txBody>
                    <a:bodyPr/>
                    <a:lstStyle/>
                    <a:p>
                      <a:pPr algn="ctr" fontAlgn="b">
                        <a:buNone/>
                      </a:pPr>
                      <a:r>
                        <a:rPr lang="en-US" sz="1400" b="1" i="0" u="none" strike="noStrike" dirty="0">
                          <a:solidFill>
                            <a:srgbClr val="000000"/>
                          </a:solidFill>
                          <a:effectLst/>
                          <a:latin typeface="Aptos Narrow" panose="020B0004020202020204" pitchFamily="34" charset="0"/>
                        </a:rPr>
                        <a:t>  Plus: Personal current transfer receipts</a:t>
                      </a:r>
                    </a:p>
                  </a:txBody>
                  <a:tcPr marL="9525" marR="9525" marT="9525" marB="0" anchor="b">
                    <a:solidFill>
                      <a:srgbClr val="FFFF00"/>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$24,496</a:t>
                      </a:r>
                    </a:p>
                  </a:txBody>
                  <a:tcPr marL="9525" marR="9525" marT="9525" marB="0" anchor="b">
                    <a:solidFill>
                      <a:srgbClr val="FFFF00"/>
                    </a:solidFill>
                  </a:tcPr>
                </a:tc>
                <a:extLst>
                  <a:ext uri="{0D108BD9-81ED-4DB2-BD59-A6C34878D82A}">
                    <a16:rowId xmlns:a16="http://schemas.microsoft.com/office/drawing/2014/main" val="3245962373"/>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Wages and salaries</a:t>
                      </a:r>
                    </a:p>
                  </a:txBody>
                  <a:tcPr marL="9525" marR="9525" marT="9525" marB="0" anchor="b"/>
                </a:tc>
                <a:tc>
                  <a:txBody>
                    <a:bodyPr/>
                    <a:lstStyle/>
                    <a:p>
                      <a:pPr algn="ctr" fontAlgn="b">
                        <a:buNone/>
                      </a:pPr>
                      <a:r>
                        <a:rPr lang="en-US" sz="1400" b="1" i="0" u="none" strike="noStrike" dirty="0">
                          <a:solidFill>
                            <a:srgbClr val="000000"/>
                          </a:solidFill>
                          <a:effectLst/>
                          <a:latin typeface="Aptos Narrow" panose="020B0004020202020204" pitchFamily="34" charset="0"/>
                        </a:rPr>
                        <a:t>$29,488</a:t>
                      </a:r>
                    </a:p>
                  </a:txBody>
                  <a:tcPr marL="9525" marR="9525" marT="9525" marB="0" anchor="b"/>
                </a:tc>
                <a:extLst>
                  <a:ext uri="{0D108BD9-81ED-4DB2-BD59-A6C34878D82A}">
                    <a16:rowId xmlns:a16="http://schemas.microsoft.com/office/drawing/2014/main" val="1951631377"/>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Proprietors' income 8</a:t>
                      </a:r>
                    </a:p>
                  </a:txBody>
                  <a:tcPr marL="9525" marR="9525" marT="9525" marB="0" anchor="b">
                    <a:solidFill>
                      <a:schemeClr val="bg2"/>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$6,222</a:t>
                      </a:r>
                    </a:p>
                  </a:txBody>
                  <a:tcPr marL="9525" marR="9525" marT="9525" marB="0" anchor="b">
                    <a:solidFill>
                      <a:schemeClr val="bg2"/>
                    </a:solidFill>
                  </a:tcPr>
                </a:tc>
                <a:extLst>
                  <a:ext uri="{0D108BD9-81ED-4DB2-BD59-A6C34878D82A}">
                    <a16:rowId xmlns:a16="http://schemas.microsoft.com/office/drawing/2014/main" val="2770551680"/>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Farm earnings</a:t>
                      </a:r>
                    </a:p>
                  </a:txBody>
                  <a:tcPr marL="9525" marR="9525" marT="9525" marB="0" anchor="b">
                    <a:solidFill>
                      <a:schemeClr val="bg2"/>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$183</a:t>
                      </a:r>
                    </a:p>
                  </a:txBody>
                  <a:tcPr marL="9525" marR="9525" marT="9525" marB="0" anchor="b">
                    <a:solidFill>
                      <a:schemeClr val="bg2"/>
                    </a:solidFill>
                  </a:tcPr>
                </a:tc>
                <a:extLst>
                  <a:ext uri="{0D108BD9-81ED-4DB2-BD59-A6C34878D82A}">
                    <a16:rowId xmlns:a16="http://schemas.microsoft.com/office/drawing/2014/main" val="2953557806"/>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Nonfarm earnings</a:t>
                      </a:r>
                    </a:p>
                  </a:txBody>
                  <a:tcPr marL="9525" marR="9525" marT="9525" marB="0" anchor="b"/>
                </a:tc>
                <a:tc>
                  <a:txBody>
                    <a:bodyPr/>
                    <a:lstStyle/>
                    <a:p>
                      <a:pPr algn="ctr" fontAlgn="b">
                        <a:buNone/>
                      </a:pPr>
                      <a:r>
                        <a:rPr lang="en-US" sz="1400" b="1" i="0" u="none" strike="noStrike" dirty="0">
                          <a:solidFill>
                            <a:srgbClr val="000000"/>
                          </a:solidFill>
                          <a:effectLst/>
                          <a:latin typeface="Aptos Narrow" panose="020B0004020202020204" pitchFamily="34" charset="0"/>
                        </a:rPr>
                        <a:t>$41,218</a:t>
                      </a:r>
                    </a:p>
                  </a:txBody>
                  <a:tcPr marL="9525" marR="9525" marT="9525" marB="0" anchor="b"/>
                </a:tc>
                <a:extLst>
                  <a:ext uri="{0D108BD9-81ED-4DB2-BD59-A6C34878D82A}">
                    <a16:rowId xmlns:a16="http://schemas.microsoft.com/office/drawing/2014/main" val="958905105"/>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Private nonfarm earnings</a:t>
                      </a:r>
                    </a:p>
                  </a:txBody>
                  <a:tcPr marL="9525" marR="9525" marT="9525" marB="0" anchor="b"/>
                </a:tc>
                <a:tc>
                  <a:txBody>
                    <a:bodyPr/>
                    <a:lstStyle/>
                    <a:p>
                      <a:pPr algn="ctr" fontAlgn="b">
                        <a:buNone/>
                      </a:pPr>
                      <a:r>
                        <a:rPr lang="en-US" sz="1400" b="1" i="0" u="none" strike="noStrike" dirty="0">
                          <a:solidFill>
                            <a:srgbClr val="000000"/>
                          </a:solidFill>
                          <a:effectLst/>
                          <a:latin typeface="Aptos Narrow" panose="020B0004020202020204" pitchFamily="34" charset="0"/>
                        </a:rPr>
                        <a:t>$36,582</a:t>
                      </a:r>
                    </a:p>
                  </a:txBody>
                  <a:tcPr marL="9525" marR="9525" marT="9525" marB="0" anchor="b"/>
                </a:tc>
                <a:extLst>
                  <a:ext uri="{0D108BD9-81ED-4DB2-BD59-A6C34878D82A}">
                    <a16:rowId xmlns:a16="http://schemas.microsoft.com/office/drawing/2014/main" val="4049546743"/>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Health care and social assistance</a:t>
                      </a:r>
                    </a:p>
                  </a:txBody>
                  <a:tcPr marL="9525" marR="9525" marT="9525" marB="0" anchor="b"/>
                </a:tc>
                <a:tc>
                  <a:txBody>
                    <a:bodyPr/>
                    <a:lstStyle/>
                    <a:p>
                      <a:pPr algn="ctr" fontAlgn="b">
                        <a:buNone/>
                      </a:pPr>
                      <a:r>
                        <a:rPr lang="en-US" sz="1400" b="1" i="0" u="none" strike="noStrike" dirty="0">
                          <a:solidFill>
                            <a:srgbClr val="000000"/>
                          </a:solidFill>
                          <a:effectLst/>
                          <a:latin typeface="Aptos Narrow" panose="020B0004020202020204" pitchFamily="34" charset="0"/>
                        </a:rPr>
                        <a:t>$6,926</a:t>
                      </a:r>
                    </a:p>
                  </a:txBody>
                  <a:tcPr marL="9525" marR="9525" marT="9525" marB="0" anchor="b"/>
                </a:tc>
                <a:extLst>
                  <a:ext uri="{0D108BD9-81ED-4DB2-BD59-A6C34878D82A}">
                    <a16:rowId xmlns:a16="http://schemas.microsoft.com/office/drawing/2014/main" val="2948896687"/>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Professional, scientific, and technical services</a:t>
                      </a:r>
                    </a:p>
                  </a:txBody>
                  <a:tcPr marL="9525" marR="9525" marT="9525" marB="0" anchor="b">
                    <a:solidFill>
                      <a:schemeClr val="bg2">
                        <a:lumMod val="75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$4,011</a:t>
                      </a:r>
                    </a:p>
                  </a:txBody>
                  <a:tcPr marL="9525" marR="9525" marT="9525" marB="0" anchor="b">
                    <a:solidFill>
                      <a:schemeClr val="bg2">
                        <a:lumMod val="75000"/>
                      </a:schemeClr>
                    </a:solidFill>
                  </a:tcPr>
                </a:tc>
                <a:extLst>
                  <a:ext uri="{0D108BD9-81ED-4DB2-BD59-A6C34878D82A}">
                    <a16:rowId xmlns:a16="http://schemas.microsoft.com/office/drawing/2014/main" val="161892717"/>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Manufacturing</a:t>
                      </a:r>
                    </a:p>
                  </a:txBody>
                  <a:tcPr marL="9525" marR="9525" marT="9525" marB="0" anchor="b">
                    <a:solidFill>
                      <a:schemeClr val="bg1"/>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$3,559</a:t>
                      </a:r>
                    </a:p>
                  </a:txBody>
                  <a:tcPr marL="9525" marR="9525" marT="9525" marB="0" anchor="b">
                    <a:solidFill>
                      <a:schemeClr val="bg1"/>
                    </a:solidFill>
                  </a:tcPr>
                </a:tc>
                <a:extLst>
                  <a:ext uri="{0D108BD9-81ED-4DB2-BD59-A6C34878D82A}">
                    <a16:rowId xmlns:a16="http://schemas.microsoft.com/office/drawing/2014/main" val="298192866"/>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Construction</a:t>
                      </a:r>
                    </a:p>
                  </a:txBody>
                  <a:tcPr marL="9525" marR="9525" marT="9525" marB="0" anchor="b">
                    <a:solidFill>
                      <a:schemeClr val="bg2">
                        <a:lumMod val="75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$3,471</a:t>
                      </a:r>
                    </a:p>
                  </a:txBody>
                  <a:tcPr marL="9525" marR="9525" marT="9525" marB="0" anchor="b">
                    <a:solidFill>
                      <a:schemeClr val="bg2">
                        <a:lumMod val="75000"/>
                      </a:schemeClr>
                    </a:solidFill>
                  </a:tcPr>
                </a:tc>
                <a:extLst>
                  <a:ext uri="{0D108BD9-81ED-4DB2-BD59-A6C34878D82A}">
                    <a16:rowId xmlns:a16="http://schemas.microsoft.com/office/drawing/2014/main" val="2129733869"/>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Accommodation and food services</a:t>
                      </a:r>
                    </a:p>
                  </a:txBody>
                  <a:tcPr marL="9525" marR="9525" marT="9525" marB="0" anchor="b">
                    <a:solidFill>
                      <a:schemeClr val="bg1"/>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$1,615</a:t>
                      </a:r>
                    </a:p>
                  </a:txBody>
                  <a:tcPr marL="9525" marR="9525" marT="9525" marB="0" anchor="b">
                    <a:solidFill>
                      <a:schemeClr val="bg1"/>
                    </a:solidFill>
                  </a:tcPr>
                </a:tc>
                <a:extLst>
                  <a:ext uri="{0D108BD9-81ED-4DB2-BD59-A6C34878D82A}">
                    <a16:rowId xmlns:a16="http://schemas.microsoft.com/office/drawing/2014/main" val="715779453"/>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Arts, entertainment, and recreation</a:t>
                      </a:r>
                    </a:p>
                  </a:txBody>
                  <a:tcPr marL="9525" marR="9525" marT="9525" marB="0" anchor="b">
                    <a:solidFill>
                      <a:schemeClr val="bg2">
                        <a:lumMod val="75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$537</a:t>
                      </a:r>
                    </a:p>
                  </a:txBody>
                  <a:tcPr marL="9525" marR="9525" marT="9525" marB="0" anchor="b">
                    <a:solidFill>
                      <a:schemeClr val="bg2">
                        <a:lumMod val="75000"/>
                      </a:schemeClr>
                    </a:solidFill>
                  </a:tcPr>
                </a:tc>
                <a:extLst>
                  <a:ext uri="{0D108BD9-81ED-4DB2-BD59-A6C34878D82A}">
                    <a16:rowId xmlns:a16="http://schemas.microsoft.com/office/drawing/2014/main" val="164176635"/>
                  </a:ext>
                </a:extLst>
              </a:tr>
              <a:tr h="299823">
                <a:tc>
                  <a:txBody>
                    <a:bodyPr/>
                    <a:lstStyle/>
                    <a:p>
                      <a:pPr algn="ctr" fontAlgn="b">
                        <a:buNone/>
                      </a:pPr>
                      <a:r>
                        <a:rPr lang="en-US" sz="1400" b="1" i="0" u="none" strike="noStrike" dirty="0">
                          <a:solidFill>
                            <a:srgbClr val="000000"/>
                          </a:solidFill>
                          <a:effectLst/>
                          <a:latin typeface="Aptos Narrow" panose="020B0004020202020204" pitchFamily="34" charset="0"/>
                        </a:rPr>
                        <a:t>      Mining, quarrying, and oil and gas extraction</a:t>
                      </a:r>
                    </a:p>
                  </a:txBody>
                  <a:tcPr marL="9525" marR="9525" marT="9525" marB="0" anchor="b">
                    <a:solidFill>
                      <a:schemeClr val="bg1"/>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-$413</a:t>
                      </a:r>
                    </a:p>
                  </a:txBody>
                  <a:tcPr marL="9525" marR="9525" marT="9525" marB="0" anchor="b">
                    <a:solidFill>
                      <a:schemeClr val="bg1"/>
                    </a:solidFill>
                  </a:tcPr>
                </a:tc>
                <a:extLst>
                  <a:ext uri="{0D108BD9-81ED-4DB2-BD59-A6C34878D82A}">
                    <a16:rowId xmlns:a16="http://schemas.microsoft.com/office/drawing/2014/main" val="3625329802"/>
                  </a:ext>
                </a:extLst>
              </a:tr>
            </a:tbl>
          </a:graphicData>
        </a:graphic>
      </p:graphicFrame>
    </p:spTree>
    <p:extLst>
      <p:ext uri="{BB962C8B-B14F-4D97-AF65-F5344CB8AC3E}">
        <p14:creationId xmlns:p14="http://schemas.microsoft.com/office/powerpoint/2010/main" val="228229159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6" name="Rectangle 225">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7"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28" name="Rectangle 227">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229"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itle 1">
            <a:extLst>
              <a:ext uri="{FF2B5EF4-FFF2-40B4-BE49-F238E27FC236}">
                <a16:creationId xmlns:a16="http://schemas.microsoft.com/office/drawing/2014/main" id="{A1D828B1-F3B7-4EFA-988D-F26AFC9FC8FB}"/>
              </a:ext>
            </a:extLst>
          </p:cNvPr>
          <p:cNvSpPr>
            <a:spLocks noGrp="1"/>
          </p:cNvSpPr>
          <p:nvPr>
            <p:ph type="title"/>
          </p:nvPr>
        </p:nvSpPr>
        <p:spPr>
          <a:xfrm>
            <a:off x="855266" y="618518"/>
            <a:ext cx="2851417" cy="802294"/>
          </a:xfrm>
        </p:spPr>
        <p:txBody>
          <a:bodyPr>
            <a:normAutofit/>
          </a:bodyPr>
          <a:lstStyle/>
          <a:p>
            <a:r>
              <a:rPr lang="en-US" sz="3200" b="1" dirty="0">
                <a:solidFill>
                  <a:srgbClr val="FFFFFF"/>
                </a:solidFill>
              </a:rPr>
              <a:t>Louisiana</a:t>
            </a:r>
          </a:p>
        </p:txBody>
      </p:sp>
      <p:sp>
        <p:nvSpPr>
          <p:cNvPr id="56" name="Content Placeholder 8">
            <a:extLst>
              <a:ext uri="{FF2B5EF4-FFF2-40B4-BE49-F238E27FC236}">
                <a16:creationId xmlns:a16="http://schemas.microsoft.com/office/drawing/2014/main" id="{B44EAB9D-0497-41C2-BF32-0A61D1E643F4}"/>
              </a:ext>
            </a:extLst>
          </p:cNvPr>
          <p:cNvSpPr>
            <a:spLocks noGrp="1"/>
          </p:cNvSpPr>
          <p:nvPr>
            <p:ph idx="1"/>
          </p:nvPr>
        </p:nvSpPr>
        <p:spPr>
          <a:xfrm>
            <a:off x="844620" y="1382713"/>
            <a:ext cx="2862444" cy="4824076"/>
          </a:xfrm>
        </p:spPr>
        <p:txBody>
          <a:bodyPr>
            <a:normAutofit/>
          </a:bodyPr>
          <a:lstStyle/>
          <a:p>
            <a:pPr>
              <a:lnSpc>
                <a:spcPct val="110000"/>
              </a:lnSpc>
              <a:buFont typeface="Wingdings" panose="05000000000000000000" pitchFamily="2" charset="2"/>
              <a:buChar char="ü"/>
            </a:pPr>
            <a:r>
              <a:rPr lang="en-US" sz="1800" b="1" dirty="0">
                <a:solidFill>
                  <a:srgbClr val="FF0000"/>
                </a:solidFill>
                <a:effectLst>
                  <a:outerShdw blurRad="38100" dist="38100" dir="2700000" algn="tl">
                    <a:srgbClr val="000000">
                      <a:alpha val="43137"/>
                    </a:srgbClr>
                  </a:outerShdw>
                </a:effectLst>
              </a:rPr>
              <a:t>Importance of Transfer Payments as a Fraction of PI </a:t>
            </a:r>
          </a:p>
          <a:p>
            <a:pPr>
              <a:lnSpc>
                <a:spcPct val="110000"/>
              </a:lnSpc>
              <a:buFont typeface="Wingdings" panose="05000000000000000000" pitchFamily="2" charset="2"/>
              <a:buChar char="ü"/>
            </a:pPr>
            <a:r>
              <a:rPr lang="en-US" sz="1800" b="1" dirty="0">
                <a:solidFill>
                  <a:srgbClr val="FF0000"/>
                </a:solidFill>
                <a:effectLst>
                  <a:outerShdw blurRad="38100" dist="38100" dir="2700000" algn="tl">
                    <a:srgbClr val="000000">
                      <a:alpha val="43137"/>
                    </a:srgbClr>
                  </a:outerShdw>
                </a:effectLst>
              </a:rPr>
              <a:t>Personal Income Levels</a:t>
            </a:r>
          </a:p>
          <a:p>
            <a:pPr>
              <a:lnSpc>
                <a:spcPct val="110000"/>
              </a:lnSpc>
              <a:buFont typeface="Wingdings" panose="05000000000000000000" pitchFamily="2" charset="2"/>
              <a:buChar char="ü"/>
            </a:pPr>
            <a:r>
              <a:rPr lang="en-US" sz="1800" b="1" dirty="0">
                <a:solidFill>
                  <a:srgbClr val="FF0000"/>
                </a:solidFill>
                <a:effectLst>
                  <a:outerShdw blurRad="38100" dist="38100" dir="2700000" algn="tl">
                    <a:srgbClr val="000000">
                      <a:alpha val="43137"/>
                    </a:srgbClr>
                  </a:outerShdw>
                </a:effectLst>
              </a:rPr>
              <a:t>Personal Transfer Payments</a:t>
            </a:r>
          </a:p>
          <a:p>
            <a:pPr>
              <a:lnSpc>
                <a:spcPct val="110000"/>
              </a:lnSpc>
              <a:buFont typeface="Wingdings" panose="05000000000000000000" pitchFamily="2" charset="2"/>
              <a:buChar char="ü"/>
            </a:pPr>
            <a:r>
              <a:rPr lang="en-US" sz="1800" b="1" dirty="0">
                <a:solidFill>
                  <a:srgbClr val="FF0000"/>
                </a:solidFill>
                <a:effectLst>
                  <a:outerShdw blurRad="38100" dist="38100" dir="2700000" algn="tl">
                    <a:srgbClr val="000000">
                      <a:alpha val="43137"/>
                    </a:srgbClr>
                  </a:outerShdw>
                </a:effectLst>
              </a:rPr>
              <a:t>Other Transfer Payments</a:t>
            </a:r>
          </a:p>
          <a:p>
            <a:pPr>
              <a:lnSpc>
                <a:spcPct val="110000"/>
              </a:lnSpc>
              <a:buFont typeface="Wingdings" panose="05000000000000000000" pitchFamily="2" charset="2"/>
              <a:buChar char="ü"/>
            </a:pPr>
            <a:r>
              <a:rPr lang="en-US" sz="1800" b="1" dirty="0">
                <a:solidFill>
                  <a:srgbClr val="FF0000"/>
                </a:solidFill>
                <a:effectLst>
                  <a:outerShdw blurRad="38100" dist="38100" dir="2700000" algn="tl">
                    <a:srgbClr val="000000">
                      <a:alpha val="43137"/>
                    </a:srgbClr>
                  </a:outerShdw>
                </a:effectLst>
              </a:rPr>
              <a:t>Note: Medicaid Growth</a:t>
            </a:r>
          </a:p>
          <a:p>
            <a:pPr>
              <a:lnSpc>
                <a:spcPct val="110000"/>
              </a:lnSpc>
              <a:buFont typeface="Wingdings" panose="05000000000000000000" pitchFamily="2" charset="2"/>
              <a:buChar char="ü"/>
            </a:pPr>
            <a:r>
              <a:rPr lang="en-US" sz="1800" b="1" dirty="0">
                <a:solidFill>
                  <a:srgbClr val="FFFF00"/>
                </a:solidFill>
                <a:effectLst>
                  <a:outerShdw blurRad="38100" dist="38100" dir="2700000" algn="tl">
                    <a:srgbClr val="000000">
                      <a:alpha val="43137"/>
                    </a:srgbClr>
                  </a:outerShdw>
                </a:effectLst>
              </a:rPr>
              <a:t>Source: Bureau of Economic Analysis</a:t>
            </a:r>
          </a:p>
        </p:txBody>
      </p:sp>
      <p:grpSp>
        <p:nvGrpSpPr>
          <p:cNvPr id="230" name="Group 229">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31"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32"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3"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4"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5"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6"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7"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8"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9"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0"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1"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2"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43"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4"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5"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6"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7"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48"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9"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0"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1"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2"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3"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4"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5"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6"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57"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graphicFrame>
        <p:nvGraphicFramePr>
          <p:cNvPr id="6" name="Table 5">
            <a:extLst>
              <a:ext uri="{FF2B5EF4-FFF2-40B4-BE49-F238E27FC236}">
                <a16:creationId xmlns:a16="http://schemas.microsoft.com/office/drawing/2014/main" id="{1CC87003-3BF6-71D9-C870-2DC319FEB343}"/>
              </a:ext>
            </a:extLst>
          </p:cNvPr>
          <p:cNvGraphicFramePr>
            <a:graphicFrameLocks noGrp="1"/>
          </p:cNvGraphicFramePr>
          <p:nvPr>
            <p:extLst>
              <p:ext uri="{D42A27DB-BD31-4B8C-83A1-F6EECF244321}">
                <p14:modId xmlns:p14="http://schemas.microsoft.com/office/powerpoint/2010/main" val="733025860"/>
              </p:ext>
            </p:extLst>
          </p:nvPr>
        </p:nvGraphicFramePr>
        <p:xfrm>
          <a:off x="4183019" y="121299"/>
          <a:ext cx="7861343" cy="6722419"/>
        </p:xfrm>
        <a:graphic>
          <a:graphicData uri="http://schemas.openxmlformats.org/drawingml/2006/table">
            <a:tbl>
              <a:tblPr>
                <a:tableStyleId>{616DA210-FB5B-4158-B5E0-FEB733F419BA}</a:tableStyleId>
              </a:tblPr>
              <a:tblGrid>
                <a:gridCol w="2628328">
                  <a:extLst>
                    <a:ext uri="{9D8B030D-6E8A-4147-A177-3AD203B41FA5}">
                      <a16:colId xmlns:a16="http://schemas.microsoft.com/office/drawing/2014/main" val="3020740875"/>
                    </a:ext>
                  </a:extLst>
                </a:gridCol>
                <a:gridCol w="999143">
                  <a:extLst>
                    <a:ext uri="{9D8B030D-6E8A-4147-A177-3AD203B41FA5}">
                      <a16:colId xmlns:a16="http://schemas.microsoft.com/office/drawing/2014/main" val="3469849329"/>
                    </a:ext>
                  </a:extLst>
                </a:gridCol>
                <a:gridCol w="1190947">
                  <a:extLst>
                    <a:ext uri="{9D8B030D-6E8A-4147-A177-3AD203B41FA5}">
                      <a16:colId xmlns:a16="http://schemas.microsoft.com/office/drawing/2014/main" val="1430706158"/>
                    </a:ext>
                  </a:extLst>
                </a:gridCol>
                <a:gridCol w="961498">
                  <a:extLst>
                    <a:ext uri="{9D8B030D-6E8A-4147-A177-3AD203B41FA5}">
                      <a16:colId xmlns:a16="http://schemas.microsoft.com/office/drawing/2014/main" val="646979751"/>
                    </a:ext>
                  </a:extLst>
                </a:gridCol>
                <a:gridCol w="1106270">
                  <a:extLst>
                    <a:ext uri="{9D8B030D-6E8A-4147-A177-3AD203B41FA5}">
                      <a16:colId xmlns:a16="http://schemas.microsoft.com/office/drawing/2014/main" val="3284325858"/>
                    </a:ext>
                  </a:extLst>
                </a:gridCol>
                <a:gridCol w="975157">
                  <a:extLst>
                    <a:ext uri="{9D8B030D-6E8A-4147-A177-3AD203B41FA5}">
                      <a16:colId xmlns:a16="http://schemas.microsoft.com/office/drawing/2014/main" val="2075311575"/>
                    </a:ext>
                  </a:extLst>
                </a:gridCol>
              </a:tblGrid>
              <a:tr h="312325">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tc>
                  <a:txBody>
                    <a:bodyPr/>
                    <a:lstStyle/>
                    <a:p>
                      <a:pPr algn="l" fontAlgn="b"/>
                      <a:endParaRPr lang="en-US" sz="900" b="0" i="0" u="none" strike="noStrike" dirty="0">
                        <a:solidFill>
                          <a:srgbClr val="000000"/>
                        </a:solidFill>
                        <a:effectLst/>
                        <a:latin typeface="Aptos Narrow" panose="020B0004020202020204" pitchFamily="34" charset="0"/>
                      </a:endParaRPr>
                    </a:p>
                  </a:txBody>
                  <a:tcPr marL="7836" marR="7836" marT="7836" marB="0" anchor="b">
                    <a:solidFill>
                      <a:schemeClr val="tx1"/>
                    </a:solidFill>
                  </a:tcPr>
                </a:tc>
                <a:extLst>
                  <a:ext uri="{0D108BD9-81ED-4DB2-BD59-A6C34878D82A}">
                    <a16:rowId xmlns:a16="http://schemas.microsoft.com/office/drawing/2014/main" val="243899219"/>
                  </a:ext>
                </a:extLst>
              </a:tr>
              <a:tr h="327196">
                <a:tc>
                  <a:txBody>
                    <a:bodyPr/>
                    <a:lstStyle/>
                    <a:p>
                      <a:pPr algn="ctr" rtl="0" fontAlgn="b"/>
                      <a:r>
                        <a:rPr lang="en-US" sz="1200" b="1" u="none" strike="noStrike" dirty="0">
                          <a:effectLst/>
                        </a:rPr>
                        <a:t>Description</a:t>
                      </a:r>
                      <a:endParaRPr lang="en-US" sz="1200" b="1" i="0" u="none" strike="noStrike" dirty="0">
                        <a:solidFill>
                          <a:srgbClr val="000000"/>
                        </a:solidFill>
                        <a:effectLst/>
                        <a:latin typeface="Tw Cen MT" panose="020B0602020104020603" pitchFamily="34" charset="0"/>
                      </a:endParaRPr>
                    </a:p>
                  </a:txBody>
                  <a:tcPr marL="7836" marR="7836" marT="7836" marB="0" anchor="ctr"/>
                </a:tc>
                <a:tc>
                  <a:txBody>
                    <a:bodyPr/>
                    <a:lstStyle/>
                    <a:p>
                      <a:pPr algn="ctr" rtl="0" fontAlgn="b"/>
                      <a:r>
                        <a:rPr lang="en-US" sz="1200" b="1" u="none" strike="noStrike" dirty="0">
                          <a:effectLst/>
                        </a:rPr>
                        <a:t>2019: Q1</a:t>
                      </a:r>
                      <a:endParaRPr lang="en-US" sz="1200" b="1" i="0" u="none" strike="noStrike" dirty="0">
                        <a:solidFill>
                          <a:srgbClr val="000000"/>
                        </a:solidFill>
                        <a:effectLst/>
                        <a:latin typeface="Tw Cen MT" panose="020B0602020104020603" pitchFamily="34" charset="0"/>
                      </a:endParaRPr>
                    </a:p>
                  </a:txBody>
                  <a:tcPr marL="7836" marR="7836" marT="7836" marB="0" anchor="ctr"/>
                </a:tc>
                <a:tc>
                  <a:txBody>
                    <a:bodyPr/>
                    <a:lstStyle/>
                    <a:p>
                      <a:pPr algn="ctr" rtl="0" fontAlgn="b"/>
                      <a:r>
                        <a:rPr lang="en-US" sz="1200" b="1" u="none" strike="noStrike" dirty="0">
                          <a:effectLst/>
                        </a:rPr>
                        <a:t>2020:Q1</a:t>
                      </a:r>
                      <a:endParaRPr lang="en-US" sz="1200" b="1" i="0" u="none" strike="noStrike" dirty="0">
                        <a:solidFill>
                          <a:srgbClr val="000000"/>
                        </a:solidFill>
                        <a:effectLst/>
                        <a:latin typeface="Tw Cen MT" panose="020B0602020104020603" pitchFamily="34" charset="0"/>
                      </a:endParaRPr>
                    </a:p>
                  </a:txBody>
                  <a:tcPr marL="7836" marR="7836" marT="7836" marB="0" anchor="ctr"/>
                </a:tc>
                <a:tc>
                  <a:txBody>
                    <a:bodyPr/>
                    <a:lstStyle/>
                    <a:p>
                      <a:pPr algn="ctr" rtl="0" fontAlgn="b"/>
                      <a:r>
                        <a:rPr lang="en-US" sz="1200" b="1" u="none" strike="noStrike" dirty="0">
                          <a:effectLst/>
                        </a:rPr>
                        <a:t>2022: Q4</a:t>
                      </a:r>
                      <a:endParaRPr lang="en-US" sz="1200" b="1" i="0" u="none" strike="noStrike" dirty="0">
                        <a:solidFill>
                          <a:srgbClr val="000000"/>
                        </a:solidFill>
                        <a:effectLst/>
                        <a:latin typeface="Tw Cen MT" panose="020B0602020104020603" pitchFamily="34" charset="0"/>
                      </a:endParaRPr>
                    </a:p>
                  </a:txBody>
                  <a:tcPr marL="7836" marR="7836" marT="7836" marB="0" anchor="ctr"/>
                </a:tc>
                <a:tc>
                  <a:txBody>
                    <a:bodyPr/>
                    <a:lstStyle/>
                    <a:p>
                      <a:pPr algn="ctr" rtl="0" fontAlgn="b"/>
                      <a:r>
                        <a:rPr lang="en-US" sz="1200" b="1" u="none" strike="noStrike" dirty="0">
                          <a:effectLst/>
                        </a:rPr>
                        <a:t>2024:Q4</a:t>
                      </a:r>
                      <a:endParaRPr lang="en-US" sz="1200" b="1" i="0" u="none" strike="noStrike" dirty="0">
                        <a:solidFill>
                          <a:srgbClr val="000000"/>
                        </a:solidFill>
                        <a:effectLst/>
                        <a:latin typeface="Tw Cen MT" panose="020B0602020104020603" pitchFamily="34" charset="0"/>
                      </a:endParaRPr>
                    </a:p>
                  </a:txBody>
                  <a:tcPr marL="7836" marR="7836" marT="7836" marB="0" anchor="ctr"/>
                </a:tc>
                <a:tc>
                  <a:txBody>
                    <a:bodyPr/>
                    <a:lstStyle/>
                    <a:p>
                      <a:pPr algn="ctr" rtl="0" fontAlgn="b"/>
                      <a:r>
                        <a:rPr lang="en-US" sz="1200" b="1" u="none" strike="noStrike" dirty="0">
                          <a:effectLst/>
                        </a:rPr>
                        <a:t>2025:Q4</a:t>
                      </a:r>
                      <a:endParaRPr lang="en-US" sz="1200" b="1" i="0" u="none" strike="noStrike" dirty="0">
                        <a:solidFill>
                          <a:srgbClr val="000000"/>
                        </a:solidFill>
                        <a:effectLst/>
                        <a:latin typeface="Tw Cen MT" panose="020B0602020104020603" pitchFamily="34" charset="0"/>
                      </a:endParaRPr>
                    </a:p>
                  </a:txBody>
                  <a:tcPr marL="7836" marR="7836" marT="7836" marB="0" anchor="ctr"/>
                </a:tc>
                <a:extLst>
                  <a:ext uri="{0D108BD9-81ED-4DB2-BD59-A6C34878D82A}">
                    <a16:rowId xmlns:a16="http://schemas.microsoft.com/office/drawing/2014/main" val="2956710750"/>
                  </a:ext>
                </a:extLst>
              </a:tr>
              <a:tr h="773377">
                <a:tc>
                  <a:txBody>
                    <a:bodyPr/>
                    <a:lstStyle/>
                    <a:p>
                      <a:pPr algn="ctr" rtl="0" fontAlgn="b"/>
                      <a:r>
                        <a:rPr lang="en-US" sz="1200" b="1" u="none" strike="noStrike" dirty="0">
                          <a:effectLst>
                            <a:outerShdw blurRad="50800" dist="38100" algn="tr" rotWithShape="0">
                              <a:prstClr val="black">
                                <a:alpha val="40000"/>
                              </a:prstClr>
                            </a:outerShdw>
                          </a:effectLst>
                        </a:rPr>
                        <a:t>Personal income (thousands of dollars, seasonally adjusted) Current $</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solidFill>
                      <a:srgbClr val="FFFF00"/>
                    </a:solidFill>
                  </a:tcPr>
                </a:tc>
                <a:tc>
                  <a:txBody>
                    <a:bodyPr/>
                    <a:lstStyle/>
                    <a:p>
                      <a:pPr algn="ctr" fontAlgn="b"/>
                      <a:r>
                        <a:rPr lang="en-US" sz="1200" b="1" i="0" u="none" strike="noStrike" dirty="0">
                          <a:solidFill>
                            <a:srgbClr val="000000"/>
                          </a:solidFill>
                          <a:effectLst/>
                          <a:latin typeface="Aptos Narrow" panose="020B0004020202020204" pitchFamily="34" charset="0"/>
                        </a:rPr>
                        <a:t>$218,081,048</a:t>
                      </a:r>
                    </a:p>
                  </a:txBody>
                  <a:tcPr marL="9525" marR="9525" marT="9525" marB="0" anchor="ctr">
                    <a:solidFill>
                      <a:srgbClr val="FFFF00"/>
                    </a:solidFill>
                  </a:tcPr>
                </a:tc>
                <a:tc>
                  <a:txBody>
                    <a:bodyPr/>
                    <a:lstStyle/>
                    <a:p>
                      <a:pPr algn="ctr" fontAlgn="b"/>
                      <a:r>
                        <a:rPr lang="en-US" sz="1200" b="1" i="0" u="none" strike="noStrike" dirty="0">
                          <a:solidFill>
                            <a:srgbClr val="000000"/>
                          </a:solidFill>
                          <a:effectLst/>
                          <a:latin typeface="Aptos Narrow" panose="020B0004020202020204" pitchFamily="34" charset="0"/>
                        </a:rPr>
                        <a:t>$221,684,120</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$275,886,604</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$287,105,484</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$298,536,337</a:t>
                      </a:r>
                    </a:p>
                  </a:txBody>
                  <a:tcPr marL="9525" marR="9525" marT="9525" marB="0" anchor="ctr">
                    <a:solidFill>
                      <a:srgbClr val="FFFF00"/>
                    </a:solidFill>
                  </a:tcPr>
                </a:tc>
                <a:extLst>
                  <a:ext uri="{0D108BD9-81ED-4DB2-BD59-A6C34878D82A}">
                    <a16:rowId xmlns:a16="http://schemas.microsoft.com/office/drawing/2014/main" val="989970153"/>
                  </a:ext>
                </a:extLst>
              </a:tr>
              <a:tr h="758503">
                <a:tc>
                  <a:txBody>
                    <a:bodyPr/>
                    <a:lstStyle/>
                    <a:p>
                      <a:pPr algn="ctr" rtl="0" fontAlgn="b"/>
                      <a:r>
                        <a:rPr lang="en-US" sz="1200" b="1" u="none" strike="noStrike" dirty="0">
                          <a:effectLst>
                            <a:outerShdw blurRad="50800" dist="38100" algn="tr" rotWithShape="0">
                              <a:prstClr val="black">
                                <a:alpha val="40000"/>
                              </a:prstClr>
                            </a:outerShdw>
                          </a:effectLst>
                        </a:rPr>
                        <a:t>Personal current transfer receipts  (000)</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tc>
                <a:tc>
                  <a:txBody>
                    <a:bodyPr/>
                    <a:lstStyle/>
                    <a:p>
                      <a:pPr algn="ctr" fontAlgn="b"/>
                      <a:r>
                        <a:rPr lang="en-US" sz="1200" b="1" i="0" u="none" strike="noStrike">
                          <a:solidFill>
                            <a:srgbClr val="000000"/>
                          </a:solidFill>
                          <a:effectLst/>
                          <a:latin typeface="Aptos Narrow" panose="020B0004020202020204" pitchFamily="34" charset="0"/>
                        </a:rPr>
                        <a:t>$47,535,332</a:t>
                      </a:r>
                    </a:p>
                  </a:txBody>
                  <a:tcPr marL="9525" marR="9525" marT="9525" marB="0" anchor="ctr"/>
                </a:tc>
                <a:tc>
                  <a:txBody>
                    <a:bodyPr/>
                    <a:lstStyle/>
                    <a:p>
                      <a:pPr algn="ctr" fontAlgn="b"/>
                      <a:r>
                        <a:rPr lang="en-US" sz="1200" b="1" i="0" u="none" strike="noStrike" dirty="0">
                          <a:solidFill>
                            <a:srgbClr val="000000"/>
                          </a:solidFill>
                          <a:effectLst/>
                          <a:latin typeface="Aptos Narrow" panose="020B0004020202020204" pitchFamily="34" charset="0"/>
                        </a:rPr>
                        <a:t>$50,194,856</a:t>
                      </a:r>
                    </a:p>
                  </a:txBody>
                  <a:tcPr marL="9525" marR="9525" marT="9525" marB="0" anchor="ctr"/>
                </a:tc>
                <a:tc>
                  <a:txBody>
                    <a:bodyPr/>
                    <a:lstStyle/>
                    <a:p>
                      <a:pPr algn="ctr" fontAlgn="b">
                        <a:buNone/>
                      </a:pPr>
                      <a:r>
                        <a:rPr lang="en-US" sz="1200" b="1" i="0" u="none" strike="noStrike">
                          <a:solidFill>
                            <a:srgbClr val="000000"/>
                          </a:solidFill>
                          <a:effectLst/>
                          <a:latin typeface="Aptos Narrow" panose="020B0004020202020204" pitchFamily="34" charset="0"/>
                        </a:rPr>
                        <a:t>$65,409,540</a:t>
                      </a:r>
                    </a:p>
                  </a:txBody>
                  <a:tcPr marL="9525" marR="9525" marT="9525" marB="0" anchor="ctr"/>
                </a:tc>
                <a:tc>
                  <a:txBody>
                    <a:bodyPr/>
                    <a:lstStyle/>
                    <a:p>
                      <a:pPr algn="ctr" fontAlgn="b">
                        <a:buNone/>
                      </a:pPr>
                      <a:r>
                        <a:rPr lang="en-US" sz="1200" b="1" i="0" u="none" strike="noStrike">
                          <a:solidFill>
                            <a:srgbClr val="000000"/>
                          </a:solidFill>
                          <a:effectLst/>
                          <a:latin typeface="Aptos Narrow" panose="020B0004020202020204" pitchFamily="34" charset="0"/>
                        </a:rPr>
                        <a:t>$67,991,508</a:t>
                      </a:r>
                    </a:p>
                  </a:txBody>
                  <a:tcPr marL="9525" marR="9525" marT="9525" marB="0" anchor="ctr"/>
                </a:tc>
                <a:tc>
                  <a:txBody>
                    <a:bodyPr/>
                    <a:lstStyle/>
                    <a:p>
                      <a:pPr algn="ctr" fontAlgn="b">
                        <a:buNone/>
                      </a:pPr>
                      <a:r>
                        <a:rPr lang="en-US" sz="1200" b="1" i="0" u="none" strike="noStrike" dirty="0">
                          <a:solidFill>
                            <a:srgbClr val="000000"/>
                          </a:solidFill>
                          <a:effectLst/>
                          <a:latin typeface="Aptos Narrow" panose="020B0004020202020204" pitchFamily="34" charset="0"/>
                        </a:rPr>
                        <a:t>$73,299,832</a:t>
                      </a:r>
                    </a:p>
                  </a:txBody>
                  <a:tcPr marL="9525" marR="9525" marT="9525" marB="0" anchor="ctr"/>
                </a:tc>
                <a:extLst>
                  <a:ext uri="{0D108BD9-81ED-4DB2-BD59-A6C34878D82A}">
                    <a16:rowId xmlns:a16="http://schemas.microsoft.com/office/drawing/2014/main" val="212151506"/>
                  </a:ext>
                </a:extLst>
              </a:tr>
              <a:tr h="758503">
                <a:tc>
                  <a:txBody>
                    <a:bodyPr/>
                    <a:lstStyle/>
                    <a:p>
                      <a:pPr algn="ctr" rtl="0" fontAlgn="b"/>
                      <a:r>
                        <a:rPr lang="en-US" sz="1200" b="1" u="none" strike="noStrike" dirty="0">
                          <a:effectLst>
                            <a:outerShdw blurRad="50800" dist="38100" algn="tr" rotWithShape="0">
                              <a:prstClr val="black">
                                <a:alpha val="40000"/>
                              </a:prstClr>
                            </a:outerShdw>
                          </a:effectLst>
                        </a:rPr>
                        <a:t>  Social Security Benefits (000)</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solidFill>
                      <a:srgbClr val="FFFF00"/>
                    </a:solidFill>
                  </a:tcPr>
                </a:tc>
                <a:tc>
                  <a:txBody>
                    <a:bodyPr/>
                    <a:lstStyle/>
                    <a:p>
                      <a:pPr algn="ctr" fontAlgn="b"/>
                      <a:r>
                        <a:rPr lang="en-US" sz="1200" b="1" i="0" u="none" strike="noStrike">
                          <a:solidFill>
                            <a:srgbClr val="000000"/>
                          </a:solidFill>
                          <a:effectLst/>
                          <a:latin typeface="Aptos Narrow" panose="020B0004020202020204" pitchFamily="34" charset="0"/>
                        </a:rPr>
                        <a:t>$13,954,460</a:t>
                      </a:r>
                    </a:p>
                  </a:txBody>
                  <a:tcPr marL="9525" marR="9525" marT="9525" marB="0" anchor="ctr">
                    <a:solidFill>
                      <a:srgbClr val="FFFF00"/>
                    </a:solidFill>
                  </a:tcPr>
                </a:tc>
                <a:tc>
                  <a:txBody>
                    <a:bodyPr/>
                    <a:lstStyle/>
                    <a:p>
                      <a:pPr algn="ctr" fontAlgn="b"/>
                      <a:r>
                        <a:rPr lang="en-US" sz="1200" b="1" i="0" u="none" strike="noStrike">
                          <a:solidFill>
                            <a:srgbClr val="000000"/>
                          </a:solidFill>
                          <a:effectLst/>
                          <a:latin typeface="Aptos Narrow" panose="020B0004020202020204" pitchFamily="34" charset="0"/>
                        </a:rPr>
                        <a:t>$14,543,116</a:t>
                      </a:r>
                    </a:p>
                  </a:txBody>
                  <a:tcPr marL="9525" marR="9525" marT="9525" marB="0" anchor="ctr">
                    <a:solidFill>
                      <a:srgbClr val="FFFF00"/>
                    </a:solidFill>
                  </a:tcPr>
                </a:tc>
                <a:tc>
                  <a:txBody>
                    <a:bodyPr/>
                    <a:lstStyle/>
                    <a:p>
                      <a:pPr algn="ctr" fontAlgn="b">
                        <a:buNone/>
                      </a:pPr>
                      <a:r>
                        <a:rPr lang="en-US" sz="1200" b="1" i="0" u="none" strike="noStrike">
                          <a:solidFill>
                            <a:srgbClr val="000000"/>
                          </a:solidFill>
                          <a:effectLst/>
                          <a:latin typeface="Aptos Narrow" panose="020B0004020202020204" pitchFamily="34" charset="0"/>
                        </a:rPr>
                        <a:t>$18,248,152</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$19,310,264</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$20,628,775</a:t>
                      </a:r>
                    </a:p>
                  </a:txBody>
                  <a:tcPr marL="9525" marR="9525" marT="9525" marB="0" anchor="ctr">
                    <a:solidFill>
                      <a:srgbClr val="FFFF00"/>
                    </a:solidFill>
                  </a:tcPr>
                </a:tc>
                <a:extLst>
                  <a:ext uri="{0D108BD9-81ED-4DB2-BD59-A6C34878D82A}">
                    <a16:rowId xmlns:a16="http://schemas.microsoft.com/office/drawing/2014/main" val="1265531618"/>
                  </a:ext>
                </a:extLst>
              </a:tr>
              <a:tr h="386688">
                <a:tc>
                  <a:txBody>
                    <a:bodyPr/>
                    <a:lstStyle/>
                    <a:p>
                      <a:pPr algn="ctr" rtl="0" fontAlgn="b"/>
                      <a:r>
                        <a:rPr lang="en-US" sz="1200" b="1" u="none" strike="noStrike" dirty="0">
                          <a:effectLst>
                            <a:outerShdw blurRad="50800" dist="38100" algn="tr" rotWithShape="0">
                              <a:prstClr val="black">
                                <a:alpha val="40000"/>
                              </a:prstClr>
                            </a:outerShdw>
                          </a:effectLst>
                        </a:rPr>
                        <a:t>  Medicare benefits (000)</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tc>
                <a:tc>
                  <a:txBody>
                    <a:bodyPr/>
                    <a:lstStyle/>
                    <a:p>
                      <a:pPr algn="ctr" fontAlgn="b"/>
                      <a:r>
                        <a:rPr lang="en-US" sz="1200" b="1" i="0" u="none" strike="noStrike">
                          <a:solidFill>
                            <a:srgbClr val="000000"/>
                          </a:solidFill>
                          <a:effectLst/>
                          <a:latin typeface="Aptos Narrow" panose="020B0004020202020204" pitchFamily="34" charset="0"/>
                        </a:rPr>
                        <a:t>$11,703,880</a:t>
                      </a:r>
                    </a:p>
                  </a:txBody>
                  <a:tcPr marL="9525" marR="9525" marT="9525" marB="0" anchor="ctr"/>
                </a:tc>
                <a:tc>
                  <a:txBody>
                    <a:bodyPr/>
                    <a:lstStyle/>
                    <a:p>
                      <a:pPr algn="ctr" fontAlgn="b"/>
                      <a:r>
                        <a:rPr lang="en-US" sz="1200" b="1" i="0" u="none" strike="noStrike">
                          <a:solidFill>
                            <a:srgbClr val="000000"/>
                          </a:solidFill>
                          <a:effectLst/>
                          <a:latin typeface="Aptos Narrow" panose="020B0004020202020204" pitchFamily="34" charset="0"/>
                        </a:rPr>
                        <a:t>$12,259,136</a:t>
                      </a:r>
                    </a:p>
                  </a:txBody>
                  <a:tcPr marL="9525" marR="9525" marT="9525" marB="0" anchor="ctr"/>
                </a:tc>
                <a:tc>
                  <a:txBody>
                    <a:bodyPr/>
                    <a:lstStyle/>
                    <a:p>
                      <a:pPr algn="ctr" fontAlgn="b">
                        <a:buNone/>
                      </a:pPr>
                      <a:r>
                        <a:rPr lang="en-US" sz="1200" b="1" i="0" u="none" strike="noStrike">
                          <a:solidFill>
                            <a:srgbClr val="000000"/>
                          </a:solidFill>
                          <a:effectLst/>
                          <a:latin typeface="Aptos Narrow" panose="020B0004020202020204" pitchFamily="34" charset="0"/>
                        </a:rPr>
                        <a:t>$16,070,836</a:t>
                      </a:r>
                    </a:p>
                  </a:txBody>
                  <a:tcPr marL="9525" marR="9525" marT="9525" marB="0" anchor="ctr"/>
                </a:tc>
                <a:tc>
                  <a:txBody>
                    <a:bodyPr/>
                    <a:lstStyle/>
                    <a:p>
                      <a:pPr algn="ctr" fontAlgn="b">
                        <a:buNone/>
                      </a:pPr>
                      <a:r>
                        <a:rPr lang="en-US" sz="1200" b="1" i="0" u="none" strike="noStrike" dirty="0">
                          <a:solidFill>
                            <a:srgbClr val="000000"/>
                          </a:solidFill>
                          <a:effectLst/>
                          <a:latin typeface="Aptos Narrow" panose="020B0004020202020204" pitchFamily="34" charset="0"/>
                        </a:rPr>
                        <a:t>$17,330,840</a:t>
                      </a:r>
                    </a:p>
                  </a:txBody>
                  <a:tcPr marL="9525" marR="9525" marT="9525" marB="0" anchor="ctr"/>
                </a:tc>
                <a:tc>
                  <a:txBody>
                    <a:bodyPr/>
                    <a:lstStyle/>
                    <a:p>
                      <a:pPr algn="ctr" fontAlgn="b">
                        <a:buNone/>
                      </a:pPr>
                      <a:r>
                        <a:rPr lang="en-US" sz="1200" b="1" i="0" u="none" strike="noStrike" dirty="0">
                          <a:solidFill>
                            <a:srgbClr val="000000"/>
                          </a:solidFill>
                          <a:effectLst/>
                          <a:latin typeface="Aptos Narrow" panose="020B0004020202020204" pitchFamily="34" charset="0"/>
                        </a:rPr>
                        <a:t>$19,287,166</a:t>
                      </a:r>
                    </a:p>
                  </a:txBody>
                  <a:tcPr marL="9525" marR="9525" marT="9525" marB="0" anchor="ctr"/>
                </a:tc>
                <a:extLst>
                  <a:ext uri="{0D108BD9-81ED-4DB2-BD59-A6C34878D82A}">
                    <a16:rowId xmlns:a16="http://schemas.microsoft.com/office/drawing/2014/main" val="3785458646"/>
                  </a:ext>
                </a:extLst>
              </a:tr>
              <a:tr h="386688">
                <a:tc>
                  <a:txBody>
                    <a:bodyPr/>
                    <a:lstStyle/>
                    <a:p>
                      <a:pPr algn="ctr" rtl="0" fontAlgn="b"/>
                      <a:r>
                        <a:rPr lang="en-US" sz="1200" b="1" u="none" strike="noStrike" dirty="0">
                          <a:effectLst>
                            <a:outerShdw blurRad="50800" dist="38100" algn="tr" rotWithShape="0">
                              <a:prstClr val="black">
                                <a:alpha val="40000"/>
                              </a:prstClr>
                            </a:outerShdw>
                          </a:effectLst>
                        </a:rPr>
                        <a:t>  Medicaid (000)</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solidFill>
                      <a:srgbClr val="FFFF00"/>
                    </a:solidFill>
                  </a:tcPr>
                </a:tc>
                <a:tc>
                  <a:txBody>
                    <a:bodyPr/>
                    <a:lstStyle/>
                    <a:p>
                      <a:pPr algn="ctr" fontAlgn="b"/>
                      <a:r>
                        <a:rPr lang="en-US" sz="1200" b="1" i="0" u="none" strike="noStrike">
                          <a:solidFill>
                            <a:srgbClr val="000000"/>
                          </a:solidFill>
                          <a:effectLst/>
                          <a:latin typeface="Aptos Narrow" panose="020B0004020202020204" pitchFamily="34" charset="0"/>
                        </a:rPr>
                        <a:t>$11,411,976</a:t>
                      </a:r>
                    </a:p>
                  </a:txBody>
                  <a:tcPr marL="9525" marR="9525" marT="9525" marB="0" anchor="ctr">
                    <a:solidFill>
                      <a:srgbClr val="FFFF00"/>
                    </a:solidFill>
                  </a:tcPr>
                </a:tc>
                <a:tc>
                  <a:txBody>
                    <a:bodyPr/>
                    <a:lstStyle/>
                    <a:p>
                      <a:pPr algn="ctr" fontAlgn="b"/>
                      <a:r>
                        <a:rPr lang="en-US" sz="1200" b="1" i="0" u="none" strike="noStrike">
                          <a:solidFill>
                            <a:srgbClr val="000000"/>
                          </a:solidFill>
                          <a:effectLst/>
                          <a:latin typeface="Aptos Narrow" panose="020B0004020202020204" pitchFamily="34" charset="0"/>
                        </a:rPr>
                        <a:t>$12,071,120</a:t>
                      </a:r>
                    </a:p>
                  </a:txBody>
                  <a:tcPr marL="9525" marR="9525" marT="9525" marB="0" anchor="ctr">
                    <a:solidFill>
                      <a:srgbClr val="FFFF00"/>
                    </a:solidFill>
                  </a:tcPr>
                </a:tc>
                <a:tc>
                  <a:txBody>
                    <a:bodyPr/>
                    <a:lstStyle/>
                    <a:p>
                      <a:pPr algn="ctr" fontAlgn="b">
                        <a:buNone/>
                      </a:pPr>
                      <a:r>
                        <a:rPr lang="en-US" sz="1200" b="1" i="0" u="none" strike="noStrike">
                          <a:solidFill>
                            <a:srgbClr val="000000"/>
                          </a:solidFill>
                          <a:effectLst/>
                          <a:latin typeface="Aptos Narrow" panose="020B0004020202020204" pitchFamily="34" charset="0"/>
                        </a:rPr>
                        <a:t>$16,711,972</a:t>
                      </a:r>
                    </a:p>
                  </a:txBody>
                  <a:tcPr marL="9525" marR="9525" marT="9525" marB="0" anchor="ctr">
                    <a:solidFill>
                      <a:srgbClr val="FFFF00"/>
                    </a:solidFill>
                  </a:tcPr>
                </a:tc>
                <a:tc>
                  <a:txBody>
                    <a:bodyPr/>
                    <a:lstStyle/>
                    <a:p>
                      <a:pPr algn="ctr" fontAlgn="b">
                        <a:buNone/>
                      </a:pPr>
                      <a:r>
                        <a:rPr lang="en-US" sz="1200" b="1" i="0" u="none" strike="noStrike">
                          <a:solidFill>
                            <a:srgbClr val="000000"/>
                          </a:solidFill>
                          <a:effectLst/>
                          <a:latin typeface="Aptos Narrow" panose="020B0004020202020204" pitchFamily="34" charset="0"/>
                        </a:rPr>
                        <a:t>$15,430,260</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$16,514,200</a:t>
                      </a:r>
                    </a:p>
                  </a:txBody>
                  <a:tcPr marL="9525" marR="9525" marT="9525" marB="0" anchor="ctr">
                    <a:solidFill>
                      <a:srgbClr val="FFFF00"/>
                    </a:solidFill>
                  </a:tcPr>
                </a:tc>
                <a:extLst>
                  <a:ext uri="{0D108BD9-81ED-4DB2-BD59-A6C34878D82A}">
                    <a16:rowId xmlns:a16="http://schemas.microsoft.com/office/drawing/2014/main" val="2556069536"/>
                  </a:ext>
                </a:extLst>
              </a:tr>
              <a:tr h="1130318">
                <a:tc>
                  <a:txBody>
                    <a:bodyPr/>
                    <a:lstStyle/>
                    <a:p>
                      <a:pPr algn="ctr" rtl="0" fontAlgn="ctr"/>
                      <a:r>
                        <a:rPr lang="en-US" sz="1200" b="1" u="none" strike="noStrike" dirty="0">
                          <a:effectLst>
                            <a:outerShdw blurRad="50800" dist="38100" algn="tr" rotWithShape="0">
                              <a:prstClr val="black">
                                <a:alpha val="40000"/>
                              </a:prstClr>
                            </a:outerShdw>
                          </a:effectLst>
                        </a:rPr>
                        <a:t>  State unemployment insurance compensation</a:t>
                      </a:r>
                    </a:p>
                    <a:p>
                      <a:pPr algn="ctr" rtl="0" fontAlgn="ctr"/>
                      <a:r>
                        <a:rPr lang="en-US" sz="1200" b="1" u="none" strike="noStrike" dirty="0">
                          <a:effectLst>
                            <a:outerShdw blurRad="50800" dist="38100" algn="tr" rotWithShape="0">
                              <a:prstClr val="black">
                                <a:alpha val="40000"/>
                              </a:prstClr>
                            </a:outerShdw>
                          </a:effectLst>
                        </a:rPr>
                        <a:t>(000)</a:t>
                      </a:r>
                      <a:endParaRPr lang="en-US" sz="1200" b="1" i="0" u="none" strike="noStrike" dirty="0">
                        <a:solidFill>
                          <a:srgbClr val="000000"/>
                        </a:solidFill>
                        <a:effectLst>
                          <a:outerShdw blurRad="50800" dist="38100" algn="tr" rotWithShape="0">
                            <a:prstClr val="black">
                              <a:alpha val="40000"/>
                            </a:prstClr>
                          </a:outerShdw>
                        </a:effectLst>
                        <a:latin typeface="Calibri" panose="020F0502020204030204" pitchFamily="34" charset="0"/>
                      </a:endParaRPr>
                    </a:p>
                  </a:txBody>
                  <a:tcPr marL="7836" marR="7836" marT="7836" marB="0" anchor="ctr"/>
                </a:tc>
                <a:tc>
                  <a:txBody>
                    <a:bodyPr/>
                    <a:lstStyle/>
                    <a:p>
                      <a:pPr algn="ctr" fontAlgn="b"/>
                      <a:r>
                        <a:rPr lang="en-US" sz="1200" b="1" i="0" u="none" strike="noStrike">
                          <a:solidFill>
                            <a:srgbClr val="000000"/>
                          </a:solidFill>
                          <a:effectLst/>
                          <a:latin typeface="Aptos Narrow" panose="020B0004020202020204" pitchFamily="34" charset="0"/>
                        </a:rPr>
                        <a:t>$176,072</a:t>
                      </a:r>
                    </a:p>
                  </a:txBody>
                  <a:tcPr marL="9525" marR="9525" marT="9525" marB="0" anchor="ctr"/>
                </a:tc>
                <a:tc>
                  <a:txBody>
                    <a:bodyPr/>
                    <a:lstStyle/>
                    <a:p>
                      <a:pPr algn="ctr" fontAlgn="b"/>
                      <a:r>
                        <a:rPr lang="en-US" sz="1200" b="1" i="0" u="none" strike="noStrike">
                          <a:solidFill>
                            <a:srgbClr val="000000"/>
                          </a:solidFill>
                          <a:effectLst/>
                          <a:latin typeface="Aptos Narrow" panose="020B0004020202020204" pitchFamily="34" charset="0"/>
                        </a:rPr>
                        <a:t>$593,264</a:t>
                      </a:r>
                    </a:p>
                  </a:txBody>
                  <a:tcPr marL="9525" marR="9525" marT="9525" marB="0" anchor="ctr"/>
                </a:tc>
                <a:tc>
                  <a:txBody>
                    <a:bodyPr/>
                    <a:lstStyle/>
                    <a:p>
                      <a:pPr algn="ctr" fontAlgn="b">
                        <a:buNone/>
                      </a:pPr>
                      <a:r>
                        <a:rPr lang="en-US" sz="1200" b="1" i="0" u="none" strike="noStrike">
                          <a:solidFill>
                            <a:srgbClr val="000000"/>
                          </a:solidFill>
                          <a:effectLst/>
                          <a:latin typeface="Aptos Narrow" panose="020B0004020202020204" pitchFamily="34" charset="0"/>
                        </a:rPr>
                        <a:t>$170,952</a:t>
                      </a:r>
                    </a:p>
                  </a:txBody>
                  <a:tcPr marL="9525" marR="9525" marT="9525" marB="0" anchor="ctr"/>
                </a:tc>
                <a:tc>
                  <a:txBody>
                    <a:bodyPr/>
                    <a:lstStyle/>
                    <a:p>
                      <a:pPr algn="ctr" fontAlgn="b">
                        <a:buNone/>
                      </a:pPr>
                      <a:r>
                        <a:rPr lang="en-US" sz="1200" b="1" i="0" u="none" strike="noStrike">
                          <a:solidFill>
                            <a:srgbClr val="000000"/>
                          </a:solidFill>
                          <a:effectLst/>
                          <a:latin typeface="Aptos Narrow" panose="020B0004020202020204" pitchFamily="34" charset="0"/>
                        </a:rPr>
                        <a:t>$151,116</a:t>
                      </a:r>
                    </a:p>
                  </a:txBody>
                  <a:tcPr marL="9525" marR="9525" marT="9525" marB="0" anchor="ctr"/>
                </a:tc>
                <a:tc>
                  <a:txBody>
                    <a:bodyPr/>
                    <a:lstStyle/>
                    <a:p>
                      <a:pPr algn="ctr" fontAlgn="b">
                        <a:buNone/>
                      </a:pPr>
                      <a:r>
                        <a:rPr lang="en-US" sz="1200" b="1" i="0" u="none" strike="noStrike" dirty="0">
                          <a:solidFill>
                            <a:srgbClr val="000000"/>
                          </a:solidFill>
                          <a:effectLst/>
                          <a:latin typeface="Aptos Narrow" panose="020B0004020202020204" pitchFamily="34" charset="0"/>
                        </a:rPr>
                        <a:t>$136,893</a:t>
                      </a:r>
                    </a:p>
                  </a:txBody>
                  <a:tcPr marL="9525" marR="9525" marT="9525" marB="0" anchor="ctr"/>
                </a:tc>
                <a:extLst>
                  <a:ext uri="{0D108BD9-81ED-4DB2-BD59-A6C34878D82A}">
                    <a16:rowId xmlns:a16="http://schemas.microsoft.com/office/drawing/2014/main" val="1996476074"/>
                  </a:ext>
                </a:extLst>
              </a:tr>
              <a:tr h="1130318">
                <a:tc>
                  <a:txBody>
                    <a:bodyPr/>
                    <a:lstStyle/>
                    <a:p>
                      <a:pPr algn="ctr" rtl="0" fontAlgn="ctr"/>
                      <a:r>
                        <a:rPr lang="en-US" sz="1200" b="1" u="none" strike="noStrike" dirty="0">
                          <a:effectLst>
                            <a:outerShdw blurRad="50800" dist="38100" algn="tr" rotWithShape="0">
                              <a:prstClr val="black">
                                <a:alpha val="40000"/>
                              </a:prstClr>
                            </a:outerShdw>
                          </a:effectLst>
                        </a:rPr>
                        <a:t>  All other personal current transfer receipts (000)</a:t>
                      </a:r>
                    </a:p>
                  </a:txBody>
                  <a:tcPr marL="7836" marR="7836" marT="7836" marB="0" anchor="ctr">
                    <a:solidFill>
                      <a:srgbClr val="FFFF00"/>
                    </a:solidFill>
                  </a:tcPr>
                </a:tc>
                <a:tc>
                  <a:txBody>
                    <a:bodyPr/>
                    <a:lstStyle/>
                    <a:p>
                      <a:pPr algn="ctr" fontAlgn="b"/>
                      <a:r>
                        <a:rPr lang="en-US" sz="1200" b="1" i="0" u="none" strike="noStrike" dirty="0">
                          <a:solidFill>
                            <a:srgbClr val="000000"/>
                          </a:solidFill>
                          <a:effectLst/>
                          <a:latin typeface="Aptos Narrow" panose="020B0004020202020204" pitchFamily="34" charset="0"/>
                        </a:rPr>
                        <a:t>$10,288,944</a:t>
                      </a:r>
                    </a:p>
                  </a:txBody>
                  <a:tcPr marL="9525" marR="9525" marT="9525" marB="0" anchor="ctr">
                    <a:solidFill>
                      <a:srgbClr val="FFFF00"/>
                    </a:solidFill>
                  </a:tcPr>
                </a:tc>
                <a:tc>
                  <a:txBody>
                    <a:bodyPr/>
                    <a:lstStyle/>
                    <a:p>
                      <a:pPr algn="ctr" fontAlgn="b"/>
                      <a:r>
                        <a:rPr lang="en-US" sz="1200" b="1" i="0" u="none" strike="noStrike">
                          <a:solidFill>
                            <a:srgbClr val="000000"/>
                          </a:solidFill>
                          <a:effectLst/>
                          <a:latin typeface="Aptos Narrow" panose="020B0004020202020204" pitchFamily="34" charset="0"/>
                        </a:rPr>
                        <a:t>$10,728,220</a:t>
                      </a:r>
                    </a:p>
                  </a:txBody>
                  <a:tcPr marL="9525" marR="9525" marT="9525" marB="0" anchor="ctr">
                    <a:solidFill>
                      <a:srgbClr val="FFFF00"/>
                    </a:solidFill>
                  </a:tcPr>
                </a:tc>
                <a:tc>
                  <a:txBody>
                    <a:bodyPr/>
                    <a:lstStyle/>
                    <a:p>
                      <a:pPr algn="ctr" fontAlgn="b">
                        <a:buNone/>
                      </a:pPr>
                      <a:r>
                        <a:rPr lang="en-US" sz="1200" b="1" i="0" u="none" strike="noStrike">
                          <a:solidFill>
                            <a:srgbClr val="000000"/>
                          </a:solidFill>
                          <a:effectLst/>
                          <a:latin typeface="Aptos Narrow" panose="020B0004020202020204" pitchFamily="34" charset="0"/>
                        </a:rPr>
                        <a:t>$14,207,628</a:t>
                      </a:r>
                    </a:p>
                  </a:txBody>
                  <a:tcPr marL="9525" marR="9525" marT="9525" marB="0" anchor="ctr">
                    <a:solidFill>
                      <a:srgbClr val="FFFF00"/>
                    </a:solidFill>
                  </a:tcPr>
                </a:tc>
                <a:tc>
                  <a:txBody>
                    <a:bodyPr/>
                    <a:lstStyle/>
                    <a:p>
                      <a:pPr algn="ctr" fontAlgn="b">
                        <a:buNone/>
                      </a:pPr>
                      <a:r>
                        <a:rPr lang="en-US" sz="1200" b="1" i="0" u="none" strike="noStrike">
                          <a:solidFill>
                            <a:srgbClr val="000000"/>
                          </a:solidFill>
                          <a:effectLst/>
                          <a:latin typeface="Aptos Narrow" panose="020B0004020202020204" pitchFamily="34" charset="0"/>
                        </a:rPr>
                        <a:t>$15,769,028</a:t>
                      </a:r>
                    </a:p>
                  </a:txBody>
                  <a:tcPr marL="9525" marR="9525" marT="9525" marB="0" anchor="ctr">
                    <a:solidFill>
                      <a:srgbClr val="FFFF00"/>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$16,732,798</a:t>
                      </a:r>
                    </a:p>
                  </a:txBody>
                  <a:tcPr marL="9525" marR="9525" marT="9525" marB="0" anchor="ctr">
                    <a:solidFill>
                      <a:srgbClr val="FFFF00"/>
                    </a:solidFill>
                  </a:tcPr>
                </a:tc>
                <a:extLst>
                  <a:ext uri="{0D108BD9-81ED-4DB2-BD59-A6C34878D82A}">
                    <a16:rowId xmlns:a16="http://schemas.microsoft.com/office/drawing/2014/main" val="3009262302"/>
                  </a:ext>
                </a:extLst>
              </a:tr>
              <a:tr h="758503">
                <a:tc>
                  <a:txBody>
                    <a:bodyPr/>
                    <a:lstStyle/>
                    <a:p>
                      <a:pPr algn="ctr" rtl="0" fontAlgn="b"/>
                      <a:r>
                        <a:rPr lang="en-US" sz="1200" b="1" u="none" strike="noStrike" dirty="0">
                          <a:effectLst>
                            <a:outerShdw blurRad="50800" dist="38100" algn="tr" rotWithShape="0">
                              <a:prstClr val="black">
                                <a:alpha val="40000"/>
                              </a:prstClr>
                            </a:outerShdw>
                          </a:effectLst>
                        </a:rPr>
                        <a:t>Personal Current Transfers as a Fraction of Personal Income</a:t>
                      </a:r>
                      <a:endParaRPr lang="en-US" sz="1200" b="1" i="0" u="none" strike="noStrike" dirty="0">
                        <a:solidFill>
                          <a:srgbClr val="000000"/>
                        </a:solidFill>
                        <a:effectLst>
                          <a:outerShdw blurRad="50800" dist="38100" algn="tr" rotWithShape="0">
                            <a:prstClr val="black">
                              <a:alpha val="40000"/>
                            </a:prstClr>
                          </a:outerShdw>
                        </a:effectLst>
                        <a:latin typeface="Tw Cen MT" panose="020B0602020104020603" pitchFamily="34" charset="0"/>
                      </a:endParaRPr>
                    </a:p>
                  </a:txBody>
                  <a:tcPr marL="7836" marR="7836" marT="7836" marB="0" anchor="ctr">
                    <a:solidFill>
                      <a:schemeClr val="bg2">
                        <a:lumMod val="75000"/>
                      </a:schemeClr>
                    </a:solidFill>
                  </a:tcPr>
                </a:tc>
                <a:tc>
                  <a:txBody>
                    <a:bodyPr/>
                    <a:lstStyle/>
                    <a:p>
                      <a:pPr algn="ctr" fontAlgn="b"/>
                      <a:r>
                        <a:rPr lang="en-US" sz="1200" b="1" i="0" u="none" strike="noStrike">
                          <a:solidFill>
                            <a:srgbClr val="000000"/>
                          </a:solidFill>
                          <a:effectLst/>
                          <a:latin typeface="Aptos Narrow" panose="020B0004020202020204" pitchFamily="34" charset="0"/>
                        </a:rPr>
                        <a:t>21.8%</a:t>
                      </a:r>
                    </a:p>
                  </a:txBody>
                  <a:tcPr marL="9525" marR="9525" marT="9525" marB="0" anchor="ctr">
                    <a:solidFill>
                      <a:schemeClr val="bg2">
                        <a:lumMod val="75000"/>
                      </a:schemeClr>
                    </a:solidFill>
                  </a:tcPr>
                </a:tc>
                <a:tc>
                  <a:txBody>
                    <a:bodyPr/>
                    <a:lstStyle/>
                    <a:p>
                      <a:pPr algn="ctr" fontAlgn="b"/>
                      <a:r>
                        <a:rPr lang="en-US" sz="1200" b="1" i="0" u="none" strike="noStrike">
                          <a:solidFill>
                            <a:srgbClr val="000000"/>
                          </a:solidFill>
                          <a:effectLst/>
                          <a:latin typeface="Aptos Narrow" panose="020B0004020202020204" pitchFamily="34" charset="0"/>
                        </a:rPr>
                        <a:t>22.6%</a:t>
                      </a:r>
                    </a:p>
                  </a:txBody>
                  <a:tcPr marL="9525" marR="9525" marT="9525" marB="0" anchor="ctr">
                    <a:solidFill>
                      <a:schemeClr val="bg2">
                        <a:lumMod val="75000"/>
                      </a:schemeClr>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23.7%</a:t>
                      </a:r>
                    </a:p>
                  </a:txBody>
                  <a:tcPr marL="9525" marR="9525" marT="9525" marB="0" anchor="ctr">
                    <a:solidFill>
                      <a:schemeClr val="bg2">
                        <a:lumMod val="75000"/>
                      </a:schemeClr>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23.7%</a:t>
                      </a:r>
                    </a:p>
                  </a:txBody>
                  <a:tcPr marL="9525" marR="9525" marT="9525" marB="0" anchor="ctr">
                    <a:solidFill>
                      <a:schemeClr val="bg2">
                        <a:lumMod val="75000"/>
                      </a:schemeClr>
                    </a:solidFill>
                  </a:tcPr>
                </a:tc>
                <a:tc>
                  <a:txBody>
                    <a:bodyPr/>
                    <a:lstStyle/>
                    <a:p>
                      <a:pPr algn="ctr" fontAlgn="b">
                        <a:buNone/>
                      </a:pPr>
                      <a:r>
                        <a:rPr lang="en-US" sz="1200" b="1" i="0" u="none" strike="noStrike" dirty="0">
                          <a:solidFill>
                            <a:srgbClr val="000000"/>
                          </a:solidFill>
                          <a:effectLst/>
                          <a:latin typeface="Aptos Narrow" panose="020B0004020202020204" pitchFamily="34" charset="0"/>
                        </a:rPr>
                        <a:t>24.6%</a:t>
                      </a:r>
                    </a:p>
                  </a:txBody>
                  <a:tcPr marL="9525" marR="9525" marT="9525" marB="0" anchor="ctr">
                    <a:solidFill>
                      <a:schemeClr val="bg2">
                        <a:lumMod val="75000"/>
                      </a:schemeClr>
                    </a:solidFill>
                  </a:tcPr>
                </a:tc>
                <a:extLst>
                  <a:ext uri="{0D108BD9-81ED-4DB2-BD59-A6C34878D82A}">
                    <a16:rowId xmlns:a16="http://schemas.microsoft.com/office/drawing/2014/main" val="3197321498"/>
                  </a:ext>
                </a:extLst>
              </a:tr>
            </a:tbl>
          </a:graphicData>
        </a:graphic>
      </p:graphicFrame>
    </p:spTree>
    <p:extLst>
      <p:ext uri="{BB962C8B-B14F-4D97-AF65-F5344CB8AC3E}">
        <p14:creationId xmlns:p14="http://schemas.microsoft.com/office/powerpoint/2010/main" val="1863922672"/>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2F3C0-6706-0969-08BD-8EBEDAE97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28263-A7B7-4B3B-FD36-98B461EFDE3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D1A4B4-9CEE-A138-93A5-BEC852A347E8}"/>
              </a:ext>
            </a:extLst>
          </p:cNvPr>
          <p:cNvSpPr>
            <a:spLocks noGrp="1"/>
          </p:cNvSpPr>
          <p:nvPr>
            <p:ph idx="1"/>
          </p:nvPr>
        </p:nvSpPr>
        <p:spPr>
          <a:xfrm>
            <a:off x="1141412" y="852256"/>
            <a:ext cx="9905999" cy="4938945"/>
          </a:xfrm>
          <a:solidFill>
            <a:schemeClr val="bg1"/>
          </a:solidFill>
        </p:spPr>
        <p:txBody>
          <a:bodyPr>
            <a:normAutofit fontScale="40000" lnSpcReduction="20000"/>
          </a:bodyPr>
          <a:lstStyle/>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r>
              <a:rPr lang="en-US" sz="9600" dirty="0"/>
              <a:t>POPULATION ESTIMATES BY SOUTHERN STATE</a:t>
            </a:r>
          </a:p>
          <a:p>
            <a:pPr marL="0" indent="0" algn="ctr">
              <a:buNone/>
            </a:pPr>
            <a:r>
              <a:rPr lang="en-US" sz="9600" dirty="0"/>
              <a:t>SOURCE: U.S.CENSUS BUREAU</a:t>
            </a:r>
          </a:p>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r>
              <a:rPr lang="en-US" sz="4400" dirty="0"/>
              <a:t> </a:t>
            </a:r>
          </a:p>
          <a:p>
            <a:pPr marL="0" indent="0" algn="ctr">
              <a:buNone/>
            </a:pPr>
            <a:endParaRPr lang="en-US" sz="4400" dirty="0"/>
          </a:p>
          <a:p>
            <a:pPr marL="0" indent="0" algn="ctr">
              <a:buNone/>
            </a:pPr>
            <a:endParaRPr lang="en-US" sz="4400" dirty="0"/>
          </a:p>
          <a:p>
            <a:pPr marL="0" indent="0" algn="ctr">
              <a:buNone/>
            </a:pPr>
            <a:endParaRPr lang="en-US" sz="4400" dirty="0"/>
          </a:p>
        </p:txBody>
      </p:sp>
    </p:spTree>
    <p:extLst>
      <p:ext uri="{BB962C8B-B14F-4D97-AF65-F5344CB8AC3E}">
        <p14:creationId xmlns:p14="http://schemas.microsoft.com/office/powerpoint/2010/main" val="3780148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E857192-9975-DBF2-639B-16537614AB8F}"/>
              </a:ext>
            </a:extLst>
          </p:cNvPr>
          <p:cNvGraphicFramePr>
            <a:graphicFrameLocks noGrp="1"/>
          </p:cNvGraphicFramePr>
          <p:nvPr>
            <p:ph idx="1"/>
            <p:extLst>
              <p:ext uri="{D42A27DB-BD31-4B8C-83A1-F6EECF244321}">
                <p14:modId xmlns:p14="http://schemas.microsoft.com/office/powerpoint/2010/main" val="235718436"/>
              </p:ext>
            </p:extLst>
          </p:nvPr>
        </p:nvGraphicFramePr>
        <p:xfrm>
          <a:off x="63374" y="126750"/>
          <a:ext cx="12032056" cy="6645237"/>
        </p:xfrm>
        <a:graphic>
          <a:graphicData uri="http://schemas.openxmlformats.org/drawingml/2006/table">
            <a:tbl>
              <a:tblPr>
                <a:tableStyleId>{5C22544A-7EE6-4342-B048-85BDC9FD1C3A}</a:tableStyleId>
              </a:tblPr>
              <a:tblGrid>
                <a:gridCol w="1077262">
                  <a:extLst>
                    <a:ext uri="{9D8B030D-6E8A-4147-A177-3AD203B41FA5}">
                      <a16:colId xmlns:a16="http://schemas.microsoft.com/office/drawing/2014/main" val="4132202792"/>
                    </a:ext>
                  </a:extLst>
                </a:gridCol>
                <a:gridCol w="819826">
                  <a:extLst>
                    <a:ext uri="{9D8B030D-6E8A-4147-A177-3AD203B41FA5}">
                      <a16:colId xmlns:a16="http://schemas.microsoft.com/office/drawing/2014/main" val="3393179532"/>
                    </a:ext>
                  </a:extLst>
                </a:gridCol>
                <a:gridCol w="914880">
                  <a:extLst>
                    <a:ext uri="{9D8B030D-6E8A-4147-A177-3AD203B41FA5}">
                      <a16:colId xmlns:a16="http://schemas.microsoft.com/office/drawing/2014/main" val="1547757949"/>
                    </a:ext>
                  </a:extLst>
                </a:gridCol>
                <a:gridCol w="974288">
                  <a:extLst>
                    <a:ext uri="{9D8B030D-6E8A-4147-A177-3AD203B41FA5}">
                      <a16:colId xmlns:a16="http://schemas.microsoft.com/office/drawing/2014/main" val="268089303"/>
                    </a:ext>
                  </a:extLst>
                </a:gridCol>
                <a:gridCol w="855472">
                  <a:extLst>
                    <a:ext uri="{9D8B030D-6E8A-4147-A177-3AD203B41FA5}">
                      <a16:colId xmlns:a16="http://schemas.microsoft.com/office/drawing/2014/main" val="3178451984"/>
                    </a:ext>
                  </a:extLst>
                </a:gridCol>
                <a:gridCol w="1045578">
                  <a:extLst>
                    <a:ext uri="{9D8B030D-6E8A-4147-A177-3AD203B41FA5}">
                      <a16:colId xmlns:a16="http://schemas.microsoft.com/office/drawing/2014/main" val="1021893277"/>
                    </a:ext>
                  </a:extLst>
                </a:gridCol>
                <a:gridCol w="974288">
                  <a:extLst>
                    <a:ext uri="{9D8B030D-6E8A-4147-A177-3AD203B41FA5}">
                      <a16:colId xmlns:a16="http://schemas.microsoft.com/office/drawing/2014/main" val="3129520265"/>
                    </a:ext>
                  </a:extLst>
                </a:gridCol>
                <a:gridCol w="902998">
                  <a:extLst>
                    <a:ext uri="{9D8B030D-6E8A-4147-A177-3AD203B41FA5}">
                      <a16:colId xmlns:a16="http://schemas.microsoft.com/office/drawing/2014/main" val="406170363"/>
                    </a:ext>
                  </a:extLst>
                </a:gridCol>
                <a:gridCol w="998051">
                  <a:extLst>
                    <a:ext uri="{9D8B030D-6E8A-4147-A177-3AD203B41FA5}">
                      <a16:colId xmlns:a16="http://schemas.microsoft.com/office/drawing/2014/main" val="1958077171"/>
                    </a:ext>
                  </a:extLst>
                </a:gridCol>
                <a:gridCol w="974288">
                  <a:extLst>
                    <a:ext uri="{9D8B030D-6E8A-4147-A177-3AD203B41FA5}">
                      <a16:colId xmlns:a16="http://schemas.microsoft.com/office/drawing/2014/main" val="1113817341"/>
                    </a:ext>
                  </a:extLst>
                </a:gridCol>
                <a:gridCol w="867353">
                  <a:extLst>
                    <a:ext uri="{9D8B030D-6E8A-4147-A177-3AD203B41FA5}">
                      <a16:colId xmlns:a16="http://schemas.microsoft.com/office/drawing/2014/main" val="2052402562"/>
                    </a:ext>
                  </a:extLst>
                </a:gridCol>
                <a:gridCol w="855472">
                  <a:extLst>
                    <a:ext uri="{9D8B030D-6E8A-4147-A177-3AD203B41FA5}">
                      <a16:colId xmlns:a16="http://schemas.microsoft.com/office/drawing/2014/main" val="1973693956"/>
                    </a:ext>
                  </a:extLst>
                </a:gridCol>
                <a:gridCol w="772300">
                  <a:extLst>
                    <a:ext uri="{9D8B030D-6E8A-4147-A177-3AD203B41FA5}">
                      <a16:colId xmlns:a16="http://schemas.microsoft.com/office/drawing/2014/main" val="197636060"/>
                    </a:ext>
                  </a:extLst>
                </a:gridCol>
              </a:tblGrid>
              <a:tr h="181725">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gridSpan="12">
                  <a:txBody>
                    <a:bodyPr/>
                    <a:lstStyle/>
                    <a:p>
                      <a:pPr algn="ctr" fontAlgn="b">
                        <a:buNone/>
                      </a:pPr>
                      <a:r>
                        <a:rPr lang="en-US" sz="1000" u="none" strike="noStrike" dirty="0">
                          <a:effectLst/>
                        </a:rPr>
                        <a:t>Population Data for Southern States</a:t>
                      </a:r>
                      <a:endParaRPr lang="en-US" sz="1000" b="1" i="0" u="none" strike="noStrike" dirty="0">
                        <a:solidFill>
                          <a:srgbClr val="000000"/>
                        </a:solidFill>
                        <a:effectLst/>
                        <a:latin typeface="Calibri" panose="020F0502020204030204" pitchFamily="34" charset="0"/>
                      </a:endParaRPr>
                    </a:p>
                  </a:txBody>
                  <a:tcPr marL="5208" marR="5208" marT="5208"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8095053"/>
                  </a:ext>
                </a:extLst>
              </a:tr>
              <a:tr h="195864">
                <a:tc>
                  <a:txBody>
                    <a:bodyPr/>
                    <a:lstStyle/>
                    <a:p>
                      <a:pPr algn="ctr" fontAlgn="b">
                        <a:buNone/>
                      </a:pP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Alabama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Arkansas</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Florida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Georgia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Kentucky</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Louisiana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Mississippi</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North Carolina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South Carolina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Tennessee</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Texas</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tc>
                  <a:txBody>
                    <a:bodyPr/>
                    <a:lstStyle/>
                    <a:p>
                      <a:pPr algn="ctr" fontAlgn="b">
                        <a:buNone/>
                      </a:pPr>
                      <a:r>
                        <a:rPr lang="en-US" sz="1000" u="none" strike="noStrike" dirty="0">
                          <a:effectLst/>
                        </a:rPr>
                        <a:t>Virginia</a:t>
                      </a:r>
                      <a:endParaRPr lang="en-US" sz="1000" b="1" i="0" u="none" strike="noStrike" dirty="0">
                        <a:solidFill>
                          <a:srgbClr val="000000"/>
                        </a:solidFill>
                        <a:effectLst/>
                        <a:latin typeface="Calibri" panose="020F0502020204030204" pitchFamily="34" charset="0"/>
                      </a:endParaRPr>
                    </a:p>
                  </a:txBody>
                  <a:tcPr marL="5208" marR="5208" marT="5208" marB="0" anchor="b">
                    <a:solidFill>
                      <a:schemeClr val="bg2">
                        <a:lumMod val="20000"/>
                        <a:lumOff val="80000"/>
                      </a:schemeClr>
                    </a:solidFill>
                  </a:tcPr>
                </a:tc>
                <a:extLst>
                  <a:ext uri="{0D108BD9-81ED-4DB2-BD59-A6C34878D82A}">
                    <a16:rowId xmlns:a16="http://schemas.microsoft.com/office/drawing/2014/main" val="594944383"/>
                  </a:ext>
                </a:extLst>
              </a:tr>
              <a:tr h="195864">
                <a:tc>
                  <a:txBody>
                    <a:bodyPr/>
                    <a:lstStyle/>
                    <a:p>
                      <a:pPr algn="r" fontAlgn="b">
                        <a:buNone/>
                      </a:pPr>
                      <a:r>
                        <a:rPr lang="en-US" sz="1000" u="none" strike="noStrike">
                          <a:effectLst/>
                        </a:rPr>
                        <a:t>2000 Census</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4,447,100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2,673,400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15,982,378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8,186,453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4,041,769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4,468,976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dirty="0">
                          <a:effectLst/>
                        </a:rPr>
                        <a:t>      2,844,658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8,049,313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4,012,012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5,689,283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20,851,820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7,078,515 </a:t>
                      </a:r>
                      <a:endParaRPr lang="en-US" sz="1000" b="0" i="0" u="none" strike="noStrike" dirty="0">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440822208"/>
                  </a:ext>
                </a:extLst>
              </a:tr>
              <a:tr h="195864">
                <a:tc>
                  <a:txBody>
                    <a:bodyPr/>
                    <a:lstStyle/>
                    <a:p>
                      <a:pPr algn="r" fontAlgn="b">
                        <a:buNone/>
                      </a:pPr>
                      <a:r>
                        <a:rPr lang="en-US" sz="1000" u="none" strike="noStrike">
                          <a:effectLst/>
                        </a:rPr>
                        <a:t>1-Jul-00</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4,451,497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2,678,115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16,046,148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8,230,306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4,048,903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4,468,979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dirty="0">
                          <a:effectLst/>
                        </a:rPr>
                        <a:t>      2,848,310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8,079,383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4,023,570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5,703,243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20,945,963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7,104,533 </a:t>
                      </a:r>
                      <a:endParaRPr lang="en-US" sz="1000" b="0" i="0" u="none" strike="noStrike" dirty="0">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521432376"/>
                  </a:ext>
                </a:extLst>
              </a:tr>
              <a:tr h="195864">
                <a:tc>
                  <a:txBody>
                    <a:bodyPr/>
                    <a:lstStyle/>
                    <a:p>
                      <a:pPr algn="r" fontAlgn="b">
                        <a:buNone/>
                      </a:pPr>
                      <a:r>
                        <a:rPr lang="en-US" sz="1000" u="none" strike="noStrike">
                          <a:effectLst/>
                        </a:rPr>
                        <a:t>1-Jul-01</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4,467,634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2,691,571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16,356,966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8,377,038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4,068,132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4,477,875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2,852,994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8,210,122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4,064,995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5,750,789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21,319,622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7,198,362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859812035"/>
                  </a:ext>
                </a:extLst>
              </a:tr>
              <a:tr h="195864">
                <a:tc>
                  <a:txBody>
                    <a:bodyPr/>
                    <a:lstStyle/>
                    <a:p>
                      <a:pPr algn="r" fontAlgn="b">
                        <a:buNone/>
                      </a:pPr>
                      <a:r>
                        <a:rPr lang="en-US" sz="1000" u="none" strike="noStrike">
                          <a:effectLst/>
                        </a:rPr>
                        <a:t>1-Jul-02</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4,480,089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2,705,927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16,689,370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8,508,256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4,089,875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4,497,267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2,858,681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8,326,201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4,107,795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5,795,918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21,690,325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7,286,873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526346555"/>
                  </a:ext>
                </a:extLst>
              </a:tr>
              <a:tr h="195864">
                <a:tc>
                  <a:txBody>
                    <a:bodyPr/>
                    <a:lstStyle/>
                    <a:p>
                      <a:pPr algn="r" fontAlgn="b">
                        <a:buNone/>
                      </a:pPr>
                      <a:r>
                        <a:rPr lang="en-US" sz="1000" u="none" strike="noStrike">
                          <a:effectLst/>
                        </a:rPr>
                        <a:t>1-Jul-03</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4,503,491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2,724,816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17,004,085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8,622,793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4,117,170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4,521,042 </a:t>
                      </a:r>
                      <a:endParaRPr lang="en-US" sz="1000" b="0" i="0" u="none" strike="noStrike">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2,868,312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8,422,501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4,150,297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5,847,812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22,030,931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7,366,977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4070537837"/>
                  </a:ext>
                </a:extLst>
              </a:tr>
              <a:tr h="195864">
                <a:tc>
                  <a:txBody>
                    <a:bodyPr/>
                    <a:lstStyle/>
                    <a:p>
                      <a:pPr algn="r" fontAlgn="b">
                        <a:buNone/>
                      </a:pPr>
                      <a:r>
                        <a:rPr lang="en-US" sz="1000" u="none" strike="noStrike">
                          <a:effectLst/>
                        </a:rPr>
                        <a:t>1-Jul-04</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4,530,729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2,749,686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17,415,318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8,769,252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4,146,101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4,552,238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2,889,010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8,553,152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4,210,921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5,910,809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22,394,023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7,475,575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421388244"/>
                  </a:ext>
                </a:extLst>
              </a:tr>
              <a:tr h="195864">
                <a:tc>
                  <a:txBody>
                    <a:bodyPr/>
                    <a:lstStyle/>
                    <a:p>
                      <a:pPr algn="r" fontAlgn="b">
                        <a:buNone/>
                      </a:pPr>
                      <a:r>
                        <a:rPr lang="en-US" sz="1000" u="none" strike="noStrike">
                          <a:effectLst/>
                        </a:rPr>
                        <a:t>1-Jul-05</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4,569,805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2,781,097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17,842,038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8,925,922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4,182,742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4,576,628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2,905,943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8,705,407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4,270,150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5,991,057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22,778,123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7,577,105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162925786"/>
                  </a:ext>
                </a:extLst>
              </a:tr>
              <a:tr h="195864">
                <a:tc>
                  <a:txBody>
                    <a:bodyPr/>
                    <a:lstStyle/>
                    <a:p>
                      <a:pPr algn="r" fontAlgn="b">
                        <a:buNone/>
                      </a:pPr>
                      <a:r>
                        <a:rPr lang="en-US" sz="1000" u="none" strike="noStrike">
                          <a:effectLst/>
                        </a:rPr>
                        <a:t>1-Jul-06</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4,628,981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2,821,761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18,166,990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9,155,813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4,219,239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4,302,665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2,904,978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8,917,270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4,357,847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6,088,766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23,359,580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7,673,725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246154412"/>
                  </a:ext>
                </a:extLst>
              </a:tr>
              <a:tr h="195864">
                <a:tc>
                  <a:txBody>
                    <a:bodyPr/>
                    <a:lstStyle/>
                    <a:p>
                      <a:pPr algn="r" fontAlgn="b">
                        <a:buNone/>
                      </a:pPr>
                      <a:r>
                        <a:rPr lang="en-US" sz="1000" u="none" strike="noStrike">
                          <a:effectLst/>
                        </a:rPr>
                        <a:t>1-Jul-07</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4,672,840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2,848,650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18,367,842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9,349,988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4,256,672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4,375,581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2,928,350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9,118,037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4,444,110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6,175,727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23,831,983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7,751,000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868824802"/>
                  </a:ext>
                </a:extLst>
              </a:tr>
              <a:tr h="195864">
                <a:tc>
                  <a:txBody>
                    <a:bodyPr/>
                    <a:lstStyle/>
                    <a:p>
                      <a:pPr algn="r" fontAlgn="b">
                        <a:buNone/>
                      </a:pPr>
                      <a:r>
                        <a:rPr lang="en-US" sz="1000" u="none" strike="noStrike">
                          <a:effectLst/>
                        </a:rPr>
                        <a:t>1-Jul-08</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4,718,206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2,874,554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18,527,305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9,504,843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4,289,878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4,435,586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2,947,806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9,309,449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4,528,996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6,247,411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24,309,039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7,833,496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37305741"/>
                  </a:ext>
                </a:extLst>
              </a:tr>
              <a:tr h="195864">
                <a:tc>
                  <a:txBody>
                    <a:bodyPr/>
                    <a:lstStyle/>
                    <a:p>
                      <a:pPr algn="r" fontAlgn="b">
                        <a:buNone/>
                      </a:pPr>
                      <a:r>
                        <a:rPr lang="en-US" sz="1000" u="none" strike="noStrike">
                          <a:effectLst/>
                        </a:rPr>
                        <a:t>1-Jul-09</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4,757,938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2,896,843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18,652,644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9,620,846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4,317,074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4,491,648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2,958,774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9,449,566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4,589,872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6,306,019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24,801,761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7,925,937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67434555"/>
                  </a:ext>
                </a:extLst>
              </a:tr>
              <a:tr h="195864">
                <a:tc>
                  <a:txBody>
                    <a:bodyPr/>
                    <a:lstStyle/>
                    <a:p>
                      <a:pPr algn="r" fontAlgn="b">
                        <a:buNone/>
                      </a:pPr>
                      <a:r>
                        <a:rPr lang="en-US" sz="1000" u="none" strike="noStrike">
                          <a:effectLst/>
                        </a:rPr>
                        <a:t>2010 Census</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4,779,736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2,915,918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18,801,310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9,687,653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4,339,367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4,533,372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2,967,297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9,535,483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4,625,364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6,346,105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25,145,561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8,001,024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958493310"/>
                  </a:ext>
                </a:extLst>
              </a:tr>
              <a:tr h="195864">
                <a:tc>
                  <a:txBody>
                    <a:bodyPr/>
                    <a:lstStyle/>
                    <a:p>
                      <a:pPr algn="r" fontAlgn="b">
                        <a:buNone/>
                      </a:pPr>
                      <a:r>
                        <a:rPr lang="en-US" sz="1000" u="none" strike="noStrike">
                          <a:effectLst/>
                        </a:rPr>
                        <a:t>1-Jul-10</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4,785,514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2,921,998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18,846,143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9,712,209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4,348,464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4,544,635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2,970,615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9,574,586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4,635,846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6,355,518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25,241,897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8,024,004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038147436"/>
                  </a:ext>
                </a:extLst>
              </a:tr>
              <a:tr h="195864">
                <a:tc>
                  <a:txBody>
                    <a:bodyPr/>
                    <a:lstStyle/>
                    <a:p>
                      <a:pPr algn="r" fontAlgn="b">
                        <a:buNone/>
                      </a:pPr>
                      <a:r>
                        <a:rPr lang="en-US" sz="1000" u="none" strike="noStrike">
                          <a:effectLst/>
                        </a:rPr>
                        <a:t>1-Jul-11</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4,788,095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2,921,546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18,842,405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9,712,616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4,349,159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4,544,804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2,970,367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9,571,037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4,633,669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6,400,298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25,645,504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8,102,437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446472611"/>
                  </a:ext>
                </a:extLst>
              </a:tr>
              <a:tr h="195864">
                <a:tc>
                  <a:txBody>
                    <a:bodyPr/>
                    <a:lstStyle/>
                    <a:p>
                      <a:pPr algn="r" fontAlgn="b">
                        <a:buNone/>
                      </a:pPr>
                      <a:r>
                        <a:rPr lang="en-US" sz="1000" u="none" strike="noStrike">
                          <a:effectLst/>
                        </a:rPr>
                        <a:t>1-Jul-12</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4,812,576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2,938,773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19,036,879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9,805,666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4,374,302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4,577,089 </a:t>
                      </a:r>
                      <a:endParaRPr lang="en-US" sz="1000" b="0" i="0" u="none" strike="noStrike">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2,977,902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9,641,131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4,661,744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6,356,388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25,238,386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8,025,105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033225115"/>
                  </a:ext>
                </a:extLst>
              </a:tr>
              <a:tr h="195864">
                <a:tc>
                  <a:txBody>
                    <a:bodyPr/>
                    <a:lstStyle/>
                    <a:p>
                      <a:pPr algn="r" fontAlgn="b">
                        <a:buNone/>
                      </a:pPr>
                      <a:r>
                        <a:rPr lang="en-US" sz="1000" u="none" strike="noStrike">
                          <a:effectLst/>
                        </a:rPr>
                        <a:t>1-Jul-13</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4,839,947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2,948,793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19,268,256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9,907,250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4,394,147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4,603,590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2,982,356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9,719,755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4,699,358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6,404,657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25,627,909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8,107,953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843082663"/>
                  </a:ext>
                </a:extLst>
              </a:tr>
              <a:tr h="195864">
                <a:tc>
                  <a:txBody>
                    <a:bodyPr/>
                    <a:lstStyle/>
                    <a:p>
                      <a:pPr algn="r" fontAlgn="b">
                        <a:buNone/>
                      </a:pPr>
                      <a:r>
                        <a:rPr lang="en-US" sz="1000" u="none" strike="noStrike">
                          <a:effectLst/>
                        </a:rPr>
                        <a:t>1-Jul-14</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4,865,253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2,954,563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19,502,928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9,980,892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4,415,978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4,628,239 </a:t>
                      </a:r>
                      <a:endParaRPr lang="en-US" sz="1000" b="0" i="0" u="none" strike="noStrike">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2,986,599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9,800,429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4,738,067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6,463,610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26,052,403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8,197,400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546225590"/>
                  </a:ext>
                </a:extLst>
              </a:tr>
              <a:tr h="195864">
                <a:tc>
                  <a:txBody>
                    <a:bodyPr/>
                    <a:lstStyle/>
                    <a:p>
                      <a:pPr algn="r" fontAlgn="b">
                        <a:buNone/>
                      </a:pPr>
                      <a:r>
                        <a:rPr lang="en-US" sz="1000" u="none" strike="noStrike">
                          <a:effectLst/>
                        </a:rPr>
                        <a:t>1-Jul-15</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4,887,757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2,961,050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19,790,139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10,078,133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4,428,854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4,648,813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2,987,656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9,876,774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4,789,723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6,508,290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26,433,846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8,270,221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4088642026"/>
                  </a:ext>
                </a:extLst>
              </a:tr>
              <a:tr h="195864">
                <a:tc>
                  <a:txBody>
                    <a:bodyPr/>
                    <a:lstStyle/>
                    <a:p>
                      <a:pPr algn="r" fontAlgn="b">
                        <a:buNone/>
                      </a:pPr>
                      <a:r>
                        <a:rPr lang="en-US" sz="1000" u="none" strike="noStrike">
                          <a:effectLst/>
                        </a:rPr>
                        <a:t>1-Jul-16</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4,909,177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2,970,210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20,140,379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10,191,912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4,443,778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4,670,550 </a:t>
                      </a:r>
                      <a:endParaRPr lang="en-US" sz="1000" b="0" i="0" u="none" strike="noStrike">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2,985,000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9,962,464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4,850,136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6,559,452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26,903,208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8,334,206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372372826"/>
                  </a:ext>
                </a:extLst>
              </a:tr>
              <a:tr h="195864">
                <a:tc>
                  <a:txBody>
                    <a:bodyPr/>
                    <a:lstStyle/>
                    <a:p>
                      <a:pPr algn="r" fontAlgn="b">
                        <a:buNone/>
                      </a:pPr>
                      <a:r>
                        <a:rPr lang="en-US" sz="1000" u="none" strike="noStrike">
                          <a:effectLst/>
                        </a:rPr>
                        <a:t>1-Jul-17</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4,931,579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2,980,475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20,533,473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10,318,636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4,457,755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4,685,576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2,984,364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10,072,775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4,908,404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6,613,679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27,394,564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8,390,494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535594275"/>
                  </a:ext>
                </a:extLst>
              </a:tr>
              <a:tr h="195864">
                <a:tc>
                  <a:txBody>
                    <a:bodyPr/>
                    <a:lstStyle/>
                    <a:p>
                      <a:pPr algn="r" fontAlgn="b">
                        <a:buNone/>
                      </a:pPr>
                      <a:r>
                        <a:rPr lang="en-US" sz="1000" u="none" strike="noStrike">
                          <a:effectLst/>
                        </a:rPr>
                        <a:t>1-Jul-18</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4,953,096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2,990,702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20,868,335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10,428,854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4,475,829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4,678,580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2,983,448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10,172,498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4,963,742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6,673,101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27,825,975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8,445,270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911617163"/>
                  </a:ext>
                </a:extLst>
              </a:tr>
              <a:tr h="195864">
                <a:tc>
                  <a:txBody>
                    <a:bodyPr/>
                    <a:lstStyle/>
                    <a:p>
                      <a:pPr algn="r" fontAlgn="b">
                        <a:buNone/>
                      </a:pPr>
                      <a:r>
                        <a:rPr lang="en-US" sz="1000" u="none" strike="noStrike">
                          <a:effectLst/>
                        </a:rPr>
                        <a:t>1-Jul-19</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4,977,088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2,997,195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21,131,181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10,532,841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4,487,302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4,670,033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2,974,657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10,273,864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5,019,607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6,740,060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28,188,852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8,503,046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274316495"/>
                  </a:ext>
                </a:extLst>
              </a:tr>
              <a:tr h="195864">
                <a:tc>
                  <a:txBody>
                    <a:bodyPr/>
                    <a:lstStyle/>
                    <a:p>
                      <a:pPr algn="r" fontAlgn="b">
                        <a:buNone/>
                      </a:pPr>
                      <a:r>
                        <a:rPr lang="en-US" sz="1000" u="none" strike="noStrike">
                          <a:effectLst/>
                        </a:rPr>
                        <a:t>1-Jul-20</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4,921,532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3,030,522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21,733,312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10,710,017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4,477,251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4,645,318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2,966,786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10,600,823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5,218,040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6,806,981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28,508,309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8,547,370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256139155"/>
                  </a:ext>
                </a:extLst>
              </a:tr>
              <a:tr h="195864">
                <a:tc>
                  <a:txBody>
                    <a:bodyPr/>
                    <a:lstStyle/>
                    <a:p>
                      <a:pPr algn="r" fontAlgn="b">
                        <a:buNone/>
                      </a:pPr>
                      <a:r>
                        <a:rPr lang="en-US" sz="1000" u="none" strike="noStrike">
                          <a:effectLst/>
                        </a:rPr>
                        <a:t>2020 Census</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5,024,279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3,011,524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21,538,187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10,711,908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4,505,836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4,657,757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dirty="0">
                          <a:effectLst/>
                        </a:rPr>
                        <a:t>      2,961,279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10,439,388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5,118,425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6,910,840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29,145,505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8,631,393 </a:t>
                      </a:r>
                      <a:endParaRPr lang="en-US" sz="1000" b="0" i="0" u="none" strike="noStrike" dirty="0">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186895597"/>
                  </a:ext>
                </a:extLst>
              </a:tr>
              <a:tr h="195864">
                <a:tc>
                  <a:txBody>
                    <a:bodyPr/>
                    <a:lstStyle/>
                    <a:p>
                      <a:pPr algn="r" fontAlgn="b">
                        <a:buNone/>
                      </a:pPr>
                      <a:r>
                        <a:rPr lang="en-US" sz="1000" u="none" strike="noStrike">
                          <a:effectLst/>
                        </a:rPr>
                        <a:t>1-Jul-21</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5,050,058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3,027,127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21,836,698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10,793,038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4,508,348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4,628,595 </a:t>
                      </a:r>
                      <a:endParaRPr lang="en-US" sz="1000" b="0" i="0" u="none" strike="noStrike">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2,947,603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10,565,503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5,194,346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6,966,687 </a:t>
                      </a: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29,572,672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8,660,007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563071788"/>
                  </a:ext>
                </a:extLst>
              </a:tr>
              <a:tr h="195864">
                <a:tc>
                  <a:txBody>
                    <a:bodyPr/>
                    <a:lstStyle/>
                    <a:p>
                      <a:pPr algn="r" fontAlgn="b">
                        <a:buNone/>
                      </a:pPr>
                      <a:r>
                        <a:rPr lang="en-US" sz="1000" u="none" strike="noStrike">
                          <a:effectLst/>
                        </a:rPr>
                        <a:t>1-Jul-22</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5,076,868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3,047,429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22,413,989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10,929,992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4,521,238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4,600,892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2,941,237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10,705,768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5,288,957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7,063,325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30,118,002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8,681,038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4287129870"/>
                  </a:ext>
                </a:extLst>
              </a:tr>
              <a:tr h="195864">
                <a:tc>
                  <a:txBody>
                    <a:bodyPr/>
                    <a:lstStyle/>
                    <a:p>
                      <a:pPr algn="r" fontAlgn="b">
                        <a:buNone/>
                      </a:pPr>
                      <a:r>
                        <a:rPr lang="en-US" sz="1000" u="none" strike="noStrike">
                          <a:effectLst/>
                        </a:rPr>
                        <a:t>1-Jul-23</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5,117,850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3,069,856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22,929,248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11,063,669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4,549,953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4,598,777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2,942,470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10,871,849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5,390,798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7,153,029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30,719,247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8,732,034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1180392123"/>
                  </a:ext>
                </a:extLst>
              </a:tr>
              <a:tr h="195864">
                <a:tc>
                  <a:txBody>
                    <a:bodyPr/>
                    <a:lstStyle/>
                    <a:p>
                      <a:pPr algn="r" fontAlgn="b">
                        <a:buNone/>
                      </a:pPr>
                      <a:r>
                        <a:rPr lang="en-US" sz="1000" u="none" strike="noStrike">
                          <a:effectLst/>
                        </a:rPr>
                        <a:t>1-Jul-24</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5,163,055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3,096,080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23,265,838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11,204,208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4,584,046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4,614,878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2,950,172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11,052,061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5,490,316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7,251,291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31,318,578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8,819,642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978900057"/>
                  </a:ext>
                </a:extLst>
              </a:tr>
              <a:tr h="195864">
                <a:tc>
                  <a:txBody>
                    <a:bodyPr/>
                    <a:lstStyle/>
                    <a:p>
                      <a:pPr algn="r" fontAlgn="b">
                        <a:buNone/>
                      </a:pPr>
                      <a:r>
                        <a:rPr lang="en-US" sz="1000" u="none" strike="noStrike">
                          <a:effectLst/>
                        </a:rPr>
                        <a:t>1-Jul-25</a:t>
                      </a:r>
                      <a:endParaRPr lang="en-US" sz="1000" b="1"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5,193,088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3,114,791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23,462,518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11,302,748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4,606,864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dirty="0">
                          <a:effectLst/>
                        </a:rPr>
                        <a:t>        4,618,189 </a:t>
                      </a:r>
                      <a:endParaRPr lang="en-US" sz="1000" b="0" i="0" u="none" strike="noStrike" dirty="0">
                        <a:solidFill>
                          <a:srgbClr val="000000"/>
                        </a:solidFill>
                        <a:effectLst/>
                        <a:latin typeface="Calibri" panose="020F0502020204030204" pitchFamily="34" charset="0"/>
                      </a:endParaRPr>
                    </a:p>
                  </a:txBody>
                  <a:tcPr marL="5208" marR="5208" marT="5208" marB="0" anchor="b">
                    <a:solidFill>
                      <a:schemeClr val="tx2">
                        <a:lumMod val="75000"/>
                      </a:schemeClr>
                    </a:solidFill>
                  </a:tcPr>
                </a:tc>
                <a:tc>
                  <a:txBody>
                    <a:bodyPr/>
                    <a:lstStyle/>
                    <a:p>
                      <a:pPr algn="r" fontAlgn="b">
                        <a:buNone/>
                      </a:pPr>
                      <a:r>
                        <a:rPr lang="en-US" sz="1000" u="none" strike="noStrike">
                          <a:effectLst/>
                        </a:rPr>
                        <a:t>      2,954,160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11,197,968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5,570,274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7,315,076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31,709,821 </a:t>
                      </a: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r" fontAlgn="b">
                        <a:buNone/>
                      </a:pPr>
                      <a:r>
                        <a:rPr lang="en-US" sz="1000" u="none" strike="noStrike">
                          <a:effectLst/>
                        </a:rPr>
                        <a:t>   8,880,107 </a:t>
                      </a: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2408577931"/>
                  </a:ext>
                </a:extLst>
              </a:tr>
              <a:tr h="195864">
                <a:tc rowSpan="3">
                  <a:txBody>
                    <a:bodyPr/>
                    <a:lstStyle/>
                    <a:p>
                      <a:pPr algn="ctr" fontAlgn="b">
                        <a:buNone/>
                      </a:pPr>
                      <a:r>
                        <a:rPr lang="en-US" sz="1000" u="none" strike="noStrike" dirty="0">
                          <a:effectLst/>
                        </a:rPr>
                        <a:t>% Change 2000 to 2025</a:t>
                      </a:r>
                      <a:endParaRPr lang="en-US" sz="1000" b="0" i="0" u="none" strike="noStrike" dirty="0">
                        <a:solidFill>
                          <a:srgbClr val="000000"/>
                        </a:solidFill>
                        <a:effectLst/>
                        <a:latin typeface="Calibri" panose="020F0502020204030204" pitchFamily="34" charset="0"/>
                      </a:endParaRPr>
                    </a:p>
                  </a:txBody>
                  <a:tcPr marL="5208" marR="5208" marT="5208" marB="0" anchor="ctr">
                    <a:solidFill>
                      <a:srgbClr val="FFFF00"/>
                    </a:solidFill>
                  </a:tcPr>
                </a:tc>
                <a:tc>
                  <a:txBody>
                    <a:bodyPr/>
                    <a:lstStyle/>
                    <a:p>
                      <a:pPr algn="r" fontAlgn="b">
                        <a:buNone/>
                      </a:pPr>
                      <a:r>
                        <a:rPr lang="en-US" sz="1000" u="none" strike="noStrike" dirty="0">
                          <a:effectLst/>
                        </a:rPr>
                        <a:t>16.8%</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16.5%</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46.8%</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38.1%</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14.0%</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3.3%</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3.8%</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39.1%</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38.8%</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28.6%</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52.1%</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tc>
                  <a:txBody>
                    <a:bodyPr/>
                    <a:lstStyle/>
                    <a:p>
                      <a:pPr algn="r" fontAlgn="b">
                        <a:buNone/>
                      </a:pPr>
                      <a:r>
                        <a:rPr lang="en-US" sz="1000" u="none" strike="noStrike" dirty="0">
                          <a:effectLst/>
                        </a:rPr>
                        <a:t>25.5%</a:t>
                      </a:r>
                      <a:endParaRPr lang="en-US" sz="1000" b="0" i="0" u="none" strike="noStrike" dirty="0">
                        <a:solidFill>
                          <a:srgbClr val="000000"/>
                        </a:solidFill>
                        <a:effectLst/>
                        <a:latin typeface="Calibri" panose="020F0502020204030204" pitchFamily="34" charset="0"/>
                      </a:endParaRPr>
                    </a:p>
                  </a:txBody>
                  <a:tcPr marL="5208" marR="5208" marT="5208" marB="0" anchor="b">
                    <a:solidFill>
                      <a:srgbClr val="FFFF00"/>
                    </a:solidFill>
                  </a:tcPr>
                </a:tc>
                <a:extLst>
                  <a:ext uri="{0D108BD9-81ED-4DB2-BD59-A6C34878D82A}">
                    <a16:rowId xmlns:a16="http://schemas.microsoft.com/office/drawing/2014/main" val="838837882"/>
                  </a:ext>
                </a:extLst>
              </a:tr>
              <a:tr h="195864">
                <a:tc vMerge="1">
                  <a:txBody>
                    <a:bodyPr/>
                    <a:lstStyle/>
                    <a:p>
                      <a:endParaRPr lang="en-US"/>
                    </a:p>
                  </a:txBody>
                  <a:tcPr/>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3177739034"/>
                  </a:ext>
                </a:extLst>
              </a:tr>
              <a:tr h="195864">
                <a:tc vMerge="1">
                  <a:txBody>
                    <a:bodyPr/>
                    <a:lstStyle/>
                    <a:p>
                      <a:endParaRPr lang="en-US"/>
                    </a:p>
                  </a:txBody>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5208" marR="5208" marT="5208" marB="0" anchor="b"/>
                </a:tc>
                <a:tc>
                  <a:txBody>
                    <a:bodyPr/>
                    <a:lstStyle/>
                    <a:p>
                      <a:pPr algn="l" fontAlgn="b">
                        <a:buNone/>
                      </a:pPr>
                      <a:endParaRPr lang="en-US" sz="1000" b="0" i="0" u="none" strike="noStrike" dirty="0">
                        <a:solidFill>
                          <a:srgbClr val="000000"/>
                        </a:solidFill>
                        <a:effectLst/>
                        <a:latin typeface="Calibri" panose="020F0502020204030204" pitchFamily="34" charset="0"/>
                      </a:endParaRPr>
                    </a:p>
                  </a:txBody>
                  <a:tcPr marL="5208" marR="5208" marT="5208" marB="0" anchor="b"/>
                </a:tc>
                <a:extLst>
                  <a:ext uri="{0D108BD9-81ED-4DB2-BD59-A6C34878D82A}">
                    <a16:rowId xmlns:a16="http://schemas.microsoft.com/office/drawing/2014/main" val="735217"/>
                  </a:ext>
                </a:extLst>
              </a:tr>
            </a:tbl>
          </a:graphicData>
        </a:graphic>
      </p:graphicFrame>
    </p:spTree>
    <p:extLst>
      <p:ext uri="{BB962C8B-B14F-4D97-AF65-F5344CB8AC3E}">
        <p14:creationId xmlns:p14="http://schemas.microsoft.com/office/powerpoint/2010/main" val="2272219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785D-3CEC-44F1-84AC-88F27D5260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430810-C9AD-4021-895A-548C4D2F5A1D}"/>
              </a:ext>
            </a:extLst>
          </p:cNvPr>
          <p:cNvSpPr>
            <a:spLocks noGrp="1"/>
          </p:cNvSpPr>
          <p:nvPr>
            <p:ph idx="1"/>
          </p:nvPr>
        </p:nvSpPr>
        <p:spPr>
          <a:xfrm>
            <a:off x="1141412" y="852256"/>
            <a:ext cx="9905999" cy="4938945"/>
          </a:xfrm>
          <a:solidFill>
            <a:schemeClr val="bg1"/>
          </a:solidFill>
        </p:spPr>
        <p:txBody>
          <a:bodyPr>
            <a:normAutofit fontScale="25000" lnSpcReduction="20000"/>
          </a:bodyPr>
          <a:lstStyle/>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r>
              <a:rPr lang="en-US" sz="9600" dirty="0"/>
              <a:t>The Most Worrisome Problem</a:t>
            </a:r>
          </a:p>
          <a:p>
            <a:pPr marL="0" indent="0" algn="ctr">
              <a:buNone/>
            </a:pPr>
            <a:r>
              <a:rPr lang="en-US" sz="9600" dirty="0"/>
              <a:t>Structural Changes in Louisiana’s Economy have Created Long Term </a:t>
            </a:r>
          </a:p>
          <a:p>
            <a:pPr marL="0" indent="0" algn="ctr">
              <a:buNone/>
            </a:pPr>
            <a:r>
              <a:rPr lang="en-US" sz="9600" dirty="0"/>
              <a:t>Competitive Problems with</a:t>
            </a:r>
          </a:p>
          <a:p>
            <a:pPr marL="0" indent="0" algn="ctr">
              <a:buNone/>
            </a:pPr>
            <a:r>
              <a:rPr lang="en-US" sz="7400" dirty="0"/>
              <a:t>Labor Productivity</a:t>
            </a:r>
          </a:p>
          <a:p>
            <a:pPr marL="0" indent="0" algn="ctr">
              <a:buNone/>
            </a:pPr>
            <a:r>
              <a:rPr lang="en-US" sz="7400" dirty="0"/>
              <a:t>Output Per Worker</a:t>
            </a:r>
          </a:p>
          <a:p>
            <a:pPr marL="0" indent="0" algn="ctr">
              <a:buNone/>
            </a:pPr>
            <a:r>
              <a:rPr lang="en-US" sz="7400" dirty="0"/>
              <a:t>Value-Added and Wealth Creation</a:t>
            </a:r>
          </a:p>
          <a:p>
            <a:pPr marL="0" indent="0" algn="ctr">
              <a:buNone/>
            </a:pPr>
            <a:endParaRPr lang="en-US" sz="7400" dirty="0"/>
          </a:p>
          <a:p>
            <a:pPr marL="0" indent="0" algn="ctr">
              <a:buNone/>
            </a:pPr>
            <a:r>
              <a:rPr lang="en-US" sz="7400" i="1" dirty="0">
                <a:solidFill>
                  <a:srgbClr val="FF0000"/>
                </a:solidFill>
              </a:rPr>
              <a:t>Full report found on gnodatacenter.com working paper #3</a:t>
            </a:r>
          </a:p>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endParaRPr lang="en-US" sz="4400" dirty="0"/>
          </a:p>
          <a:p>
            <a:pPr marL="0" indent="0" algn="ctr">
              <a:buNone/>
            </a:pPr>
            <a:r>
              <a:rPr lang="en-US" sz="4400" dirty="0"/>
              <a:t> </a:t>
            </a:r>
          </a:p>
          <a:p>
            <a:pPr marL="0" indent="0" algn="ctr">
              <a:buNone/>
            </a:pPr>
            <a:endParaRPr lang="en-US" sz="4400" dirty="0"/>
          </a:p>
          <a:p>
            <a:pPr marL="0" indent="0" algn="ctr">
              <a:buNone/>
            </a:pPr>
            <a:endParaRPr lang="en-US" sz="4400" dirty="0"/>
          </a:p>
          <a:p>
            <a:pPr marL="0" indent="0" algn="ctr">
              <a:buNone/>
            </a:pPr>
            <a:endParaRPr lang="en-US" sz="4400" dirty="0"/>
          </a:p>
        </p:txBody>
      </p:sp>
    </p:spTree>
    <p:extLst>
      <p:ext uri="{BB962C8B-B14F-4D97-AF65-F5344CB8AC3E}">
        <p14:creationId xmlns:p14="http://schemas.microsoft.com/office/powerpoint/2010/main" val="1649687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57ACA-B825-807D-4637-EA82A11B623D}"/>
              </a:ext>
            </a:extLst>
          </p:cNvPr>
          <p:cNvSpPr>
            <a:spLocks noGrp="1"/>
          </p:cNvSpPr>
          <p:nvPr>
            <p:ph type="title"/>
          </p:nvPr>
        </p:nvSpPr>
        <p:spPr>
          <a:xfrm>
            <a:off x="1141413" y="618518"/>
            <a:ext cx="9905998" cy="844522"/>
          </a:xfrm>
        </p:spPr>
        <p:txBody>
          <a:bodyPr/>
          <a:lstStyle/>
          <a:p>
            <a:pPr algn="ctr"/>
            <a:r>
              <a:rPr lang="en-US" dirty="0">
                <a:solidFill>
                  <a:srgbClr val="FFFF00"/>
                </a:solidFill>
                <a:effectLst>
                  <a:outerShdw blurRad="38100" dist="38100" dir="2700000" algn="tl">
                    <a:srgbClr val="000000">
                      <a:alpha val="43137"/>
                    </a:srgbClr>
                  </a:outerShdw>
                </a:effectLst>
              </a:rPr>
              <a:t>Definitions</a:t>
            </a:r>
          </a:p>
        </p:txBody>
      </p:sp>
      <p:sp>
        <p:nvSpPr>
          <p:cNvPr id="3" name="Content Placeholder 2">
            <a:extLst>
              <a:ext uri="{FF2B5EF4-FFF2-40B4-BE49-F238E27FC236}">
                <a16:creationId xmlns:a16="http://schemas.microsoft.com/office/drawing/2014/main" id="{3995A2D5-03BC-4077-A02F-58831AF33C36}"/>
              </a:ext>
            </a:extLst>
          </p:cNvPr>
          <p:cNvSpPr>
            <a:spLocks noGrp="1"/>
          </p:cNvSpPr>
          <p:nvPr>
            <p:ph idx="1"/>
          </p:nvPr>
        </p:nvSpPr>
        <p:spPr>
          <a:xfrm>
            <a:off x="1141412" y="1865376"/>
            <a:ext cx="9905999" cy="3925825"/>
          </a:xfrm>
        </p:spPr>
        <p:txBody>
          <a:bodyPr>
            <a:normAutofit fontScale="92500" lnSpcReduction="10000"/>
          </a:bodyPr>
          <a:lstStyle/>
          <a:p>
            <a:r>
              <a:rPr lang="en-US" i="1" dirty="0">
                <a:solidFill>
                  <a:srgbClr val="C00000"/>
                </a:solidFill>
                <a:effectLst>
                  <a:outerShdw blurRad="38100" dist="38100" dir="2700000" algn="tl">
                    <a:srgbClr val="000000">
                      <a:alpha val="43137"/>
                    </a:srgbClr>
                  </a:outerShdw>
                </a:effectLst>
              </a:rPr>
              <a:t>Labor productivity - </a:t>
            </a:r>
            <a:r>
              <a:rPr lang="en-US" i="0" dirty="0">
                <a:effectLst/>
              </a:rPr>
              <a:t>measures the hourly output of an economy. Specifically, it charts the amount of real gross domestic product (GDP) produced by an hour of labor. Growth in labor productivity depends on three main factors: saving and investment in physical capital, new technology, and human capital.</a:t>
            </a:r>
          </a:p>
          <a:p>
            <a:r>
              <a:rPr lang="en-US" i="1" dirty="0">
                <a:solidFill>
                  <a:srgbClr val="C00000"/>
                </a:solidFill>
                <a:effectLst>
                  <a:outerShdw blurRad="38100" dist="38100" dir="2700000" algn="tl">
                    <a:srgbClr val="000000">
                      <a:alpha val="43137"/>
                    </a:srgbClr>
                  </a:outerShdw>
                </a:effectLst>
              </a:rPr>
              <a:t>Output Per Worker- </a:t>
            </a:r>
            <a:r>
              <a:rPr lang="en-US" dirty="0"/>
              <a:t>A measure of productivity calculated by dividing the total output by the number of workers.</a:t>
            </a:r>
          </a:p>
          <a:p>
            <a:r>
              <a:rPr lang="en-US" i="1" dirty="0">
                <a:solidFill>
                  <a:srgbClr val="C00000"/>
                </a:solidFill>
                <a:effectLst>
                  <a:outerShdw blurRad="38100" dist="38100" dir="2700000" algn="tl">
                    <a:srgbClr val="000000">
                      <a:alpha val="43137"/>
                    </a:srgbClr>
                  </a:outerShdw>
                </a:effectLst>
              </a:rPr>
              <a:t>Real value-added output - </a:t>
            </a:r>
            <a:r>
              <a:rPr lang="en-US" dirty="0"/>
              <a:t>removing the effect of price level changes from the nominal value of a good, service, or time-series data, to obtain a truer picture of economic trends. </a:t>
            </a:r>
            <a:endParaRPr lang="en-US" dirty="0">
              <a:solidFill>
                <a:schemeClr val="bg1"/>
              </a:solidFill>
            </a:endParaRPr>
          </a:p>
        </p:txBody>
      </p:sp>
    </p:spTree>
    <p:extLst>
      <p:ext uri="{BB962C8B-B14F-4D97-AF65-F5344CB8AC3E}">
        <p14:creationId xmlns:p14="http://schemas.microsoft.com/office/powerpoint/2010/main" val="18184940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1955C-7045-71F4-F00C-FFBE19275451}"/>
              </a:ext>
            </a:extLst>
          </p:cNvPr>
          <p:cNvSpPr>
            <a:spLocks noGrp="1"/>
          </p:cNvSpPr>
          <p:nvPr>
            <p:ph type="title"/>
          </p:nvPr>
        </p:nvSpPr>
        <p:spPr>
          <a:xfrm>
            <a:off x="1141413" y="618518"/>
            <a:ext cx="9905998" cy="606778"/>
          </a:xfrm>
        </p:spPr>
        <p:txBody>
          <a:bodyPr>
            <a:noAutofit/>
          </a:bodyPr>
          <a:lstStyle/>
          <a:p>
            <a:pPr algn="ctr"/>
            <a:r>
              <a:rPr lang="en-US" sz="2400" b="1" dirty="0">
                <a:solidFill>
                  <a:schemeClr val="bg1"/>
                </a:solidFill>
                <a:effectLst>
                  <a:outerShdw blurRad="38100" dist="38100" dir="2700000" algn="tl">
                    <a:srgbClr val="000000">
                      <a:alpha val="43137"/>
                    </a:srgbClr>
                  </a:outerShdw>
                </a:effectLst>
              </a:rPr>
              <a:t>Louisiana’s Economy is Going Backwards in Key Areas</a:t>
            </a:r>
            <a:br>
              <a:rPr lang="en-US" sz="2400" b="1"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Year 2017= 100</a:t>
            </a:r>
            <a:endParaRPr lang="en-US" sz="2400" dirty="0"/>
          </a:p>
        </p:txBody>
      </p:sp>
      <p:graphicFrame>
        <p:nvGraphicFramePr>
          <p:cNvPr id="7" name="Content Placeholder 6">
            <a:extLst>
              <a:ext uri="{FF2B5EF4-FFF2-40B4-BE49-F238E27FC236}">
                <a16:creationId xmlns:a16="http://schemas.microsoft.com/office/drawing/2014/main" id="{85AB0517-0916-C275-7D77-E79490E2C766}"/>
              </a:ext>
            </a:extLst>
          </p:cNvPr>
          <p:cNvGraphicFramePr>
            <a:graphicFrameLocks noGrp="1"/>
          </p:cNvGraphicFramePr>
          <p:nvPr>
            <p:ph sz="half" idx="2"/>
            <p:extLst>
              <p:ext uri="{D42A27DB-BD31-4B8C-83A1-F6EECF244321}">
                <p14:modId xmlns:p14="http://schemas.microsoft.com/office/powerpoint/2010/main" val="538839772"/>
              </p:ext>
            </p:extLst>
          </p:nvPr>
        </p:nvGraphicFramePr>
        <p:xfrm>
          <a:off x="6103710" y="1847086"/>
          <a:ext cx="5542329" cy="41330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a:extLst>
              <a:ext uri="{FF2B5EF4-FFF2-40B4-BE49-F238E27FC236}">
                <a16:creationId xmlns:a16="http://schemas.microsoft.com/office/drawing/2014/main" id="{591D93A0-9CA8-0DBE-2C41-1CD10C5FED30}"/>
              </a:ext>
            </a:extLst>
          </p:cNvPr>
          <p:cNvGraphicFramePr>
            <a:graphicFrameLocks noGrp="1"/>
          </p:cNvGraphicFramePr>
          <p:nvPr>
            <p:ph sz="half" idx="1"/>
            <p:extLst>
              <p:ext uri="{D42A27DB-BD31-4B8C-83A1-F6EECF244321}">
                <p14:modId xmlns:p14="http://schemas.microsoft.com/office/powerpoint/2010/main" val="1057457700"/>
              </p:ext>
            </p:extLst>
          </p:nvPr>
        </p:nvGraphicFramePr>
        <p:xfrm>
          <a:off x="1141413" y="1847086"/>
          <a:ext cx="4878387" cy="41330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1874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0367A-286B-F2C7-AF81-768B7B556B60}"/>
              </a:ext>
            </a:extLst>
          </p:cNvPr>
          <p:cNvSpPr>
            <a:spLocks noGrp="1"/>
          </p:cNvSpPr>
          <p:nvPr>
            <p:ph type="title"/>
          </p:nvPr>
        </p:nvSpPr>
        <p:spPr>
          <a:xfrm>
            <a:off x="1141413" y="618518"/>
            <a:ext cx="9905998" cy="606778"/>
          </a:xfrm>
        </p:spPr>
        <p:txBody>
          <a:bodyPr>
            <a:noAutofit/>
          </a:bodyPr>
          <a:lstStyle/>
          <a:p>
            <a:pPr algn="ctr"/>
            <a:r>
              <a:rPr lang="en-US" sz="2400" b="1" dirty="0">
                <a:solidFill>
                  <a:schemeClr val="bg1"/>
                </a:solidFill>
                <a:effectLst>
                  <a:outerShdw blurRad="38100" dist="38100" dir="2700000" algn="tl">
                    <a:srgbClr val="000000">
                      <a:alpha val="43137"/>
                    </a:srgbClr>
                  </a:outerShdw>
                </a:effectLst>
              </a:rPr>
              <a:t>Louisiana’s Economy is Going Backwards in Key Areas</a:t>
            </a:r>
            <a:br>
              <a:rPr lang="en-US" sz="2400" b="1"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Year 2017 = 100</a:t>
            </a:r>
            <a:endParaRPr lang="en-US" sz="2400" dirty="0"/>
          </a:p>
        </p:txBody>
      </p:sp>
      <p:cxnSp>
        <p:nvCxnSpPr>
          <p:cNvPr id="7" name="Straight Arrow Connector 6">
            <a:extLst>
              <a:ext uri="{FF2B5EF4-FFF2-40B4-BE49-F238E27FC236}">
                <a16:creationId xmlns:a16="http://schemas.microsoft.com/office/drawing/2014/main" id="{27760540-D1A4-EA8E-A47A-7E8AAA9D9608}"/>
              </a:ext>
            </a:extLst>
          </p:cNvPr>
          <p:cNvCxnSpPr/>
          <p:nvPr/>
        </p:nvCxnSpPr>
        <p:spPr>
          <a:xfrm>
            <a:off x="4941455" y="2447636"/>
            <a:ext cx="665018" cy="5357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11">
            <a:extLst>
              <a:ext uri="{FF2B5EF4-FFF2-40B4-BE49-F238E27FC236}">
                <a16:creationId xmlns:a16="http://schemas.microsoft.com/office/drawing/2014/main" id="{DAA1AD15-427D-B1B8-EC65-36EC3F17BE1B}"/>
              </a:ext>
            </a:extLst>
          </p:cNvPr>
          <p:cNvGraphicFramePr>
            <a:graphicFrameLocks noGrp="1"/>
          </p:cNvGraphicFramePr>
          <p:nvPr>
            <p:ph sz="half" idx="2"/>
            <p:extLst>
              <p:ext uri="{D42A27DB-BD31-4B8C-83A1-F6EECF244321}">
                <p14:modId xmlns:p14="http://schemas.microsoft.com/office/powerpoint/2010/main" val="2955525543"/>
              </p:ext>
            </p:extLst>
          </p:nvPr>
        </p:nvGraphicFramePr>
        <p:xfrm>
          <a:off x="6172201" y="1700783"/>
          <a:ext cx="5117841" cy="4090417"/>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B120C5DE-F6E4-C09C-5E3A-55922C16A7E2}"/>
              </a:ext>
            </a:extLst>
          </p:cNvPr>
          <p:cNvSpPr/>
          <p:nvPr/>
        </p:nvSpPr>
        <p:spPr>
          <a:xfrm>
            <a:off x="7296539" y="2139725"/>
            <a:ext cx="727788" cy="30791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200" dirty="0"/>
              <a:t>99.0</a:t>
            </a:r>
          </a:p>
        </p:txBody>
      </p:sp>
      <p:cxnSp>
        <p:nvCxnSpPr>
          <p:cNvPr id="15" name="Straight Arrow Connector 14">
            <a:extLst>
              <a:ext uri="{FF2B5EF4-FFF2-40B4-BE49-F238E27FC236}">
                <a16:creationId xmlns:a16="http://schemas.microsoft.com/office/drawing/2014/main" id="{5CAFC31F-2837-05BD-8141-49157A5F843A}"/>
              </a:ext>
            </a:extLst>
          </p:cNvPr>
          <p:cNvCxnSpPr/>
          <p:nvPr/>
        </p:nvCxnSpPr>
        <p:spPr>
          <a:xfrm flipH="1">
            <a:off x="7268547" y="2447636"/>
            <a:ext cx="102637" cy="20225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aphicFrame>
        <p:nvGraphicFramePr>
          <p:cNvPr id="3" name="Chart 2">
            <a:extLst>
              <a:ext uri="{FF2B5EF4-FFF2-40B4-BE49-F238E27FC236}">
                <a16:creationId xmlns:a16="http://schemas.microsoft.com/office/drawing/2014/main" id="{239F1EB1-5314-D5A5-7A8C-23E287ABE4B6}"/>
              </a:ext>
            </a:extLst>
          </p:cNvPr>
          <p:cNvGraphicFramePr>
            <a:graphicFrameLocks/>
          </p:cNvGraphicFramePr>
          <p:nvPr>
            <p:extLst>
              <p:ext uri="{D42A27DB-BD31-4B8C-83A1-F6EECF244321}">
                <p14:modId xmlns:p14="http://schemas.microsoft.com/office/powerpoint/2010/main" val="4058795035"/>
              </p:ext>
            </p:extLst>
          </p:nvPr>
        </p:nvGraphicFramePr>
        <p:xfrm>
          <a:off x="901958" y="1700783"/>
          <a:ext cx="4976327" cy="40904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99805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4B7C-9F55-BF04-F8EC-B2604D83DF75}"/>
              </a:ext>
            </a:extLst>
          </p:cNvPr>
          <p:cNvSpPr>
            <a:spLocks noGrp="1"/>
          </p:cNvSpPr>
          <p:nvPr>
            <p:ph type="title"/>
          </p:nvPr>
        </p:nvSpPr>
        <p:spPr/>
        <p:txBody>
          <a:bodyPr/>
          <a:lstStyle/>
          <a:p>
            <a:endParaRPr lang="en-US"/>
          </a:p>
        </p:txBody>
      </p:sp>
      <p:graphicFrame>
        <p:nvGraphicFramePr>
          <p:cNvPr id="6" name="Content Placeholder 5">
            <a:extLst>
              <a:ext uri="{FF2B5EF4-FFF2-40B4-BE49-F238E27FC236}">
                <a16:creationId xmlns:a16="http://schemas.microsoft.com/office/drawing/2014/main" id="{CD383301-049B-6425-7149-FE57FE52A93E}"/>
              </a:ext>
            </a:extLst>
          </p:cNvPr>
          <p:cNvGraphicFramePr>
            <a:graphicFrameLocks noGrp="1"/>
          </p:cNvGraphicFramePr>
          <p:nvPr>
            <p:ph idx="1"/>
            <p:extLst>
              <p:ext uri="{D42A27DB-BD31-4B8C-83A1-F6EECF244321}">
                <p14:modId xmlns:p14="http://schemas.microsoft.com/office/powerpoint/2010/main" val="2739991993"/>
              </p:ext>
            </p:extLst>
          </p:nvPr>
        </p:nvGraphicFramePr>
        <p:xfrm>
          <a:off x="1141412" y="618518"/>
          <a:ext cx="10353901" cy="51726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3684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3B163-BD1F-32F8-2EF7-B0CBDF8C984D}"/>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C0AE4299-9601-E7E2-BC2C-B3DFBBCB0461}"/>
              </a:ext>
            </a:extLst>
          </p:cNvPr>
          <p:cNvSpPr>
            <a:spLocks noGrp="1"/>
          </p:cNvSpPr>
          <p:nvPr>
            <p:ph idx="1"/>
          </p:nvPr>
        </p:nvSpPr>
        <p:spPr>
          <a:xfrm>
            <a:off x="1141412" y="822960"/>
            <a:ext cx="9905999" cy="4968241"/>
          </a:xfrm>
        </p:spPr>
        <p:style>
          <a:lnRef idx="3">
            <a:schemeClr val="lt1"/>
          </a:lnRef>
          <a:fillRef idx="1">
            <a:schemeClr val="dk1"/>
          </a:fillRef>
          <a:effectRef idx="1">
            <a:schemeClr val="dk1"/>
          </a:effectRef>
          <a:fontRef idx="minor">
            <a:schemeClr val="lt1"/>
          </a:fontRef>
        </p:style>
        <p:txBody>
          <a:bodyPr/>
          <a:lstStyle/>
          <a:p>
            <a:pPr marL="0" indent="0" algn="ctr">
              <a:buNone/>
            </a:pPr>
            <a:r>
              <a:rPr lang="en-US" dirty="0"/>
              <a:t> </a:t>
            </a:r>
          </a:p>
          <a:p>
            <a:pPr marL="0" indent="0" algn="ctr">
              <a:buNone/>
            </a:pPr>
            <a:endParaRPr lang="en-US" dirty="0"/>
          </a:p>
          <a:p>
            <a:pPr marL="0" indent="0" algn="ctr">
              <a:buNone/>
            </a:pPr>
            <a:r>
              <a:rPr lang="en-US" dirty="0">
                <a:effectLst>
                  <a:outerShdw blurRad="38100" dist="38100" dir="2700000" algn="tl">
                    <a:srgbClr val="000000">
                      <a:alpha val="43137"/>
                    </a:srgbClr>
                  </a:outerShdw>
                </a:effectLst>
              </a:rPr>
              <a:t>YOU CANNOT BUILD A STRONG ECONOMY</a:t>
            </a:r>
          </a:p>
          <a:p>
            <a:pPr marL="0" indent="0" algn="ctr">
              <a:buNone/>
            </a:pPr>
            <a:r>
              <a:rPr lang="en-US" dirty="0">
                <a:effectLst>
                  <a:outerShdw blurRad="38100" dist="38100" dir="2700000" algn="tl">
                    <a:srgbClr val="000000">
                      <a:alpha val="43137"/>
                    </a:srgbClr>
                  </a:outerShdw>
                </a:effectLst>
              </a:rPr>
              <a:t> WITH THESE TYPE OF STATISTICS:</a:t>
            </a:r>
          </a:p>
          <a:p>
            <a:pPr marL="0" indent="0" algn="ctr">
              <a:buNone/>
            </a:pPr>
            <a:r>
              <a:rPr lang="en-US" dirty="0">
                <a:solidFill>
                  <a:srgbClr val="FF0000"/>
                </a:solidFill>
                <a:effectLst>
                  <a:outerShdw blurRad="38100" dist="38100" dir="2700000" algn="tl">
                    <a:srgbClr val="000000">
                      <a:alpha val="43137"/>
                    </a:srgbClr>
                  </a:outerShdw>
                </a:effectLst>
              </a:rPr>
              <a:t>LOUISIANA IN ECONOMIC CRISIS:</a:t>
            </a:r>
          </a:p>
          <a:p>
            <a:pPr marL="0" indent="0" algn="ctr">
              <a:buNone/>
            </a:pPr>
            <a:r>
              <a:rPr lang="en-US" dirty="0">
                <a:effectLst>
                  <a:outerShdw blurRad="38100" dist="38100" dir="2700000" algn="tl">
                    <a:srgbClr val="000000">
                      <a:alpha val="43137"/>
                    </a:srgbClr>
                  </a:outerShdw>
                </a:effectLst>
              </a:rPr>
              <a:t>Louisiana is Not Successfully Competing</a:t>
            </a:r>
          </a:p>
          <a:p>
            <a:pPr marL="0" indent="0" algn="ctr">
              <a:buNone/>
            </a:pPr>
            <a:r>
              <a:rPr lang="en-US" dirty="0">
                <a:effectLst>
                  <a:outerShdw blurRad="38100" dist="38100" dir="2700000" algn="tl">
                    <a:srgbClr val="000000">
                      <a:alpha val="43137"/>
                    </a:srgbClr>
                  </a:outerShdw>
                </a:effectLst>
              </a:rPr>
              <a:t>Example: Louisiana vs South Carolina</a:t>
            </a:r>
          </a:p>
        </p:txBody>
      </p:sp>
    </p:spTree>
    <p:extLst>
      <p:ext uri="{BB962C8B-B14F-4D97-AF65-F5344CB8AC3E}">
        <p14:creationId xmlns:p14="http://schemas.microsoft.com/office/powerpoint/2010/main" val="3952068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3D8006-4C4B-DB38-1414-36A9FD256709}"/>
              </a:ext>
            </a:extLst>
          </p:cNvPr>
          <p:cNvSpPr>
            <a:spLocks noGrp="1"/>
          </p:cNvSpPr>
          <p:nvPr>
            <p:ph type="title"/>
          </p:nvPr>
        </p:nvSpPr>
        <p:spPr>
          <a:xfrm>
            <a:off x="1143001" y="435638"/>
            <a:ext cx="9905998" cy="670786"/>
          </a:xfrm>
        </p:spPr>
        <p:txBody>
          <a:bodyPr>
            <a:normAutofit fontScale="90000"/>
          </a:bodyPr>
          <a:lstStyle/>
          <a:p>
            <a:pPr algn="ctr"/>
            <a:r>
              <a:rPr lang="en-US" dirty="0">
                <a:effectLst>
                  <a:outerShdw blurRad="38100" dist="38100" dir="2700000" algn="tl">
                    <a:srgbClr val="000000">
                      <a:alpha val="43137"/>
                    </a:srgbClr>
                  </a:outerShdw>
                </a:effectLst>
              </a:rPr>
              <a:t>Components of Change in the 4</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quarter 2025</a:t>
            </a:r>
          </a:p>
        </p:txBody>
      </p:sp>
      <p:pic>
        <p:nvPicPr>
          <p:cNvPr id="2050" name="Picture 2">
            <a:extLst>
              <a:ext uri="{FF2B5EF4-FFF2-40B4-BE49-F238E27FC236}">
                <a16:creationId xmlns:a16="http://schemas.microsoft.com/office/drawing/2014/main" id="{33069EAC-2AF7-D824-87B6-E669D74C0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89" y="923924"/>
            <a:ext cx="11123525" cy="5657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1241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EA8ADA9F-99E3-4964-8962-1118D1439F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366C3164-AA9F-47E3-913A-4F002BC00F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3" name="Group 12">
              <a:extLst>
                <a:ext uri="{FF2B5EF4-FFF2-40B4-BE49-F238E27FC236}">
                  <a16:creationId xmlns:a16="http://schemas.microsoft.com/office/drawing/2014/main" id="{23FFBAC2-26D2-48B6-B2AA-34AEA0E79E2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5" name="Rectangle 5">
                <a:extLst>
                  <a:ext uri="{FF2B5EF4-FFF2-40B4-BE49-F238E27FC236}">
                    <a16:creationId xmlns:a16="http://schemas.microsoft.com/office/drawing/2014/main" id="{9B164BCB-27D3-4B8C-AC13-0A6F461082B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26" name="Freeform 6">
                <a:extLst>
                  <a:ext uri="{FF2B5EF4-FFF2-40B4-BE49-F238E27FC236}">
                    <a16:creationId xmlns:a16="http://schemas.microsoft.com/office/drawing/2014/main" id="{10B247BE-F4A2-4259-9B20-FB9A555D280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7" name="Freeform 7">
                <a:extLst>
                  <a:ext uri="{FF2B5EF4-FFF2-40B4-BE49-F238E27FC236}">
                    <a16:creationId xmlns:a16="http://schemas.microsoft.com/office/drawing/2014/main" id="{39322C5A-DB6D-4B28-8C1C-1B1E896789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8" name="Freeform 8">
                <a:extLst>
                  <a:ext uri="{FF2B5EF4-FFF2-40B4-BE49-F238E27FC236}">
                    <a16:creationId xmlns:a16="http://schemas.microsoft.com/office/drawing/2014/main" id="{67009B08-E345-4516-96EC-ED0AB1F30B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9" name="Freeform 9">
                <a:extLst>
                  <a:ext uri="{FF2B5EF4-FFF2-40B4-BE49-F238E27FC236}">
                    <a16:creationId xmlns:a16="http://schemas.microsoft.com/office/drawing/2014/main" id="{DFE2793C-165C-4635-A26E-C569C8E0C5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0" name="Freeform 10">
                <a:extLst>
                  <a:ext uri="{FF2B5EF4-FFF2-40B4-BE49-F238E27FC236}">
                    <a16:creationId xmlns:a16="http://schemas.microsoft.com/office/drawing/2014/main" id="{ECDFEF2C-7B0A-41A1-BB61-C92CB3E3A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1" name="Freeform 11">
                <a:extLst>
                  <a:ext uri="{FF2B5EF4-FFF2-40B4-BE49-F238E27FC236}">
                    <a16:creationId xmlns:a16="http://schemas.microsoft.com/office/drawing/2014/main" id="{0012A396-1946-4B40-AA39-0790157CE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2" name="Freeform 12">
                <a:extLst>
                  <a:ext uri="{FF2B5EF4-FFF2-40B4-BE49-F238E27FC236}">
                    <a16:creationId xmlns:a16="http://schemas.microsoft.com/office/drawing/2014/main" id="{CD6C6024-F73D-4991-97B9-BE53FF24E3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3" name="Freeform 13">
                <a:extLst>
                  <a:ext uri="{FF2B5EF4-FFF2-40B4-BE49-F238E27FC236}">
                    <a16:creationId xmlns:a16="http://schemas.microsoft.com/office/drawing/2014/main" id="{5977EDD1-3D10-43FA-B800-7A7C8112B7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4" name="Freeform 14">
                <a:extLst>
                  <a:ext uri="{FF2B5EF4-FFF2-40B4-BE49-F238E27FC236}">
                    <a16:creationId xmlns:a16="http://schemas.microsoft.com/office/drawing/2014/main" id="{D37988CF-9FC6-48F5-82F8-D2EB0178A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5" name="Freeform 15">
                <a:extLst>
                  <a:ext uri="{FF2B5EF4-FFF2-40B4-BE49-F238E27FC236}">
                    <a16:creationId xmlns:a16="http://schemas.microsoft.com/office/drawing/2014/main" id="{EC5BB05B-491C-414A-91C3-B1CAB785A8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6" name="Line 16">
                <a:extLst>
                  <a:ext uri="{FF2B5EF4-FFF2-40B4-BE49-F238E27FC236}">
                    <a16:creationId xmlns:a16="http://schemas.microsoft.com/office/drawing/2014/main" id="{F3180CB6-F8D2-4596-B6CB-F9CEF5D3894E}"/>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7" name="Freeform 17">
                <a:extLst>
                  <a:ext uri="{FF2B5EF4-FFF2-40B4-BE49-F238E27FC236}">
                    <a16:creationId xmlns:a16="http://schemas.microsoft.com/office/drawing/2014/main" id="{DF338DD3-80F8-4F68-AC7C-361ABF2A9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8" name="Freeform 18">
                <a:extLst>
                  <a:ext uri="{FF2B5EF4-FFF2-40B4-BE49-F238E27FC236}">
                    <a16:creationId xmlns:a16="http://schemas.microsoft.com/office/drawing/2014/main" id="{9666E4DB-B855-4A4E-BB50-1880738C1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39" name="Freeform 19">
                <a:extLst>
                  <a:ext uri="{FF2B5EF4-FFF2-40B4-BE49-F238E27FC236}">
                    <a16:creationId xmlns:a16="http://schemas.microsoft.com/office/drawing/2014/main" id="{F570FD9C-B435-4EF1-962C-621F1261AA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0" name="Freeform 20">
                <a:extLst>
                  <a:ext uri="{FF2B5EF4-FFF2-40B4-BE49-F238E27FC236}">
                    <a16:creationId xmlns:a16="http://schemas.microsoft.com/office/drawing/2014/main" id="{E236AF0B-3BDC-43C3-8FFC-2A94121E9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1" name="Rectangle 21">
                <a:extLst>
                  <a:ext uri="{FF2B5EF4-FFF2-40B4-BE49-F238E27FC236}">
                    <a16:creationId xmlns:a16="http://schemas.microsoft.com/office/drawing/2014/main" id="{3BA2C208-5097-4497-AA2C-ADDDAB48B6A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sp>
            <p:nvSpPr>
              <p:cNvPr id="42" name="Freeform 22">
                <a:extLst>
                  <a:ext uri="{FF2B5EF4-FFF2-40B4-BE49-F238E27FC236}">
                    <a16:creationId xmlns:a16="http://schemas.microsoft.com/office/drawing/2014/main" id="{6A45DD96-8D07-43CA-B036-6FDA880A1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3" name="Freeform 23">
                <a:extLst>
                  <a:ext uri="{FF2B5EF4-FFF2-40B4-BE49-F238E27FC236}">
                    <a16:creationId xmlns:a16="http://schemas.microsoft.com/office/drawing/2014/main" id="{AF7F7CBB-E154-4CD5-9ED0-D5DDC1DFEA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4" name="Freeform 24">
                <a:extLst>
                  <a:ext uri="{FF2B5EF4-FFF2-40B4-BE49-F238E27FC236}">
                    <a16:creationId xmlns:a16="http://schemas.microsoft.com/office/drawing/2014/main" id="{EFF4AB16-41DD-4877-8C28-ED78F4CA7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5" name="Freeform 25">
                <a:extLst>
                  <a:ext uri="{FF2B5EF4-FFF2-40B4-BE49-F238E27FC236}">
                    <a16:creationId xmlns:a16="http://schemas.microsoft.com/office/drawing/2014/main" id="{30BCBD5D-92EB-487E-B1D0-F9000D45D1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6" name="Freeform 26">
                <a:extLst>
                  <a:ext uri="{FF2B5EF4-FFF2-40B4-BE49-F238E27FC236}">
                    <a16:creationId xmlns:a16="http://schemas.microsoft.com/office/drawing/2014/main" id="{DA07BDB8-9827-4EBF-9B99-6C503EA0B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7" name="Freeform 27">
                <a:extLst>
                  <a:ext uri="{FF2B5EF4-FFF2-40B4-BE49-F238E27FC236}">
                    <a16:creationId xmlns:a16="http://schemas.microsoft.com/office/drawing/2014/main" id="{7F41FB05-1B3F-450A-A1A7-8C8BD182A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8" name="Freeform 28">
                <a:extLst>
                  <a:ext uri="{FF2B5EF4-FFF2-40B4-BE49-F238E27FC236}">
                    <a16:creationId xmlns:a16="http://schemas.microsoft.com/office/drawing/2014/main" id="{0629E219-1F32-41C1-B921-05E4561179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49" name="Freeform 29">
                <a:extLst>
                  <a:ext uri="{FF2B5EF4-FFF2-40B4-BE49-F238E27FC236}">
                    <a16:creationId xmlns:a16="http://schemas.microsoft.com/office/drawing/2014/main" id="{8081FB28-486E-4C09-9D15-0B2657B56FB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50" name="Freeform 30">
                <a:extLst>
                  <a:ext uri="{FF2B5EF4-FFF2-40B4-BE49-F238E27FC236}">
                    <a16:creationId xmlns:a16="http://schemas.microsoft.com/office/drawing/2014/main" id="{CB547EFB-F29D-4336-9644-0AE7A94EA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51" name="Freeform 31">
                <a:extLst>
                  <a:ext uri="{FF2B5EF4-FFF2-40B4-BE49-F238E27FC236}">
                    <a16:creationId xmlns:a16="http://schemas.microsoft.com/office/drawing/2014/main" id="{BB2793F4-FAD7-459A-BC46-06BB1D4FAAC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grpSp>
        <p:grpSp>
          <p:nvGrpSpPr>
            <p:cNvPr id="14" name="Group 13">
              <a:extLst>
                <a:ext uri="{FF2B5EF4-FFF2-40B4-BE49-F238E27FC236}">
                  <a16:creationId xmlns:a16="http://schemas.microsoft.com/office/drawing/2014/main" id="{FC01589C-0235-4B21-B264-777746D4D59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5" name="Freeform 32">
                <a:extLst>
                  <a:ext uri="{FF2B5EF4-FFF2-40B4-BE49-F238E27FC236}">
                    <a16:creationId xmlns:a16="http://schemas.microsoft.com/office/drawing/2014/main" id="{678F5669-8CE7-445E-8D54-49C5E2013B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6" name="Freeform 33">
                <a:extLst>
                  <a:ext uri="{FF2B5EF4-FFF2-40B4-BE49-F238E27FC236}">
                    <a16:creationId xmlns:a16="http://schemas.microsoft.com/office/drawing/2014/main" id="{E93A3F8E-D876-485E-9EDC-43E315DE1EE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7" name="Freeform 34">
                <a:extLst>
                  <a:ext uri="{FF2B5EF4-FFF2-40B4-BE49-F238E27FC236}">
                    <a16:creationId xmlns:a16="http://schemas.microsoft.com/office/drawing/2014/main" id="{B4F848A6-931A-4CC9-9B29-C7A9CEA3A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8" name="Freeform 35">
                <a:extLst>
                  <a:ext uri="{FF2B5EF4-FFF2-40B4-BE49-F238E27FC236}">
                    <a16:creationId xmlns:a16="http://schemas.microsoft.com/office/drawing/2014/main" id="{5C4204D4-6782-4DB1-8FF8-86CC698AF2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19" name="Freeform 36">
                <a:extLst>
                  <a:ext uri="{FF2B5EF4-FFF2-40B4-BE49-F238E27FC236}">
                    <a16:creationId xmlns:a16="http://schemas.microsoft.com/office/drawing/2014/main" id="{3907C583-5764-43DC-8AF9-992D3472F6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0" name="Freeform 37">
                <a:extLst>
                  <a:ext uri="{FF2B5EF4-FFF2-40B4-BE49-F238E27FC236}">
                    <a16:creationId xmlns:a16="http://schemas.microsoft.com/office/drawing/2014/main" id="{56CE3D6E-1121-4EF2-9DFB-7F3937FCC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1" name="Freeform 38">
                <a:extLst>
                  <a:ext uri="{FF2B5EF4-FFF2-40B4-BE49-F238E27FC236}">
                    <a16:creationId xmlns:a16="http://schemas.microsoft.com/office/drawing/2014/main" id="{3AEB7245-E197-4AE5-BCFC-7821E49EFE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2" name="Freeform 39">
                <a:extLst>
                  <a:ext uri="{FF2B5EF4-FFF2-40B4-BE49-F238E27FC236}">
                    <a16:creationId xmlns:a16="http://schemas.microsoft.com/office/drawing/2014/main" id="{801E9C76-F4FB-4C4D-9350-B526F294E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3" name="Freeform 40">
                <a:extLst>
                  <a:ext uri="{FF2B5EF4-FFF2-40B4-BE49-F238E27FC236}">
                    <a16:creationId xmlns:a16="http://schemas.microsoft.com/office/drawing/2014/main" id="{F9C0C5DE-6C8C-4CD0-9C91-6A132A06DA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a:lstStyle/>
              <a:p>
                <a:endParaRPr lang="en-US"/>
              </a:p>
            </p:txBody>
          </p:sp>
          <p:sp>
            <p:nvSpPr>
              <p:cNvPr id="24" name="Rectangle 41">
                <a:extLst>
                  <a:ext uri="{FF2B5EF4-FFF2-40B4-BE49-F238E27FC236}">
                    <a16:creationId xmlns:a16="http://schemas.microsoft.com/office/drawing/2014/main" id="{955A7039-8B66-4CF0-8048-0AD0F4A5B85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txBody>
              <a:bodyPr/>
              <a:lstStyle/>
              <a:p>
                <a:endParaRPr lang="en-US"/>
              </a:p>
            </p:txBody>
          </p:sp>
        </p:grpSp>
      </p:grpSp>
      <p:sp>
        <p:nvSpPr>
          <p:cNvPr id="53" name="Rectangle 52">
            <a:extLst>
              <a:ext uri="{FF2B5EF4-FFF2-40B4-BE49-F238E27FC236}">
                <a16:creationId xmlns:a16="http://schemas.microsoft.com/office/drawing/2014/main" id="{C068D0EE-C6C8-484A-AFB7-3602BA27F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DE5FB8C-CC3F-4C24-BF4F-1B5999DE6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5412D129-4010-43AD-9C2A-21101CFB1D36}"/>
              </a:ext>
            </a:extLst>
          </p:cNvPr>
          <p:cNvGraphicFramePr>
            <a:graphicFrameLocks noGrp="1"/>
          </p:cNvGraphicFramePr>
          <p:nvPr>
            <p:extLst>
              <p:ext uri="{D42A27DB-BD31-4B8C-83A1-F6EECF244321}">
                <p14:modId xmlns:p14="http://schemas.microsoft.com/office/powerpoint/2010/main" val="4240079716"/>
              </p:ext>
            </p:extLst>
          </p:nvPr>
        </p:nvGraphicFramePr>
        <p:xfrm>
          <a:off x="524637" y="521653"/>
          <a:ext cx="11105386" cy="5692888"/>
        </p:xfrm>
        <a:graphic>
          <a:graphicData uri="http://schemas.openxmlformats.org/drawingml/2006/table">
            <a:tbl>
              <a:tblPr firstRow="1" firstCol="1" bandRow="1">
                <a:tableStyleId>{D7AC3CCA-C797-4891-BE02-D94E43425B78}</a:tableStyleId>
              </a:tblPr>
              <a:tblGrid>
                <a:gridCol w="3304103">
                  <a:extLst>
                    <a:ext uri="{9D8B030D-6E8A-4147-A177-3AD203B41FA5}">
                      <a16:colId xmlns:a16="http://schemas.microsoft.com/office/drawing/2014/main" val="1621864827"/>
                    </a:ext>
                  </a:extLst>
                </a:gridCol>
                <a:gridCol w="1994980">
                  <a:extLst>
                    <a:ext uri="{9D8B030D-6E8A-4147-A177-3AD203B41FA5}">
                      <a16:colId xmlns:a16="http://schemas.microsoft.com/office/drawing/2014/main" val="3333262403"/>
                    </a:ext>
                  </a:extLst>
                </a:gridCol>
                <a:gridCol w="2008716">
                  <a:extLst>
                    <a:ext uri="{9D8B030D-6E8A-4147-A177-3AD203B41FA5}">
                      <a16:colId xmlns:a16="http://schemas.microsoft.com/office/drawing/2014/main" val="1103248415"/>
                    </a:ext>
                  </a:extLst>
                </a:gridCol>
                <a:gridCol w="1610933">
                  <a:extLst>
                    <a:ext uri="{9D8B030D-6E8A-4147-A177-3AD203B41FA5}">
                      <a16:colId xmlns:a16="http://schemas.microsoft.com/office/drawing/2014/main" val="1745986294"/>
                    </a:ext>
                  </a:extLst>
                </a:gridCol>
                <a:gridCol w="2186654">
                  <a:extLst>
                    <a:ext uri="{9D8B030D-6E8A-4147-A177-3AD203B41FA5}">
                      <a16:colId xmlns:a16="http://schemas.microsoft.com/office/drawing/2014/main" val="2695576217"/>
                    </a:ext>
                  </a:extLst>
                </a:gridCol>
              </a:tblGrid>
              <a:tr h="688460">
                <a:tc>
                  <a:txBody>
                    <a:bodyPr/>
                    <a:lstStyle/>
                    <a:p>
                      <a:endParaRPr lang="en-US" sz="2000" dirty="0">
                        <a:effectLst/>
                        <a:latin typeface="Calibri" panose="020F0502020204030204" pitchFamily="34" charset="0"/>
                        <a:cs typeface="Times New Roman" panose="02020603050405020304" pitchFamily="18" charset="0"/>
                      </a:endParaRPr>
                    </a:p>
                  </a:txBody>
                  <a:tcPr marL="122951" marR="122951" marT="0" marB="0"/>
                </a:tc>
                <a:tc gridSpan="4">
                  <a:txBody>
                    <a:bodyPr/>
                    <a:lstStyle/>
                    <a:p>
                      <a:pPr marL="0" marR="0" algn="ctr">
                        <a:lnSpc>
                          <a:spcPct val="115000"/>
                        </a:lnSpc>
                        <a:spcBef>
                          <a:spcPts val="0"/>
                        </a:spcBef>
                        <a:spcAft>
                          <a:spcPts val="0"/>
                        </a:spcAft>
                      </a:pPr>
                      <a:r>
                        <a:rPr lang="en-US" sz="1800">
                          <a:effectLst/>
                        </a:rPr>
                        <a:t>State Gross Domestic Product Growth in Inflation Adjusted $</a:t>
                      </a:r>
                    </a:p>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Millions of Chained 2017 $)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nchor="ctr"/>
                </a:tc>
                <a:tc hMerge="1">
                  <a:txBody>
                    <a:bodyPr/>
                    <a:lstStyle/>
                    <a:p>
                      <a:endParaRPr lang="en-US"/>
                    </a:p>
                  </a:txBody>
                  <a:tcPr/>
                </a:tc>
                <a:tc hMerge="1">
                  <a:txBody>
                    <a:bodyPr/>
                    <a:lstStyle/>
                    <a:p>
                      <a:endParaRPr lang="en-US" sz="2000" dirty="0">
                        <a:effectLst/>
                        <a:latin typeface="Calibri" panose="020F0502020204030204" pitchFamily="34" charset="0"/>
                        <a:cs typeface="Times New Roman" panose="02020603050405020304" pitchFamily="18" charset="0"/>
                      </a:endParaRPr>
                    </a:p>
                  </a:txBody>
                  <a:tcPr marL="122951" marR="122951" marT="0" marB="0"/>
                </a:tc>
                <a:tc hMerge="1">
                  <a:txBody>
                    <a:bodyPr/>
                    <a:lstStyle/>
                    <a:p>
                      <a:endParaRPr lang="en-US"/>
                    </a:p>
                  </a:txBody>
                  <a:tcPr/>
                </a:tc>
                <a:extLst>
                  <a:ext uri="{0D108BD9-81ED-4DB2-BD59-A6C34878D82A}">
                    <a16:rowId xmlns:a16="http://schemas.microsoft.com/office/drawing/2014/main" val="1805636090"/>
                  </a:ext>
                </a:extLst>
              </a:tr>
              <a:tr h="688460">
                <a:tc>
                  <a:txBody>
                    <a:bodyPr/>
                    <a:lstStyle/>
                    <a:p>
                      <a:endParaRPr lang="en-US" sz="2000">
                        <a:effectLst/>
                        <a:latin typeface="Calibri" panose="020F0502020204030204" pitchFamily="34" charset="0"/>
                        <a:cs typeface="Times New Roman" panose="02020603050405020304" pitchFamily="18" charset="0"/>
                      </a:endParaRPr>
                    </a:p>
                  </a:txBody>
                  <a:tcPr marL="122951" marR="122951" marT="0" marB="0"/>
                </a:tc>
                <a:tc gridSpan="2">
                  <a:txBody>
                    <a:bodyPr/>
                    <a:lstStyle/>
                    <a:p>
                      <a:pPr marL="0" marR="0" algn="ctr">
                        <a:lnSpc>
                          <a:spcPct val="115000"/>
                        </a:lnSpc>
                        <a:spcBef>
                          <a:spcPts val="0"/>
                        </a:spcBef>
                        <a:spcAft>
                          <a:spcPts val="0"/>
                        </a:spcAft>
                      </a:pPr>
                      <a:r>
                        <a:rPr lang="en-US" sz="1800">
                          <a:effectLst/>
                        </a:rPr>
                        <a:t>% CHANGE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nchor="ctr"/>
                </a:tc>
                <a:tc hMerge="1">
                  <a:txBody>
                    <a:bodyPr/>
                    <a:lstStyle/>
                    <a:p>
                      <a:endParaRPr lang="en-US"/>
                    </a:p>
                  </a:txBody>
                  <a:tcPr/>
                </a:tc>
                <a:tc gridSpan="2">
                  <a:txBody>
                    <a:bodyPr/>
                    <a:lstStyle/>
                    <a:p>
                      <a:pPr marL="0" marR="0" algn="ctr">
                        <a:lnSpc>
                          <a:spcPct val="115000"/>
                        </a:lnSpc>
                        <a:spcBef>
                          <a:spcPts val="0"/>
                        </a:spcBef>
                        <a:spcAft>
                          <a:spcPts val="0"/>
                        </a:spcAft>
                      </a:pPr>
                      <a:r>
                        <a:rPr lang="en-US" sz="1800">
                          <a:effectLst/>
                        </a:rPr>
                        <a:t>REAL GDP (IN BILLIONS) CHANGE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nchor="ctr"/>
                </a:tc>
                <a:tc hMerge="1">
                  <a:txBody>
                    <a:bodyPr/>
                    <a:lstStyle/>
                    <a:p>
                      <a:endParaRPr lang="en-US"/>
                    </a:p>
                  </a:txBody>
                  <a:tcPr/>
                </a:tc>
                <a:extLst>
                  <a:ext uri="{0D108BD9-81ED-4DB2-BD59-A6C34878D82A}">
                    <a16:rowId xmlns:a16="http://schemas.microsoft.com/office/drawing/2014/main" val="3903702408"/>
                  </a:ext>
                </a:extLst>
              </a:tr>
              <a:tr h="367381">
                <a:tc>
                  <a:txBody>
                    <a:bodyPr/>
                    <a:lstStyle/>
                    <a:p>
                      <a:pPr marL="0" marR="0" algn="ctr">
                        <a:lnSpc>
                          <a:spcPct val="115000"/>
                        </a:lnSpc>
                        <a:spcBef>
                          <a:spcPts val="0"/>
                        </a:spcBef>
                        <a:spcAft>
                          <a:spcPts val="0"/>
                        </a:spcAft>
                      </a:pPr>
                      <a:r>
                        <a:rPr lang="en-US" sz="1800">
                          <a:effectLst/>
                        </a:rPr>
                        <a:t>Industry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gridSpan="2">
                  <a:txBody>
                    <a:bodyPr/>
                    <a:lstStyle/>
                    <a:p>
                      <a:pPr marL="0" marR="0" algn="ctr">
                        <a:lnSpc>
                          <a:spcPct val="115000"/>
                        </a:lnSpc>
                        <a:spcBef>
                          <a:spcPts val="0"/>
                        </a:spcBef>
                        <a:spcAft>
                          <a:spcPts val="0"/>
                        </a:spcAft>
                      </a:pPr>
                      <a:r>
                        <a:rPr lang="en-US" sz="1800">
                          <a:effectLst/>
                        </a:rPr>
                        <a:t>2012-2024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hMerge="1">
                  <a:txBody>
                    <a:bodyPr/>
                    <a:lstStyle/>
                    <a:p>
                      <a:endParaRPr lang="en-US"/>
                    </a:p>
                  </a:txBody>
                  <a:tcPr/>
                </a:tc>
                <a:tc gridSpan="2">
                  <a:txBody>
                    <a:bodyPr/>
                    <a:lstStyle/>
                    <a:p>
                      <a:pPr marL="0" marR="0" algn="ctr">
                        <a:lnSpc>
                          <a:spcPct val="115000"/>
                        </a:lnSpc>
                        <a:spcBef>
                          <a:spcPts val="0"/>
                        </a:spcBef>
                        <a:spcAft>
                          <a:spcPts val="0"/>
                        </a:spcAft>
                      </a:pPr>
                      <a:r>
                        <a:rPr lang="en-US" sz="1800">
                          <a:effectLst/>
                        </a:rPr>
                        <a:t>2012-2024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hMerge="1">
                  <a:txBody>
                    <a:bodyPr/>
                    <a:lstStyle/>
                    <a:p>
                      <a:endParaRPr lang="en-US"/>
                    </a:p>
                  </a:txBody>
                  <a:tcPr/>
                </a:tc>
                <a:extLst>
                  <a:ext uri="{0D108BD9-81ED-4DB2-BD59-A6C34878D82A}">
                    <a16:rowId xmlns:a16="http://schemas.microsoft.com/office/drawing/2014/main" val="2316798639"/>
                  </a:ext>
                </a:extLst>
              </a:tr>
              <a:tr h="367381">
                <a:tc>
                  <a:txBody>
                    <a:bodyPr/>
                    <a:lstStyle/>
                    <a:p>
                      <a:endParaRPr lang="en-US" sz="2000">
                        <a:effectLst/>
                        <a:latin typeface="Calibri" panose="020F0502020204030204" pitchFamily="34" charset="0"/>
                        <a:cs typeface="Times New Roman" panose="02020603050405020304" pitchFamily="18" charset="0"/>
                      </a:endParaRPr>
                    </a:p>
                  </a:txBody>
                  <a:tcPr marL="122951" marR="122951" marT="0" marB="0"/>
                </a:tc>
                <a:tc>
                  <a:txBody>
                    <a:bodyPr/>
                    <a:lstStyle/>
                    <a:p>
                      <a:pPr marL="0" marR="0" algn="ctr">
                        <a:lnSpc>
                          <a:spcPct val="115000"/>
                        </a:lnSpc>
                        <a:spcBef>
                          <a:spcPts val="0"/>
                        </a:spcBef>
                        <a:spcAft>
                          <a:spcPts val="0"/>
                        </a:spcAft>
                      </a:pPr>
                      <a:r>
                        <a:rPr lang="en-US" sz="1800">
                          <a:effectLst/>
                        </a:rPr>
                        <a:t>Louisiana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marL="0" marR="0" algn="ctr">
                        <a:lnSpc>
                          <a:spcPct val="115000"/>
                        </a:lnSpc>
                        <a:spcBef>
                          <a:spcPts val="0"/>
                        </a:spcBef>
                        <a:spcAft>
                          <a:spcPts val="0"/>
                        </a:spcAft>
                      </a:pPr>
                      <a:r>
                        <a:rPr lang="en-US" sz="1800">
                          <a:effectLst/>
                        </a:rPr>
                        <a:t>South Carolina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marL="0" marR="0" algn="ctr">
                        <a:lnSpc>
                          <a:spcPct val="115000"/>
                        </a:lnSpc>
                        <a:spcBef>
                          <a:spcPts val="0"/>
                        </a:spcBef>
                        <a:spcAft>
                          <a:spcPts val="0"/>
                        </a:spcAft>
                      </a:pPr>
                      <a:r>
                        <a:rPr lang="en-US" sz="1800">
                          <a:effectLst/>
                        </a:rPr>
                        <a:t>Louisiana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marL="0" marR="0" algn="ctr">
                        <a:lnSpc>
                          <a:spcPct val="115000"/>
                        </a:lnSpc>
                        <a:spcBef>
                          <a:spcPts val="0"/>
                        </a:spcBef>
                        <a:spcAft>
                          <a:spcPts val="0"/>
                        </a:spcAft>
                      </a:pPr>
                      <a:r>
                        <a:rPr lang="en-US" sz="1800">
                          <a:effectLst/>
                        </a:rPr>
                        <a:t>South Carolina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extLst>
                  <a:ext uri="{0D108BD9-81ED-4DB2-BD59-A6C34878D82A}">
                    <a16:rowId xmlns:a16="http://schemas.microsoft.com/office/drawing/2014/main" val="1753702628"/>
                  </a:ext>
                </a:extLst>
              </a:tr>
              <a:tr h="367381">
                <a:tc>
                  <a:txBody>
                    <a:bodyPr/>
                    <a:lstStyle/>
                    <a:p>
                      <a:pPr marL="0" marR="0">
                        <a:lnSpc>
                          <a:spcPct val="115000"/>
                        </a:lnSpc>
                        <a:spcBef>
                          <a:spcPts val="0"/>
                        </a:spcBef>
                        <a:spcAft>
                          <a:spcPts val="0"/>
                        </a:spcAft>
                      </a:pPr>
                      <a:r>
                        <a:rPr lang="en-US" sz="1800">
                          <a:effectLst/>
                        </a:rPr>
                        <a:t>Mining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-9.6%</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254%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-$1,240</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$442</a:t>
                      </a:r>
                    </a:p>
                  </a:txBody>
                  <a:tcPr marL="9525" marR="9525" marT="9525" marB="0" anchor="b"/>
                </a:tc>
                <a:extLst>
                  <a:ext uri="{0D108BD9-81ED-4DB2-BD59-A6C34878D82A}">
                    <a16:rowId xmlns:a16="http://schemas.microsoft.com/office/drawing/2014/main" val="1868999995"/>
                  </a:ext>
                </a:extLst>
              </a:tr>
              <a:tr h="367381">
                <a:tc>
                  <a:txBody>
                    <a:bodyPr/>
                    <a:lstStyle/>
                    <a:p>
                      <a:pPr marL="0" marR="0">
                        <a:lnSpc>
                          <a:spcPct val="115000"/>
                        </a:lnSpc>
                        <a:spcBef>
                          <a:spcPts val="0"/>
                        </a:spcBef>
                        <a:spcAft>
                          <a:spcPts val="0"/>
                        </a:spcAft>
                      </a:pPr>
                      <a:r>
                        <a:rPr lang="en-US" sz="1800">
                          <a:effectLst/>
                        </a:rPr>
                        <a:t>Manufacturing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0.6%</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22%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$279</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$6,843</a:t>
                      </a:r>
                    </a:p>
                  </a:txBody>
                  <a:tcPr marL="9525" marR="9525" marT="9525" marB="0" anchor="b"/>
                </a:tc>
                <a:extLst>
                  <a:ext uri="{0D108BD9-81ED-4DB2-BD59-A6C34878D82A}">
                    <a16:rowId xmlns:a16="http://schemas.microsoft.com/office/drawing/2014/main" val="3686236124"/>
                  </a:ext>
                </a:extLst>
              </a:tr>
              <a:tr h="367381">
                <a:tc>
                  <a:txBody>
                    <a:bodyPr/>
                    <a:lstStyle/>
                    <a:p>
                      <a:pPr marL="0" marR="0">
                        <a:lnSpc>
                          <a:spcPct val="115000"/>
                        </a:lnSpc>
                        <a:spcBef>
                          <a:spcPts val="0"/>
                        </a:spcBef>
                        <a:spcAft>
                          <a:spcPts val="0"/>
                        </a:spcAft>
                      </a:pPr>
                      <a:r>
                        <a:rPr lang="en-US" sz="1800">
                          <a:effectLst/>
                        </a:rPr>
                        <a:t>Wholesale Trade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-5.5%</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37%</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-$676</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$3,985</a:t>
                      </a:r>
                    </a:p>
                  </a:txBody>
                  <a:tcPr marL="9525" marR="9525" marT="9525" marB="0" anchor="b"/>
                </a:tc>
                <a:extLst>
                  <a:ext uri="{0D108BD9-81ED-4DB2-BD59-A6C34878D82A}">
                    <a16:rowId xmlns:a16="http://schemas.microsoft.com/office/drawing/2014/main" val="3683229450"/>
                  </a:ext>
                </a:extLst>
              </a:tr>
              <a:tr h="367381">
                <a:tc>
                  <a:txBody>
                    <a:bodyPr/>
                    <a:lstStyle/>
                    <a:p>
                      <a:pPr marL="0" marR="0">
                        <a:lnSpc>
                          <a:spcPct val="115000"/>
                        </a:lnSpc>
                        <a:spcBef>
                          <a:spcPts val="0"/>
                        </a:spcBef>
                        <a:spcAft>
                          <a:spcPts val="0"/>
                        </a:spcAft>
                      </a:pPr>
                      <a:r>
                        <a:rPr lang="en-US" sz="1800">
                          <a:effectLst/>
                        </a:rPr>
                        <a:t>Retail Trade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28.1%</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79%</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$4,026</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$9,955</a:t>
                      </a:r>
                    </a:p>
                  </a:txBody>
                  <a:tcPr marL="9525" marR="9525" marT="9525" marB="0" anchor="b"/>
                </a:tc>
                <a:extLst>
                  <a:ext uri="{0D108BD9-81ED-4DB2-BD59-A6C34878D82A}">
                    <a16:rowId xmlns:a16="http://schemas.microsoft.com/office/drawing/2014/main" val="1048399348"/>
                  </a:ext>
                </a:extLst>
              </a:tr>
              <a:tr h="367381">
                <a:tc>
                  <a:txBody>
                    <a:bodyPr/>
                    <a:lstStyle/>
                    <a:p>
                      <a:pPr marL="0" marR="0">
                        <a:lnSpc>
                          <a:spcPct val="115000"/>
                        </a:lnSpc>
                        <a:spcBef>
                          <a:spcPts val="0"/>
                        </a:spcBef>
                        <a:spcAft>
                          <a:spcPts val="0"/>
                        </a:spcAft>
                      </a:pPr>
                      <a:r>
                        <a:rPr lang="en-US" sz="1800">
                          <a:effectLst/>
                        </a:rPr>
                        <a:t>Information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43.3%</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150%</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$1,765</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$5,900</a:t>
                      </a:r>
                    </a:p>
                  </a:txBody>
                  <a:tcPr marL="9525" marR="9525" marT="9525" marB="0" anchor="b"/>
                </a:tc>
                <a:extLst>
                  <a:ext uri="{0D108BD9-81ED-4DB2-BD59-A6C34878D82A}">
                    <a16:rowId xmlns:a16="http://schemas.microsoft.com/office/drawing/2014/main" val="2416141153"/>
                  </a:ext>
                </a:extLst>
              </a:tr>
              <a:tr h="688460">
                <a:tc>
                  <a:txBody>
                    <a:bodyPr/>
                    <a:lstStyle/>
                    <a:p>
                      <a:pPr marL="0" marR="0">
                        <a:lnSpc>
                          <a:spcPct val="115000"/>
                        </a:lnSpc>
                        <a:spcBef>
                          <a:spcPts val="0"/>
                        </a:spcBef>
                        <a:spcAft>
                          <a:spcPts val="0"/>
                        </a:spcAft>
                      </a:pPr>
                      <a:r>
                        <a:rPr lang="en-US" sz="1800">
                          <a:effectLst/>
                        </a:rPr>
                        <a:t>Professional and Business Services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23.4%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72%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$4,666</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$14,094</a:t>
                      </a:r>
                    </a:p>
                  </a:txBody>
                  <a:tcPr marL="9525" marR="9525" marT="9525" marB="0" anchor="b"/>
                </a:tc>
                <a:extLst>
                  <a:ext uri="{0D108BD9-81ED-4DB2-BD59-A6C34878D82A}">
                    <a16:rowId xmlns:a16="http://schemas.microsoft.com/office/drawing/2014/main" val="2422020503"/>
                  </a:ext>
                </a:extLst>
              </a:tr>
              <a:tr h="688460">
                <a:tc>
                  <a:txBody>
                    <a:bodyPr/>
                    <a:lstStyle/>
                    <a:p>
                      <a:pPr marL="0" marR="0">
                        <a:lnSpc>
                          <a:spcPct val="115000"/>
                        </a:lnSpc>
                        <a:spcBef>
                          <a:spcPts val="0"/>
                        </a:spcBef>
                        <a:spcAft>
                          <a:spcPts val="0"/>
                        </a:spcAft>
                      </a:pPr>
                      <a:r>
                        <a:rPr lang="en-US" sz="1800">
                          <a:effectLst/>
                        </a:rPr>
                        <a:t>Healthcare and Social Assistance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39.2%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58%</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$6,234</a:t>
                      </a: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$7,089</a:t>
                      </a:r>
                    </a:p>
                  </a:txBody>
                  <a:tcPr marL="9525" marR="9525" marT="9525" marB="0" anchor="b"/>
                </a:tc>
                <a:extLst>
                  <a:ext uri="{0D108BD9-81ED-4DB2-BD59-A6C34878D82A}">
                    <a16:rowId xmlns:a16="http://schemas.microsoft.com/office/drawing/2014/main" val="3278367116"/>
                  </a:ext>
                </a:extLst>
              </a:tr>
              <a:tr h="367381">
                <a:tc>
                  <a:txBody>
                    <a:bodyPr/>
                    <a:lstStyle/>
                    <a:p>
                      <a:pPr marL="0" marR="0">
                        <a:lnSpc>
                          <a:spcPct val="115000"/>
                        </a:lnSpc>
                        <a:spcBef>
                          <a:spcPts val="0"/>
                        </a:spcBef>
                        <a:spcAft>
                          <a:spcPts val="0"/>
                        </a:spcAft>
                      </a:pPr>
                      <a:r>
                        <a:rPr lang="en-US" sz="1800">
                          <a:effectLst/>
                        </a:rPr>
                        <a:t>Leisure and Hospitality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2951" marR="122951" marT="0" marB="0"/>
                </a:tc>
                <a:tc>
                  <a:txBody>
                    <a:bodyPr/>
                    <a:lstStyle/>
                    <a:p>
                      <a:pPr algn="ctr" fontAlgn="b">
                        <a:buNone/>
                      </a:pPr>
                      <a:r>
                        <a:rPr lang="en-US" sz="1800" b="0" i="0" u="none" strike="noStrike">
                          <a:solidFill>
                            <a:srgbClr val="000000"/>
                          </a:solidFill>
                          <a:effectLst/>
                          <a:latin typeface="Calibri" panose="020F0502020204030204" pitchFamily="34" charset="0"/>
                        </a:rPr>
                        <a:t>3.1%</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44%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$316</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en-US" sz="1800" b="0" i="0" u="none" strike="noStrike">
                          <a:solidFill>
                            <a:srgbClr val="000000"/>
                          </a:solidFill>
                          <a:effectLst/>
                          <a:latin typeface="Calibri" panose="020F0502020204030204" pitchFamily="34" charset="0"/>
                        </a:rPr>
                        <a:t>$3,936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67673755"/>
                  </a:ext>
                </a:extLst>
              </a:tr>
            </a:tbl>
          </a:graphicData>
        </a:graphic>
      </p:graphicFrame>
    </p:spTree>
    <p:extLst>
      <p:ext uri="{BB962C8B-B14F-4D97-AF65-F5344CB8AC3E}">
        <p14:creationId xmlns:p14="http://schemas.microsoft.com/office/powerpoint/2010/main" val="41437868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FE67F-B98D-F031-52D1-6E4CAEBA1E63}"/>
              </a:ext>
            </a:extLst>
          </p:cNvPr>
          <p:cNvSpPr>
            <a:spLocks noGrp="1"/>
          </p:cNvSpPr>
          <p:nvPr>
            <p:ph type="title"/>
          </p:nvPr>
        </p:nvSpPr>
        <p:spPr>
          <a:xfrm>
            <a:off x="1141413" y="618518"/>
            <a:ext cx="9905998" cy="945106"/>
          </a:xfrm>
        </p:spPr>
        <p:txBody>
          <a:bodyPr>
            <a:normAutofit/>
          </a:bodyPr>
          <a:lstStyle/>
          <a:p>
            <a:pPr algn="ctr"/>
            <a:r>
              <a:rPr lang="en-US" sz="2400" b="1" dirty="0">
                <a:effectLst>
                  <a:outerShdw blurRad="38100" dist="38100" dir="2700000" algn="tl">
                    <a:srgbClr val="000000">
                      <a:alpha val="43137"/>
                    </a:srgbClr>
                  </a:outerShdw>
                </a:effectLst>
              </a:rPr>
              <a:t>Percentage Change in Real Output Per Worker Over Time</a:t>
            </a:r>
          </a:p>
        </p:txBody>
      </p:sp>
      <p:sp>
        <p:nvSpPr>
          <p:cNvPr id="5" name="Rectangle 4">
            <a:extLst>
              <a:ext uri="{FF2B5EF4-FFF2-40B4-BE49-F238E27FC236}">
                <a16:creationId xmlns:a16="http://schemas.microsoft.com/office/drawing/2014/main" id="{B633D39D-C587-1038-6E76-9E0B2323EDC7}"/>
              </a:ext>
            </a:extLst>
          </p:cNvPr>
          <p:cNvSpPr/>
          <p:nvPr/>
        </p:nvSpPr>
        <p:spPr>
          <a:xfrm>
            <a:off x="2103120" y="6208776"/>
            <a:ext cx="5742432" cy="3291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Source: Office of Productivity and Technology, Bureau of Labor Statistics</a:t>
            </a:r>
          </a:p>
        </p:txBody>
      </p:sp>
      <p:graphicFrame>
        <p:nvGraphicFramePr>
          <p:cNvPr id="7" name="Content Placeholder 6">
            <a:extLst>
              <a:ext uri="{FF2B5EF4-FFF2-40B4-BE49-F238E27FC236}">
                <a16:creationId xmlns:a16="http://schemas.microsoft.com/office/drawing/2014/main" id="{596E77CE-3D1C-EC9A-0334-C59530C0B532}"/>
              </a:ext>
            </a:extLst>
          </p:cNvPr>
          <p:cNvGraphicFramePr>
            <a:graphicFrameLocks noGrp="1"/>
          </p:cNvGraphicFramePr>
          <p:nvPr>
            <p:ph idx="1"/>
            <p:extLst>
              <p:ext uri="{D42A27DB-BD31-4B8C-83A1-F6EECF244321}">
                <p14:modId xmlns:p14="http://schemas.microsoft.com/office/powerpoint/2010/main" val="566850369"/>
              </p:ext>
            </p:extLst>
          </p:nvPr>
        </p:nvGraphicFramePr>
        <p:xfrm>
          <a:off x="681135" y="1324947"/>
          <a:ext cx="10515600" cy="4646638"/>
        </p:xfrm>
        <a:graphic>
          <a:graphicData uri="http://schemas.openxmlformats.org/drawingml/2006/table">
            <a:tbl>
              <a:tblPr>
                <a:tableStyleId>{D7AC3CCA-C797-4891-BE02-D94E43425B78}</a:tableStyleId>
              </a:tblPr>
              <a:tblGrid>
                <a:gridCol w="2918814">
                  <a:extLst>
                    <a:ext uri="{9D8B030D-6E8A-4147-A177-3AD203B41FA5}">
                      <a16:colId xmlns:a16="http://schemas.microsoft.com/office/drawing/2014/main" val="213324865"/>
                    </a:ext>
                  </a:extLst>
                </a:gridCol>
                <a:gridCol w="2791057">
                  <a:extLst>
                    <a:ext uri="{9D8B030D-6E8A-4147-A177-3AD203B41FA5}">
                      <a16:colId xmlns:a16="http://schemas.microsoft.com/office/drawing/2014/main" val="1288568149"/>
                    </a:ext>
                  </a:extLst>
                </a:gridCol>
                <a:gridCol w="2447088">
                  <a:extLst>
                    <a:ext uri="{9D8B030D-6E8A-4147-A177-3AD203B41FA5}">
                      <a16:colId xmlns:a16="http://schemas.microsoft.com/office/drawing/2014/main" val="3447781529"/>
                    </a:ext>
                  </a:extLst>
                </a:gridCol>
                <a:gridCol w="2358641">
                  <a:extLst>
                    <a:ext uri="{9D8B030D-6E8A-4147-A177-3AD203B41FA5}">
                      <a16:colId xmlns:a16="http://schemas.microsoft.com/office/drawing/2014/main" val="876536180"/>
                    </a:ext>
                  </a:extLst>
                </a:gridCol>
              </a:tblGrid>
              <a:tr h="609010">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9525" marR="9525" marT="9525" marB="0" anchor="ctr">
                    <a:solidFill>
                      <a:srgbClr val="FFFF00"/>
                    </a:solidFill>
                  </a:tcPr>
                </a:tc>
                <a:tc>
                  <a:txBody>
                    <a:bodyPr/>
                    <a:lstStyle/>
                    <a:p>
                      <a:pPr algn="ctr" fontAlgn="b"/>
                      <a:r>
                        <a:rPr lang="en-US" sz="1600" u="none" strike="noStrike" dirty="0">
                          <a:effectLst/>
                        </a:rPr>
                        <a:t>Change  2007- 2024</a:t>
                      </a:r>
                      <a:endParaRPr lang="en-US" sz="1600" b="0" i="0" u="none" strike="noStrike" dirty="0">
                        <a:solidFill>
                          <a:srgbClr val="000000"/>
                        </a:solidFill>
                        <a:effectLst/>
                        <a:latin typeface="Calibri" panose="020F0502020204030204" pitchFamily="34" charset="0"/>
                      </a:endParaRPr>
                    </a:p>
                  </a:txBody>
                  <a:tcPr marL="9525" marR="9525" marT="9525" marB="0" anchor="ctr">
                    <a:solidFill>
                      <a:srgbClr val="FFFF00"/>
                    </a:solidFill>
                  </a:tcPr>
                </a:tc>
                <a:tc>
                  <a:txBody>
                    <a:bodyPr/>
                    <a:lstStyle/>
                    <a:p>
                      <a:pPr algn="ctr" fontAlgn="b"/>
                      <a:r>
                        <a:rPr lang="en-US" sz="1600" u="none" strike="noStrike" dirty="0">
                          <a:effectLst/>
                        </a:rPr>
                        <a:t>Change 2007-2012</a:t>
                      </a:r>
                      <a:endParaRPr lang="en-US" sz="1600" b="0" i="0" u="none" strike="noStrike" dirty="0">
                        <a:solidFill>
                          <a:srgbClr val="000000"/>
                        </a:solidFill>
                        <a:effectLst/>
                        <a:latin typeface="Calibri" panose="020F0502020204030204" pitchFamily="34" charset="0"/>
                      </a:endParaRPr>
                    </a:p>
                  </a:txBody>
                  <a:tcPr marL="9525" marR="9525" marT="9525" marB="0" anchor="ctr">
                    <a:solidFill>
                      <a:srgbClr val="FFFF00"/>
                    </a:solidFill>
                  </a:tcPr>
                </a:tc>
                <a:tc>
                  <a:txBody>
                    <a:bodyPr/>
                    <a:lstStyle/>
                    <a:p>
                      <a:pPr algn="ctr" fontAlgn="b"/>
                      <a:r>
                        <a:rPr lang="en-US" sz="1600" u="none" strike="noStrike" dirty="0">
                          <a:effectLst/>
                        </a:rPr>
                        <a:t>Change 2012-2024</a:t>
                      </a:r>
                      <a:endParaRPr lang="en-US" sz="1600" b="0" i="0" u="none" strike="noStrike" dirty="0">
                        <a:solidFill>
                          <a:srgbClr val="000000"/>
                        </a:solidFill>
                        <a:effectLst/>
                        <a:latin typeface="Calibri" panose="020F0502020204030204" pitchFamily="34" charset="0"/>
                      </a:endParaRPr>
                    </a:p>
                  </a:txBody>
                  <a:tcPr marL="9525" marR="9525" marT="9525" marB="0" anchor="ctr">
                    <a:solidFill>
                      <a:srgbClr val="FFFF00"/>
                    </a:solidFill>
                  </a:tcPr>
                </a:tc>
                <a:extLst>
                  <a:ext uri="{0D108BD9-81ED-4DB2-BD59-A6C34878D82A}">
                    <a16:rowId xmlns:a16="http://schemas.microsoft.com/office/drawing/2014/main" val="3806697031"/>
                  </a:ext>
                </a:extLst>
              </a:tr>
              <a:tr h="336469">
                <a:tc>
                  <a:txBody>
                    <a:bodyPr/>
                    <a:lstStyle/>
                    <a:p>
                      <a:pPr algn="ctr" fontAlgn="b"/>
                      <a:r>
                        <a:rPr lang="en-US" sz="1400" u="none" strike="noStrike" dirty="0">
                          <a:effectLst/>
                        </a:rPr>
                        <a:t>Alabama</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118%</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19%</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83%</a:t>
                      </a:r>
                    </a:p>
                  </a:txBody>
                  <a:tcPr marL="9525" marR="9525" marT="9525" marB="0" anchor="b"/>
                </a:tc>
                <a:extLst>
                  <a:ext uri="{0D108BD9-81ED-4DB2-BD59-A6C34878D82A}">
                    <a16:rowId xmlns:a16="http://schemas.microsoft.com/office/drawing/2014/main" val="2711368901"/>
                  </a:ext>
                </a:extLst>
              </a:tr>
              <a:tr h="336469">
                <a:tc>
                  <a:txBody>
                    <a:bodyPr/>
                    <a:lstStyle/>
                    <a:p>
                      <a:pPr algn="ctr" fontAlgn="b"/>
                      <a:r>
                        <a:rPr lang="en-US" sz="1400" u="none" strike="noStrike">
                          <a:effectLst/>
                        </a:rPr>
                        <a:t>Arkansas</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131%</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97%</a:t>
                      </a:r>
                    </a:p>
                  </a:txBody>
                  <a:tcPr marL="9525" marR="9525" marT="9525" marB="0" anchor="b"/>
                </a:tc>
                <a:extLst>
                  <a:ext uri="{0D108BD9-81ED-4DB2-BD59-A6C34878D82A}">
                    <a16:rowId xmlns:a16="http://schemas.microsoft.com/office/drawing/2014/main" val="3300173859"/>
                  </a:ext>
                </a:extLst>
              </a:tr>
              <a:tr h="336469">
                <a:tc>
                  <a:txBody>
                    <a:bodyPr/>
                    <a:lstStyle/>
                    <a:p>
                      <a:pPr algn="ctr" fontAlgn="b"/>
                      <a:r>
                        <a:rPr lang="en-US" sz="1400" u="none" strike="noStrike">
                          <a:effectLst/>
                        </a:rPr>
                        <a:t>Florida</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131%</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97%</a:t>
                      </a:r>
                    </a:p>
                  </a:txBody>
                  <a:tcPr marL="9525" marR="9525" marT="9525" marB="0" anchor="b"/>
                </a:tc>
                <a:extLst>
                  <a:ext uri="{0D108BD9-81ED-4DB2-BD59-A6C34878D82A}">
                    <a16:rowId xmlns:a16="http://schemas.microsoft.com/office/drawing/2014/main" val="3734445354"/>
                  </a:ext>
                </a:extLst>
              </a:tr>
              <a:tr h="336469">
                <a:tc>
                  <a:txBody>
                    <a:bodyPr/>
                    <a:lstStyle/>
                    <a:p>
                      <a:pPr algn="ctr" fontAlgn="b"/>
                      <a:r>
                        <a:rPr lang="en-US" sz="1400" u="none" strike="noStrike">
                          <a:effectLst/>
                        </a:rPr>
                        <a:t>Georgia</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154%</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128%</a:t>
                      </a:r>
                    </a:p>
                  </a:txBody>
                  <a:tcPr marL="9525" marR="9525" marT="9525" marB="0" anchor="b"/>
                </a:tc>
                <a:extLst>
                  <a:ext uri="{0D108BD9-81ED-4DB2-BD59-A6C34878D82A}">
                    <a16:rowId xmlns:a16="http://schemas.microsoft.com/office/drawing/2014/main" val="4141718396"/>
                  </a:ext>
                </a:extLst>
              </a:tr>
              <a:tr h="336469">
                <a:tc>
                  <a:txBody>
                    <a:bodyPr/>
                    <a:lstStyle/>
                    <a:p>
                      <a:pPr algn="ctr" fontAlgn="b"/>
                      <a:r>
                        <a:rPr lang="en-US" sz="1400" u="none" strike="noStrike" dirty="0">
                          <a:effectLst/>
                        </a:rPr>
                        <a:t>Louisiana</a:t>
                      </a:r>
                      <a:endParaRPr lang="en-US" sz="1400" b="0" i="0" u="none" strike="noStrike" dirty="0">
                        <a:solidFill>
                          <a:srgbClr val="FF0000"/>
                        </a:solidFill>
                        <a:effectLst/>
                        <a:latin typeface="Calibri" panose="020F0502020204030204" pitchFamily="34" charset="0"/>
                      </a:endParaRPr>
                    </a:p>
                  </a:txBody>
                  <a:tcPr marL="9525" marR="9525" marT="9525" marB="0" anchor="b">
                    <a:solidFill>
                      <a:schemeClr val="tx2">
                        <a:lumMod val="75000"/>
                      </a:schemeClr>
                    </a:solidFill>
                  </a:tcPr>
                </a:tc>
                <a:tc>
                  <a:txBody>
                    <a:bodyPr/>
                    <a:lstStyle/>
                    <a:p>
                      <a:pPr algn="ctr" fontAlgn="b"/>
                      <a:r>
                        <a:rPr lang="en-US" sz="1600" b="1" i="0" u="none" strike="noStrike">
                          <a:solidFill>
                            <a:srgbClr val="FF0000"/>
                          </a:solidFill>
                          <a:effectLst/>
                          <a:latin typeface="Aptos Narrow" panose="020B0004020202020204" pitchFamily="34" charset="0"/>
                        </a:rPr>
                        <a:t>68%</a:t>
                      </a:r>
                    </a:p>
                  </a:txBody>
                  <a:tcPr marL="9525" marR="9525" marT="9525" marB="0" anchor="b">
                    <a:solidFill>
                      <a:schemeClr val="tx2">
                        <a:lumMod val="75000"/>
                      </a:schemeClr>
                    </a:solidFill>
                  </a:tcPr>
                </a:tc>
                <a:tc>
                  <a:txBody>
                    <a:bodyPr/>
                    <a:lstStyle/>
                    <a:p>
                      <a:pPr algn="ctr" fontAlgn="b"/>
                      <a:r>
                        <a:rPr lang="en-US" sz="1600" b="1" i="0" u="none" strike="noStrike">
                          <a:solidFill>
                            <a:srgbClr val="FF0000"/>
                          </a:solidFill>
                          <a:effectLst/>
                          <a:latin typeface="Aptos Narrow" panose="020B0004020202020204" pitchFamily="34" charset="0"/>
                        </a:rPr>
                        <a:t>17%</a:t>
                      </a:r>
                    </a:p>
                  </a:txBody>
                  <a:tcPr marL="9525" marR="9525" marT="9525" marB="0" anchor="b">
                    <a:solidFill>
                      <a:schemeClr val="tx2">
                        <a:lumMod val="75000"/>
                      </a:schemeClr>
                    </a:solidFill>
                  </a:tcPr>
                </a:tc>
                <a:tc>
                  <a:txBody>
                    <a:bodyPr/>
                    <a:lstStyle/>
                    <a:p>
                      <a:pPr algn="ctr" fontAlgn="b"/>
                      <a:r>
                        <a:rPr lang="en-US" sz="1600" b="1" i="0" u="none" strike="noStrike" dirty="0">
                          <a:solidFill>
                            <a:srgbClr val="FF0000"/>
                          </a:solidFill>
                          <a:effectLst/>
                          <a:latin typeface="Aptos Narrow" panose="020B0004020202020204" pitchFamily="34" charset="0"/>
                        </a:rPr>
                        <a:t>44%</a:t>
                      </a:r>
                    </a:p>
                  </a:txBody>
                  <a:tcPr marL="9525" marR="9525" marT="9525" marB="0" anchor="b">
                    <a:solidFill>
                      <a:schemeClr val="tx2">
                        <a:lumMod val="75000"/>
                      </a:schemeClr>
                    </a:solidFill>
                  </a:tcPr>
                </a:tc>
                <a:extLst>
                  <a:ext uri="{0D108BD9-81ED-4DB2-BD59-A6C34878D82A}">
                    <a16:rowId xmlns:a16="http://schemas.microsoft.com/office/drawing/2014/main" val="60090599"/>
                  </a:ext>
                </a:extLst>
              </a:tr>
              <a:tr h="336469">
                <a:tc>
                  <a:txBody>
                    <a:bodyPr/>
                    <a:lstStyle/>
                    <a:p>
                      <a:pPr algn="ctr" fontAlgn="b"/>
                      <a:r>
                        <a:rPr lang="en-US" sz="1400" u="none" strike="noStrike">
                          <a:effectLst/>
                        </a:rPr>
                        <a:t>Mississippi</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92%</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58%</a:t>
                      </a:r>
                    </a:p>
                  </a:txBody>
                  <a:tcPr marL="9525" marR="9525" marT="9525" marB="0" anchor="b"/>
                </a:tc>
                <a:extLst>
                  <a:ext uri="{0D108BD9-81ED-4DB2-BD59-A6C34878D82A}">
                    <a16:rowId xmlns:a16="http://schemas.microsoft.com/office/drawing/2014/main" val="2451786838"/>
                  </a:ext>
                </a:extLst>
              </a:tr>
              <a:tr h="336469">
                <a:tc>
                  <a:txBody>
                    <a:bodyPr/>
                    <a:lstStyle/>
                    <a:p>
                      <a:pPr algn="ctr" fontAlgn="b"/>
                      <a:r>
                        <a:rPr lang="en-US" sz="1400" u="none" strike="noStrike">
                          <a:effectLst/>
                        </a:rPr>
                        <a:t>North Carolina</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152%</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119%</a:t>
                      </a:r>
                    </a:p>
                  </a:txBody>
                  <a:tcPr marL="9525" marR="9525" marT="9525" marB="0" anchor="b"/>
                </a:tc>
                <a:extLst>
                  <a:ext uri="{0D108BD9-81ED-4DB2-BD59-A6C34878D82A}">
                    <a16:rowId xmlns:a16="http://schemas.microsoft.com/office/drawing/2014/main" val="1605780160"/>
                  </a:ext>
                </a:extLst>
              </a:tr>
              <a:tr h="336469">
                <a:tc>
                  <a:txBody>
                    <a:bodyPr/>
                    <a:lstStyle/>
                    <a:p>
                      <a:pPr algn="ctr" fontAlgn="b"/>
                      <a:r>
                        <a:rPr lang="en-US" sz="1400" u="none" strike="noStrike">
                          <a:effectLst/>
                        </a:rPr>
                        <a:t>South Carolina</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148%</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118%</a:t>
                      </a:r>
                    </a:p>
                  </a:txBody>
                  <a:tcPr marL="9525" marR="9525" marT="9525" marB="0" anchor="b"/>
                </a:tc>
                <a:extLst>
                  <a:ext uri="{0D108BD9-81ED-4DB2-BD59-A6C34878D82A}">
                    <a16:rowId xmlns:a16="http://schemas.microsoft.com/office/drawing/2014/main" val="2962947300"/>
                  </a:ext>
                </a:extLst>
              </a:tr>
              <a:tr h="336469">
                <a:tc>
                  <a:txBody>
                    <a:bodyPr/>
                    <a:lstStyle/>
                    <a:p>
                      <a:pPr algn="ctr" fontAlgn="b"/>
                      <a:r>
                        <a:rPr lang="en-US" sz="1400" u="none" strike="noStrike">
                          <a:effectLst/>
                        </a:rPr>
                        <a:t>Tennessee</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176%</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27%</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117%</a:t>
                      </a:r>
                    </a:p>
                  </a:txBody>
                  <a:tcPr marL="9525" marR="9525" marT="9525" marB="0" anchor="b"/>
                </a:tc>
                <a:extLst>
                  <a:ext uri="{0D108BD9-81ED-4DB2-BD59-A6C34878D82A}">
                    <a16:rowId xmlns:a16="http://schemas.microsoft.com/office/drawing/2014/main" val="2814188299"/>
                  </a:ext>
                </a:extLst>
              </a:tr>
              <a:tr h="336469">
                <a:tc>
                  <a:txBody>
                    <a:bodyPr/>
                    <a:lstStyle/>
                    <a:p>
                      <a:pPr algn="ctr" fontAlgn="b"/>
                      <a:r>
                        <a:rPr lang="en-US" sz="1400" u="none" strike="noStrike">
                          <a:effectLst/>
                        </a:rPr>
                        <a:t>Texas</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176%</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26%</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119%</a:t>
                      </a:r>
                    </a:p>
                  </a:txBody>
                  <a:tcPr marL="9525" marR="9525" marT="9525" marB="0" anchor="b"/>
                </a:tc>
                <a:extLst>
                  <a:ext uri="{0D108BD9-81ED-4DB2-BD59-A6C34878D82A}">
                    <a16:rowId xmlns:a16="http://schemas.microsoft.com/office/drawing/2014/main" val="3672579164"/>
                  </a:ext>
                </a:extLst>
              </a:tr>
              <a:tr h="336469">
                <a:tc>
                  <a:txBody>
                    <a:bodyPr/>
                    <a:lstStyle/>
                    <a:p>
                      <a:pPr algn="ctr" fontAlgn="b"/>
                      <a:r>
                        <a:rPr lang="en-US" sz="1400" u="none" strike="noStrike">
                          <a:effectLst/>
                        </a:rPr>
                        <a:t>Virginia</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152%</a:t>
                      </a:r>
                    </a:p>
                  </a:txBody>
                  <a:tcPr marL="9525" marR="9525" marT="9525" marB="0" anchor="b"/>
                </a:tc>
                <a:tc>
                  <a:txBody>
                    <a:bodyPr/>
                    <a:lstStyle/>
                    <a:p>
                      <a:pPr algn="ctr" fontAlgn="b"/>
                      <a:r>
                        <a:rPr lang="en-US" sz="1600" b="1"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r>
                        <a:rPr lang="en-US" sz="1600" b="1" i="0" u="none" strike="noStrike" dirty="0">
                          <a:solidFill>
                            <a:srgbClr val="000000"/>
                          </a:solidFill>
                          <a:effectLst/>
                          <a:latin typeface="Aptos Narrow" panose="020B0004020202020204" pitchFamily="34" charset="0"/>
                        </a:rPr>
                        <a:t>108%</a:t>
                      </a:r>
                    </a:p>
                  </a:txBody>
                  <a:tcPr marL="9525" marR="9525" marT="9525" marB="0" anchor="b"/>
                </a:tc>
                <a:extLst>
                  <a:ext uri="{0D108BD9-81ED-4DB2-BD59-A6C34878D82A}">
                    <a16:rowId xmlns:a16="http://schemas.microsoft.com/office/drawing/2014/main" val="4055462143"/>
                  </a:ext>
                </a:extLst>
              </a:tr>
              <a:tr h="336469">
                <a:tc>
                  <a:txBody>
                    <a:bodyPr/>
                    <a:lstStyle/>
                    <a:p>
                      <a:pPr algn="ctr" fontAlgn="b"/>
                      <a:r>
                        <a:rPr lang="en-US" sz="1400" u="none" strike="noStrike" dirty="0">
                          <a:effectLst/>
                        </a:rPr>
                        <a:t>South </a:t>
                      </a:r>
                      <a:endParaRPr lang="en-US" sz="1400" b="0" i="0" u="none" strike="noStrike" dirty="0">
                        <a:solidFill>
                          <a:srgbClr val="000000"/>
                        </a:solidFill>
                        <a:effectLst/>
                        <a:latin typeface="Calibri" panose="020F0502020204030204" pitchFamily="34" charset="0"/>
                      </a:endParaRPr>
                    </a:p>
                  </a:txBody>
                  <a:tcPr marL="9525" marR="9525" marT="9525" marB="0" anchor="b">
                    <a:solidFill>
                      <a:srgbClr val="FF0000"/>
                    </a:solidFill>
                  </a:tcPr>
                </a:tc>
                <a:tc>
                  <a:txBody>
                    <a:bodyPr/>
                    <a:lstStyle/>
                    <a:p>
                      <a:pPr algn="ctr" fontAlgn="b"/>
                      <a:r>
                        <a:rPr lang="en-US" sz="1600" b="1" i="0" u="none" strike="noStrike">
                          <a:solidFill>
                            <a:srgbClr val="000000"/>
                          </a:solidFill>
                          <a:effectLst/>
                          <a:latin typeface="Aptos Narrow" panose="020B0004020202020204" pitchFamily="34" charset="0"/>
                        </a:rPr>
                        <a:t>153%</a:t>
                      </a:r>
                    </a:p>
                  </a:txBody>
                  <a:tcPr marL="9525" marR="9525" marT="9525" marB="0" anchor="b">
                    <a:solidFill>
                      <a:srgbClr val="FF0000"/>
                    </a:solidFill>
                  </a:tcPr>
                </a:tc>
                <a:tc>
                  <a:txBody>
                    <a:bodyPr/>
                    <a:lstStyle/>
                    <a:p>
                      <a:pPr algn="ctr" fontAlgn="b"/>
                      <a:r>
                        <a:rPr lang="en-US" sz="1600" b="1" i="0" u="none" strike="noStrike">
                          <a:solidFill>
                            <a:srgbClr val="000000"/>
                          </a:solidFill>
                          <a:effectLst/>
                          <a:latin typeface="Aptos Narrow" panose="020B0004020202020204" pitchFamily="34" charset="0"/>
                        </a:rPr>
                        <a:t>19%</a:t>
                      </a:r>
                    </a:p>
                  </a:txBody>
                  <a:tcPr marL="9525" marR="9525" marT="9525" marB="0" anchor="b">
                    <a:solidFill>
                      <a:srgbClr val="FF0000"/>
                    </a:solidFill>
                  </a:tcPr>
                </a:tc>
                <a:tc>
                  <a:txBody>
                    <a:bodyPr/>
                    <a:lstStyle/>
                    <a:p>
                      <a:pPr algn="ctr" fontAlgn="b"/>
                      <a:r>
                        <a:rPr lang="en-US" sz="1600" b="1" i="0" u="none" strike="noStrike" dirty="0">
                          <a:solidFill>
                            <a:srgbClr val="000000"/>
                          </a:solidFill>
                          <a:effectLst/>
                          <a:latin typeface="Aptos Narrow" panose="020B0004020202020204" pitchFamily="34" charset="0"/>
                        </a:rPr>
                        <a:t>112%</a:t>
                      </a:r>
                    </a:p>
                  </a:txBody>
                  <a:tcPr marL="9525" marR="9525" marT="9525" marB="0" anchor="b">
                    <a:solidFill>
                      <a:srgbClr val="FF0000"/>
                    </a:solidFill>
                  </a:tcPr>
                </a:tc>
                <a:extLst>
                  <a:ext uri="{0D108BD9-81ED-4DB2-BD59-A6C34878D82A}">
                    <a16:rowId xmlns:a16="http://schemas.microsoft.com/office/drawing/2014/main" val="3783267745"/>
                  </a:ext>
                </a:extLst>
              </a:tr>
            </a:tbl>
          </a:graphicData>
        </a:graphic>
      </p:graphicFrame>
    </p:spTree>
    <p:extLst>
      <p:ext uri="{BB962C8B-B14F-4D97-AF65-F5344CB8AC3E}">
        <p14:creationId xmlns:p14="http://schemas.microsoft.com/office/powerpoint/2010/main" val="1418198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C67111A-F8DE-2C3B-8B9B-522773493DD7}"/>
              </a:ext>
            </a:extLst>
          </p:cNvPr>
          <p:cNvSpPr>
            <a:spLocks noGrp="1"/>
          </p:cNvSpPr>
          <p:nvPr>
            <p:ph type="body" idx="1"/>
          </p:nvPr>
        </p:nvSpPr>
        <p:spPr>
          <a:xfrm>
            <a:off x="1217608" y="314037"/>
            <a:ext cx="4878392" cy="1346110"/>
          </a:xfrm>
        </p:spPr>
        <p:txBody>
          <a:bodyPr>
            <a:normAutofit fontScale="25000" lnSpcReduction="20000"/>
          </a:bodyPr>
          <a:lstStyle/>
          <a:p>
            <a:pPr algn="ctr"/>
            <a:endParaRPr lang="en-US" sz="1600" b="1" i="0" u="none" strike="noStrike" dirty="0">
              <a:solidFill>
                <a:srgbClr val="FF0000"/>
              </a:solidFill>
              <a:effectLst>
                <a:outerShdw blurRad="38100" dist="38100" dir="2700000" algn="tl">
                  <a:srgbClr val="000000">
                    <a:alpha val="43137"/>
                  </a:srgbClr>
                </a:outerShdw>
              </a:effectLst>
              <a:latin typeface="Calibri" panose="020F0502020204030204" pitchFamily="34" charset="0"/>
            </a:endParaRPr>
          </a:p>
          <a:p>
            <a:pPr algn="ctr"/>
            <a:endParaRPr lang="en-US" sz="1600" b="1" i="0" u="none" strike="noStrike" dirty="0">
              <a:solidFill>
                <a:srgbClr val="FF0000"/>
              </a:solidFill>
              <a:effectLst>
                <a:outerShdw blurRad="38100" dist="38100" dir="2700000" algn="tl">
                  <a:srgbClr val="000000">
                    <a:alpha val="43137"/>
                  </a:srgbClr>
                </a:outerShdw>
              </a:effectLst>
              <a:latin typeface="Calibri" panose="020F0502020204030204" pitchFamily="34" charset="0"/>
            </a:endParaRPr>
          </a:p>
          <a:p>
            <a:pPr algn="ctr"/>
            <a:r>
              <a:rPr lang="en-US" sz="5600" b="1" i="0" u="none" strike="noStrike" dirty="0">
                <a:solidFill>
                  <a:srgbClr val="FF0000"/>
                </a:solidFill>
                <a:effectLst>
                  <a:outerShdw blurRad="38100" dist="38100" dir="2700000" algn="tl">
                    <a:srgbClr val="000000">
                      <a:alpha val="43137"/>
                    </a:srgbClr>
                  </a:outerShdw>
                </a:effectLst>
                <a:latin typeface="Calibri" panose="020F0502020204030204" pitchFamily="34" charset="0"/>
              </a:rPr>
              <a:t>Percentage Increase in Value-Added per Worker in Gross State Product</a:t>
            </a:r>
          </a:p>
          <a:p>
            <a:pPr algn="ctr"/>
            <a:r>
              <a:rPr lang="en-US" sz="5600" b="1" i="0" u="none" strike="noStrike" dirty="0">
                <a:solidFill>
                  <a:srgbClr val="FF0000"/>
                </a:solidFill>
                <a:effectLst>
                  <a:outerShdw blurRad="38100" dist="38100" dir="2700000" algn="tl">
                    <a:srgbClr val="000000">
                      <a:alpha val="43137"/>
                    </a:srgbClr>
                  </a:outerShdw>
                </a:effectLst>
                <a:latin typeface="Calibri" panose="020F0502020204030204" pitchFamily="34" charset="0"/>
              </a:rPr>
              <a:t>2007 - 2024</a:t>
            </a:r>
            <a:r>
              <a:rPr lang="en-US" sz="5600" b="1" dirty="0">
                <a:solidFill>
                  <a:srgbClr val="FF0000"/>
                </a:solidFill>
                <a:effectLst>
                  <a:outerShdw blurRad="38100" dist="38100" dir="2700000" algn="tl">
                    <a:srgbClr val="000000">
                      <a:alpha val="43137"/>
                    </a:srgbClr>
                  </a:outerShdw>
                </a:effectLst>
              </a:rPr>
              <a:t> </a:t>
            </a:r>
          </a:p>
          <a:p>
            <a:pPr algn="ctr"/>
            <a:r>
              <a:rPr lang="en-US" sz="5600" b="1" dirty="0">
                <a:solidFill>
                  <a:srgbClr val="FF0000"/>
                </a:solidFill>
                <a:effectLst>
                  <a:outerShdw blurRad="38100" dist="38100" dir="2700000" algn="tl">
                    <a:srgbClr val="000000">
                      <a:alpha val="43137"/>
                    </a:srgbClr>
                  </a:outerShdw>
                </a:effectLst>
              </a:rPr>
              <a:t>Current $</a:t>
            </a:r>
          </a:p>
          <a:p>
            <a:endParaRPr lang="en-US" dirty="0"/>
          </a:p>
        </p:txBody>
      </p:sp>
      <p:sp>
        <p:nvSpPr>
          <p:cNvPr id="3" name="Content Placeholder 2">
            <a:extLst>
              <a:ext uri="{FF2B5EF4-FFF2-40B4-BE49-F238E27FC236}">
                <a16:creationId xmlns:a16="http://schemas.microsoft.com/office/drawing/2014/main" id="{E119058A-A6BC-DFC6-293C-CF50C082B3A6}"/>
              </a:ext>
            </a:extLst>
          </p:cNvPr>
          <p:cNvSpPr>
            <a:spLocks noGrp="1"/>
          </p:cNvSpPr>
          <p:nvPr>
            <p:ph sz="half" idx="2"/>
          </p:nvPr>
        </p:nvSpPr>
        <p:spPr/>
        <p:txBody>
          <a:bodyPr/>
          <a:lstStyle/>
          <a:p>
            <a:endParaRPr lang="en-US" dirty="0"/>
          </a:p>
        </p:txBody>
      </p:sp>
      <p:sp>
        <p:nvSpPr>
          <p:cNvPr id="13" name="Text Placeholder 12">
            <a:extLst>
              <a:ext uri="{FF2B5EF4-FFF2-40B4-BE49-F238E27FC236}">
                <a16:creationId xmlns:a16="http://schemas.microsoft.com/office/drawing/2014/main" id="{F8E6FFB2-9A9D-C8FB-7FA6-A37EC35B196F}"/>
              </a:ext>
            </a:extLst>
          </p:cNvPr>
          <p:cNvSpPr>
            <a:spLocks noGrp="1"/>
          </p:cNvSpPr>
          <p:nvPr>
            <p:ph type="body" sz="quarter" idx="3"/>
          </p:nvPr>
        </p:nvSpPr>
        <p:spPr>
          <a:xfrm>
            <a:off x="6327790" y="282148"/>
            <a:ext cx="4646602" cy="1346109"/>
          </a:xfrm>
        </p:spPr>
        <p:txBody>
          <a:bodyPr>
            <a:normAutofit fontScale="25000" lnSpcReduction="20000"/>
          </a:bodyPr>
          <a:lstStyle/>
          <a:p>
            <a:pPr algn="ctr">
              <a:lnSpc>
                <a:spcPct val="100000"/>
              </a:lnSpc>
              <a:spcBef>
                <a:spcPts val="0"/>
              </a:spcBef>
            </a:pPr>
            <a:r>
              <a:rPr lang="en-US" sz="5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Value-added Per Worker Increase </a:t>
            </a:r>
          </a:p>
          <a:p>
            <a:pPr algn="ctr">
              <a:lnSpc>
                <a:spcPct val="100000"/>
              </a:lnSpc>
              <a:spcBef>
                <a:spcPts val="0"/>
              </a:spcBef>
            </a:pPr>
            <a:r>
              <a:rPr lang="en-US" sz="5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 State  Gross Product</a:t>
            </a:r>
          </a:p>
          <a:p>
            <a:pPr algn="ctr"/>
            <a:r>
              <a:rPr lang="en-US" sz="5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2007 – 2024</a:t>
            </a:r>
          </a:p>
          <a:p>
            <a:pPr algn="ctr"/>
            <a:r>
              <a:rPr lang="en-US" sz="56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Current $</a:t>
            </a:r>
          </a:p>
          <a:p>
            <a:endParaRPr lang="en-US" sz="1600" dirty="0"/>
          </a:p>
        </p:txBody>
      </p:sp>
      <p:graphicFrame>
        <p:nvGraphicFramePr>
          <p:cNvPr id="5" name="Content Placeholder 4">
            <a:extLst>
              <a:ext uri="{FF2B5EF4-FFF2-40B4-BE49-F238E27FC236}">
                <a16:creationId xmlns:a16="http://schemas.microsoft.com/office/drawing/2014/main" id="{1DCC4637-C0EE-0EB3-EE07-0CDC9A02B201}"/>
              </a:ext>
            </a:extLst>
          </p:cNvPr>
          <p:cNvGraphicFramePr>
            <a:graphicFrameLocks noGrp="1"/>
          </p:cNvGraphicFramePr>
          <p:nvPr>
            <p:ph sz="quarter" idx="4"/>
            <p:extLst>
              <p:ext uri="{D42A27DB-BD31-4B8C-83A1-F6EECF244321}">
                <p14:modId xmlns:p14="http://schemas.microsoft.com/office/powerpoint/2010/main" val="452704455"/>
              </p:ext>
            </p:extLst>
          </p:nvPr>
        </p:nvGraphicFramePr>
        <p:xfrm>
          <a:off x="985818" y="1528054"/>
          <a:ext cx="5107002" cy="4463482"/>
        </p:xfrm>
        <a:graphic>
          <a:graphicData uri="http://schemas.openxmlformats.org/drawingml/2006/table">
            <a:tbl>
              <a:tblPr>
                <a:tableStyleId>{D7AC3CCA-C797-4891-BE02-D94E43425B78}</a:tableStyleId>
              </a:tblPr>
              <a:tblGrid>
                <a:gridCol w="2511160">
                  <a:extLst>
                    <a:ext uri="{9D8B030D-6E8A-4147-A177-3AD203B41FA5}">
                      <a16:colId xmlns:a16="http://schemas.microsoft.com/office/drawing/2014/main" val="1876894442"/>
                    </a:ext>
                  </a:extLst>
                </a:gridCol>
                <a:gridCol w="2595842">
                  <a:extLst>
                    <a:ext uri="{9D8B030D-6E8A-4147-A177-3AD203B41FA5}">
                      <a16:colId xmlns:a16="http://schemas.microsoft.com/office/drawing/2014/main" val="1327794704"/>
                    </a:ext>
                  </a:extLst>
                </a:gridCol>
              </a:tblGrid>
              <a:tr h="550177">
                <a:tc>
                  <a:txBody>
                    <a:bodyPr/>
                    <a:lstStyle/>
                    <a:p>
                      <a:pPr algn="ctr" fontAlgn="b"/>
                      <a:r>
                        <a:rPr lang="en-US" sz="1600" b="0" i="0" u="none" strike="noStrike" dirty="0">
                          <a:solidFill>
                            <a:srgbClr val="000000"/>
                          </a:solidFill>
                          <a:effectLst/>
                          <a:latin typeface="Calibri" panose="020F0502020204030204" pitchFamily="34" charset="0"/>
                        </a:rPr>
                        <a:t>Tennessee</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159.1%</a:t>
                      </a:r>
                    </a:p>
                  </a:txBody>
                  <a:tcPr marL="9525" marR="9525" marT="9525" marB="0" anchor="b"/>
                </a:tc>
                <a:extLst>
                  <a:ext uri="{0D108BD9-81ED-4DB2-BD59-A6C34878D82A}">
                    <a16:rowId xmlns:a16="http://schemas.microsoft.com/office/drawing/2014/main" val="3706828635"/>
                  </a:ext>
                </a:extLst>
              </a:tr>
              <a:tr h="355755">
                <a:tc>
                  <a:txBody>
                    <a:bodyPr/>
                    <a:lstStyle/>
                    <a:p>
                      <a:pPr algn="ctr" fontAlgn="b"/>
                      <a:r>
                        <a:rPr lang="en-US" sz="1600" b="0" i="0" u="none" strike="noStrike" dirty="0">
                          <a:solidFill>
                            <a:srgbClr val="000000"/>
                          </a:solidFill>
                          <a:effectLst/>
                          <a:latin typeface="Calibri" panose="020F0502020204030204" pitchFamily="34" charset="0"/>
                        </a:rPr>
                        <a:t>Mississippi</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83.6%</a:t>
                      </a:r>
                    </a:p>
                  </a:txBody>
                  <a:tcPr marL="9525" marR="9525" marT="9525" marB="0" anchor="b"/>
                </a:tc>
                <a:extLst>
                  <a:ext uri="{0D108BD9-81ED-4DB2-BD59-A6C34878D82A}">
                    <a16:rowId xmlns:a16="http://schemas.microsoft.com/office/drawing/2014/main" val="629179500"/>
                  </a:ext>
                </a:extLst>
              </a:tr>
              <a:tr h="355755">
                <a:tc>
                  <a:txBody>
                    <a:bodyPr/>
                    <a:lstStyle/>
                    <a:p>
                      <a:pPr algn="ctr" fontAlgn="b"/>
                      <a:r>
                        <a:rPr lang="en-US" sz="1600" b="0" i="0" u="none" strike="noStrike">
                          <a:solidFill>
                            <a:srgbClr val="000000"/>
                          </a:solidFill>
                          <a:effectLst/>
                          <a:latin typeface="Calibri" panose="020F0502020204030204" pitchFamily="34" charset="0"/>
                        </a:rPr>
                        <a:t>South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83.1%</a:t>
                      </a:r>
                    </a:p>
                  </a:txBody>
                  <a:tcPr marL="9525" marR="9525" marT="9525" marB="0" anchor="b"/>
                </a:tc>
                <a:extLst>
                  <a:ext uri="{0D108BD9-81ED-4DB2-BD59-A6C34878D82A}">
                    <a16:rowId xmlns:a16="http://schemas.microsoft.com/office/drawing/2014/main" val="2522925869"/>
                  </a:ext>
                </a:extLst>
              </a:tr>
              <a:tr h="355755">
                <a:tc>
                  <a:txBody>
                    <a:bodyPr/>
                    <a:lstStyle/>
                    <a:p>
                      <a:pPr algn="ctr" fontAlgn="b"/>
                      <a:r>
                        <a:rPr lang="en-US" sz="1600" b="0" i="0" u="none" strike="noStrike">
                          <a:solidFill>
                            <a:srgbClr val="000000"/>
                          </a:solidFill>
                          <a:effectLst/>
                          <a:latin typeface="Calibri" panose="020F0502020204030204" pitchFamily="34" charset="0"/>
                        </a:rPr>
                        <a:t>Alabama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73.9%</a:t>
                      </a:r>
                    </a:p>
                  </a:txBody>
                  <a:tcPr marL="9525" marR="9525" marT="9525" marB="0" anchor="b"/>
                </a:tc>
                <a:extLst>
                  <a:ext uri="{0D108BD9-81ED-4DB2-BD59-A6C34878D82A}">
                    <a16:rowId xmlns:a16="http://schemas.microsoft.com/office/drawing/2014/main" val="1289495119"/>
                  </a:ext>
                </a:extLst>
              </a:tr>
              <a:tr h="355755">
                <a:tc>
                  <a:txBody>
                    <a:bodyPr/>
                    <a:lstStyle/>
                    <a:p>
                      <a:pPr algn="ctr" fontAlgn="b"/>
                      <a:r>
                        <a:rPr lang="en-US" sz="1600" b="0" i="0" u="none" strike="noStrike">
                          <a:solidFill>
                            <a:srgbClr val="000000"/>
                          </a:solidFill>
                          <a:effectLst/>
                          <a:latin typeface="Calibri" panose="020F0502020204030204" pitchFamily="34" charset="0"/>
                        </a:rPr>
                        <a:t>Texas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73.5%</a:t>
                      </a:r>
                    </a:p>
                  </a:txBody>
                  <a:tcPr marL="9525" marR="9525" marT="9525" marB="0" anchor="b"/>
                </a:tc>
                <a:extLst>
                  <a:ext uri="{0D108BD9-81ED-4DB2-BD59-A6C34878D82A}">
                    <a16:rowId xmlns:a16="http://schemas.microsoft.com/office/drawing/2014/main" val="2640924008"/>
                  </a:ext>
                </a:extLst>
              </a:tr>
              <a:tr h="355755">
                <a:tc>
                  <a:txBody>
                    <a:bodyPr/>
                    <a:lstStyle/>
                    <a:p>
                      <a:pPr algn="ctr" fontAlgn="b"/>
                      <a:r>
                        <a:rPr lang="en-US" sz="1600" b="0" i="0" u="none" strike="noStrike">
                          <a:solidFill>
                            <a:srgbClr val="000000"/>
                          </a:solidFill>
                          <a:effectLst/>
                          <a:latin typeface="Calibri" panose="020F0502020204030204" pitchFamily="34" charset="0"/>
                        </a:rPr>
                        <a:t>Florida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70.1%</a:t>
                      </a:r>
                    </a:p>
                  </a:txBody>
                  <a:tcPr marL="9525" marR="9525" marT="9525" marB="0" anchor="b"/>
                </a:tc>
                <a:extLst>
                  <a:ext uri="{0D108BD9-81ED-4DB2-BD59-A6C34878D82A}">
                    <a16:rowId xmlns:a16="http://schemas.microsoft.com/office/drawing/2014/main" val="1064809200"/>
                  </a:ext>
                </a:extLst>
              </a:tr>
              <a:tr h="355755">
                <a:tc>
                  <a:txBody>
                    <a:bodyPr/>
                    <a:lstStyle/>
                    <a:p>
                      <a:pPr algn="ctr" fontAlgn="b"/>
                      <a:r>
                        <a:rPr lang="en-US" sz="1600" b="0" i="0" u="none" strike="noStrike">
                          <a:solidFill>
                            <a:srgbClr val="000000"/>
                          </a:solidFill>
                          <a:effectLst/>
                          <a:latin typeface="Calibri" panose="020F0502020204030204" pitchFamily="34" charset="0"/>
                        </a:rPr>
                        <a:t>North Carolina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69.2%</a:t>
                      </a:r>
                    </a:p>
                  </a:txBody>
                  <a:tcPr marL="9525" marR="9525" marT="9525" marB="0" anchor="b"/>
                </a:tc>
                <a:extLst>
                  <a:ext uri="{0D108BD9-81ED-4DB2-BD59-A6C34878D82A}">
                    <a16:rowId xmlns:a16="http://schemas.microsoft.com/office/drawing/2014/main" val="3781855498"/>
                  </a:ext>
                </a:extLst>
              </a:tr>
              <a:tr h="355755">
                <a:tc>
                  <a:txBody>
                    <a:bodyPr/>
                    <a:lstStyle/>
                    <a:p>
                      <a:pPr algn="ctr" fontAlgn="b"/>
                      <a:r>
                        <a:rPr lang="en-US" sz="1600" b="0" i="0" u="none" strike="noStrike">
                          <a:solidFill>
                            <a:srgbClr val="000000"/>
                          </a:solidFill>
                          <a:effectLst/>
                          <a:latin typeface="Calibri" panose="020F0502020204030204" pitchFamily="34" charset="0"/>
                        </a:rPr>
                        <a:t>Georgia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68.5%</a:t>
                      </a:r>
                    </a:p>
                  </a:txBody>
                  <a:tcPr marL="9525" marR="9525" marT="9525" marB="0" anchor="b"/>
                </a:tc>
                <a:extLst>
                  <a:ext uri="{0D108BD9-81ED-4DB2-BD59-A6C34878D82A}">
                    <a16:rowId xmlns:a16="http://schemas.microsoft.com/office/drawing/2014/main" val="3624519818"/>
                  </a:ext>
                </a:extLst>
              </a:tr>
              <a:tr h="355755">
                <a:tc>
                  <a:txBody>
                    <a:bodyPr/>
                    <a:lstStyle/>
                    <a:p>
                      <a:pPr algn="ctr" fontAlgn="b"/>
                      <a:r>
                        <a:rPr lang="en-US" sz="1600" b="0" i="0" u="none" strike="noStrike">
                          <a:solidFill>
                            <a:srgbClr val="000000"/>
                          </a:solidFill>
                          <a:effectLst/>
                          <a:latin typeface="Calibri" panose="020F0502020204030204" pitchFamily="34" charset="0"/>
                        </a:rPr>
                        <a:t>Virginia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67.4%</a:t>
                      </a:r>
                    </a:p>
                  </a:txBody>
                  <a:tcPr marL="9525" marR="9525" marT="9525" marB="0" anchor="b"/>
                </a:tc>
                <a:extLst>
                  <a:ext uri="{0D108BD9-81ED-4DB2-BD59-A6C34878D82A}">
                    <a16:rowId xmlns:a16="http://schemas.microsoft.com/office/drawing/2014/main" val="838818464"/>
                  </a:ext>
                </a:extLst>
              </a:tr>
              <a:tr h="355755">
                <a:tc>
                  <a:txBody>
                    <a:bodyPr/>
                    <a:lstStyle/>
                    <a:p>
                      <a:pPr algn="ctr" fontAlgn="b"/>
                      <a:r>
                        <a:rPr lang="en-US" sz="1600" b="0" i="0" u="none" strike="noStrike">
                          <a:solidFill>
                            <a:srgbClr val="000000"/>
                          </a:solidFill>
                          <a:effectLst/>
                          <a:latin typeface="Calibri" panose="020F0502020204030204" pitchFamily="34" charset="0"/>
                        </a:rPr>
                        <a:t>Arkansas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67.0%</a:t>
                      </a:r>
                    </a:p>
                  </a:txBody>
                  <a:tcPr marL="9525" marR="9525" marT="9525" marB="0" anchor="b"/>
                </a:tc>
                <a:extLst>
                  <a:ext uri="{0D108BD9-81ED-4DB2-BD59-A6C34878D82A}">
                    <a16:rowId xmlns:a16="http://schemas.microsoft.com/office/drawing/2014/main" val="3213180344"/>
                  </a:ext>
                </a:extLst>
              </a:tr>
              <a:tr h="355755">
                <a:tc>
                  <a:txBody>
                    <a:bodyPr/>
                    <a:lstStyle/>
                    <a:p>
                      <a:pPr algn="ctr" fontAlgn="b"/>
                      <a:r>
                        <a:rPr lang="en-US" sz="1600" b="0" i="0" u="none" strike="noStrike">
                          <a:solidFill>
                            <a:srgbClr val="000000"/>
                          </a:solidFill>
                          <a:effectLst/>
                          <a:latin typeface="Calibri" panose="020F0502020204030204" pitchFamily="34" charset="0"/>
                        </a:rPr>
                        <a:t>South</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66.8%</a:t>
                      </a:r>
                    </a:p>
                  </a:txBody>
                  <a:tcPr marL="9525" marR="9525" marT="9525" marB="0" anchor="b"/>
                </a:tc>
                <a:extLst>
                  <a:ext uri="{0D108BD9-81ED-4DB2-BD59-A6C34878D82A}">
                    <a16:rowId xmlns:a16="http://schemas.microsoft.com/office/drawing/2014/main" val="295343908"/>
                  </a:ext>
                </a:extLst>
              </a:tr>
              <a:tr h="355755">
                <a:tc>
                  <a:txBody>
                    <a:bodyPr/>
                    <a:lstStyle/>
                    <a:p>
                      <a:pPr algn="ctr" fontAlgn="b"/>
                      <a:r>
                        <a:rPr lang="en-US" sz="1600" b="0" i="0" u="none" strike="noStrike">
                          <a:solidFill>
                            <a:srgbClr val="FF0000"/>
                          </a:solidFill>
                          <a:effectLst/>
                          <a:latin typeface="Calibri" panose="020F0502020204030204" pitchFamily="34" charset="0"/>
                        </a:rPr>
                        <a:t>Louisiana</a:t>
                      </a:r>
                    </a:p>
                  </a:txBody>
                  <a:tcPr marL="9525" marR="9525" marT="9525" marB="0" anchor="b">
                    <a:solidFill>
                      <a:srgbClr val="FFFF00"/>
                    </a:solidFill>
                  </a:tcPr>
                </a:tc>
                <a:tc>
                  <a:txBody>
                    <a:bodyPr/>
                    <a:lstStyle/>
                    <a:p>
                      <a:pPr algn="ctr" fontAlgn="b"/>
                      <a:r>
                        <a:rPr lang="en-US" sz="1600" b="0" i="0" u="none" strike="noStrike" dirty="0">
                          <a:solidFill>
                            <a:srgbClr val="FF0000"/>
                          </a:solidFill>
                          <a:effectLst/>
                          <a:latin typeface="Calibri" panose="020F0502020204030204" pitchFamily="34" charset="0"/>
                        </a:rPr>
                        <a:t>49.6%</a:t>
                      </a:r>
                    </a:p>
                  </a:txBody>
                  <a:tcPr marL="9525" marR="9525" marT="9525" marB="0" anchor="b">
                    <a:solidFill>
                      <a:srgbClr val="FFFF00"/>
                    </a:solidFill>
                  </a:tcPr>
                </a:tc>
                <a:extLst>
                  <a:ext uri="{0D108BD9-81ED-4DB2-BD59-A6C34878D82A}">
                    <a16:rowId xmlns:a16="http://schemas.microsoft.com/office/drawing/2014/main" val="786766897"/>
                  </a:ext>
                </a:extLst>
              </a:tr>
            </a:tbl>
          </a:graphicData>
        </a:graphic>
      </p:graphicFrame>
      <p:graphicFrame>
        <p:nvGraphicFramePr>
          <p:cNvPr id="6" name="Table 5">
            <a:extLst>
              <a:ext uri="{FF2B5EF4-FFF2-40B4-BE49-F238E27FC236}">
                <a16:creationId xmlns:a16="http://schemas.microsoft.com/office/drawing/2014/main" id="{DB1B733D-4350-C991-1B95-C2C3B4AA2E25}"/>
              </a:ext>
            </a:extLst>
          </p:cNvPr>
          <p:cNvGraphicFramePr>
            <a:graphicFrameLocks noGrp="1"/>
          </p:cNvGraphicFramePr>
          <p:nvPr>
            <p:extLst>
              <p:ext uri="{D42A27DB-BD31-4B8C-83A1-F6EECF244321}">
                <p14:modId xmlns:p14="http://schemas.microsoft.com/office/powerpoint/2010/main" val="957881195"/>
              </p:ext>
            </p:extLst>
          </p:nvPr>
        </p:nvGraphicFramePr>
        <p:xfrm>
          <a:off x="6400805" y="1547446"/>
          <a:ext cx="4646602" cy="4463485"/>
        </p:xfrm>
        <a:graphic>
          <a:graphicData uri="http://schemas.openxmlformats.org/drawingml/2006/table">
            <a:tbl>
              <a:tblPr>
                <a:tableStyleId>{D7AC3CCA-C797-4891-BE02-D94E43425B78}</a:tableStyleId>
              </a:tblPr>
              <a:tblGrid>
                <a:gridCol w="2323301">
                  <a:extLst>
                    <a:ext uri="{9D8B030D-6E8A-4147-A177-3AD203B41FA5}">
                      <a16:colId xmlns:a16="http://schemas.microsoft.com/office/drawing/2014/main" val="2597994746"/>
                    </a:ext>
                  </a:extLst>
                </a:gridCol>
                <a:gridCol w="2323301">
                  <a:extLst>
                    <a:ext uri="{9D8B030D-6E8A-4147-A177-3AD203B41FA5}">
                      <a16:colId xmlns:a16="http://schemas.microsoft.com/office/drawing/2014/main" val="1787638557"/>
                    </a:ext>
                  </a:extLst>
                </a:gridCol>
              </a:tblGrid>
              <a:tr h="512010">
                <a:tc>
                  <a:txBody>
                    <a:bodyPr/>
                    <a:lstStyle/>
                    <a:p>
                      <a:pPr algn="ctr" fontAlgn="b"/>
                      <a:r>
                        <a:rPr lang="en-US" sz="1600" b="0" i="0" u="none" strike="noStrike" dirty="0">
                          <a:solidFill>
                            <a:srgbClr val="000000"/>
                          </a:solidFill>
                          <a:effectLst/>
                          <a:latin typeface="Calibri" panose="020F0502020204030204" pitchFamily="34" charset="0"/>
                        </a:rPr>
                        <a:t>Texas</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$142,054</a:t>
                      </a:r>
                    </a:p>
                  </a:txBody>
                  <a:tcPr marL="9525" marR="9525" marT="9525" marB="0" anchor="b"/>
                </a:tc>
                <a:extLst>
                  <a:ext uri="{0D108BD9-81ED-4DB2-BD59-A6C34878D82A}">
                    <a16:rowId xmlns:a16="http://schemas.microsoft.com/office/drawing/2014/main" val="4209420170"/>
                  </a:ext>
                </a:extLst>
              </a:tr>
              <a:tr h="344366">
                <a:tc>
                  <a:txBody>
                    <a:bodyPr/>
                    <a:lstStyle/>
                    <a:p>
                      <a:pPr algn="ctr" fontAlgn="b"/>
                      <a:r>
                        <a:rPr lang="en-US" sz="1600" b="0" i="0" u="none" strike="noStrike" dirty="0">
                          <a:solidFill>
                            <a:srgbClr val="000000"/>
                          </a:solidFill>
                          <a:effectLst/>
                          <a:latin typeface="Calibri" panose="020F0502020204030204" pitchFamily="34" charset="0"/>
                        </a:rPr>
                        <a:t>Virginia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$69,271</a:t>
                      </a:r>
                    </a:p>
                  </a:txBody>
                  <a:tcPr marL="9525" marR="9525" marT="9525" marB="0" anchor="b"/>
                </a:tc>
                <a:extLst>
                  <a:ext uri="{0D108BD9-81ED-4DB2-BD59-A6C34878D82A}">
                    <a16:rowId xmlns:a16="http://schemas.microsoft.com/office/drawing/2014/main" val="1039803916"/>
                  </a:ext>
                </a:extLst>
              </a:tr>
              <a:tr h="434456">
                <a:tc>
                  <a:txBody>
                    <a:bodyPr/>
                    <a:lstStyle/>
                    <a:p>
                      <a:pPr algn="ctr" fontAlgn="b"/>
                      <a:r>
                        <a:rPr lang="en-US" sz="1600" b="0" i="0" u="none" strike="noStrike">
                          <a:solidFill>
                            <a:srgbClr val="000000"/>
                          </a:solidFill>
                          <a:effectLst/>
                          <a:latin typeface="Calibri" panose="020F0502020204030204" pitchFamily="34" charset="0"/>
                        </a:rPr>
                        <a:t>Georgia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$67,213</a:t>
                      </a:r>
                    </a:p>
                  </a:txBody>
                  <a:tcPr marL="9525" marR="9525" marT="9525" marB="0" anchor="b"/>
                </a:tc>
                <a:extLst>
                  <a:ext uri="{0D108BD9-81ED-4DB2-BD59-A6C34878D82A}">
                    <a16:rowId xmlns:a16="http://schemas.microsoft.com/office/drawing/2014/main" val="2426112931"/>
                  </a:ext>
                </a:extLst>
              </a:tr>
              <a:tr h="484651">
                <a:tc>
                  <a:txBody>
                    <a:bodyPr/>
                    <a:lstStyle/>
                    <a:p>
                      <a:pPr algn="ctr" fontAlgn="b"/>
                      <a:r>
                        <a:rPr lang="en-US" sz="1600" b="0" i="0" u="none" strike="noStrike">
                          <a:solidFill>
                            <a:srgbClr val="000000"/>
                          </a:solidFill>
                          <a:effectLst/>
                          <a:latin typeface="Calibri" panose="020F0502020204030204" pitchFamily="34" charset="0"/>
                        </a:rPr>
                        <a:t>Tennessee</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$66,761</a:t>
                      </a:r>
                    </a:p>
                  </a:txBody>
                  <a:tcPr marL="9525" marR="9525" marT="9525" marB="0" anchor="b"/>
                </a:tc>
                <a:extLst>
                  <a:ext uri="{0D108BD9-81ED-4DB2-BD59-A6C34878D82A}">
                    <a16:rowId xmlns:a16="http://schemas.microsoft.com/office/drawing/2014/main" val="384118436"/>
                  </a:ext>
                </a:extLst>
              </a:tr>
              <a:tr h="344366">
                <a:tc>
                  <a:txBody>
                    <a:bodyPr/>
                    <a:lstStyle/>
                    <a:p>
                      <a:pPr algn="ctr" fontAlgn="b"/>
                      <a:r>
                        <a:rPr lang="en-US" sz="1600" b="0" i="0" u="none" strike="noStrike">
                          <a:solidFill>
                            <a:srgbClr val="000000"/>
                          </a:solidFill>
                          <a:effectLst/>
                          <a:latin typeface="Calibri" panose="020F0502020204030204" pitchFamily="34" charset="0"/>
                        </a:rPr>
                        <a:t>North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$64,818</a:t>
                      </a:r>
                    </a:p>
                  </a:txBody>
                  <a:tcPr marL="9525" marR="9525" marT="9525" marB="0" anchor="b"/>
                </a:tc>
                <a:extLst>
                  <a:ext uri="{0D108BD9-81ED-4DB2-BD59-A6C34878D82A}">
                    <a16:rowId xmlns:a16="http://schemas.microsoft.com/office/drawing/2014/main" val="4109810776"/>
                  </a:ext>
                </a:extLst>
              </a:tr>
              <a:tr h="344366">
                <a:tc>
                  <a:txBody>
                    <a:bodyPr/>
                    <a:lstStyle/>
                    <a:p>
                      <a:pPr algn="ctr" fontAlgn="b"/>
                      <a:r>
                        <a:rPr lang="en-US" sz="1600" b="0" i="0" u="none" strike="noStrike">
                          <a:solidFill>
                            <a:srgbClr val="000000"/>
                          </a:solidFill>
                          <a:effectLst/>
                          <a:latin typeface="Calibri" panose="020F0502020204030204" pitchFamily="34" charset="0"/>
                        </a:rPr>
                        <a:t>Mississippi</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$64,433</a:t>
                      </a:r>
                    </a:p>
                  </a:txBody>
                  <a:tcPr marL="9525" marR="9525" marT="9525" marB="0" anchor="b"/>
                </a:tc>
                <a:extLst>
                  <a:ext uri="{0D108BD9-81ED-4DB2-BD59-A6C34878D82A}">
                    <a16:rowId xmlns:a16="http://schemas.microsoft.com/office/drawing/2014/main" val="4202081011"/>
                  </a:ext>
                </a:extLst>
              </a:tr>
              <a:tr h="344366">
                <a:tc>
                  <a:txBody>
                    <a:bodyPr/>
                    <a:lstStyle/>
                    <a:p>
                      <a:pPr algn="ctr" fontAlgn="b"/>
                      <a:r>
                        <a:rPr lang="en-US" sz="1600" b="0" i="0" u="none" strike="noStrike">
                          <a:solidFill>
                            <a:srgbClr val="000000"/>
                          </a:solidFill>
                          <a:effectLst/>
                          <a:latin typeface="Calibri" panose="020F0502020204030204" pitchFamily="34" charset="0"/>
                        </a:rPr>
                        <a:t>South</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$63,721</a:t>
                      </a:r>
                    </a:p>
                  </a:txBody>
                  <a:tcPr marL="9525" marR="9525" marT="9525" marB="0" anchor="b"/>
                </a:tc>
                <a:extLst>
                  <a:ext uri="{0D108BD9-81ED-4DB2-BD59-A6C34878D82A}">
                    <a16:rowId xmlns:a16="http://schemas.microsoft.com/office/drawing/2014/main" val="4095955894"/>
                  </a:ext>
                </a:extLst>
              </a:tr>
              <a:tr h="344366">
                <a:tc>
                  <a:txBody>
                    <a:bodyPr/>
                    <a:lstStyle/>
                    <a:p>
                      <a:pPr algn="ctr" fontAlgn="b"/>
                      <a:r>
                        <a:rPr lang="en-US" sz="1600" b="0" i="0" u="none" strike="noStrike">
                          <a:solidFill>
                            <a:srgbClr val="000000"/>
                          </a:solidFill>
                          <a:effectLst/>
                          <a:latin typeface="Calibri" panose="020F0502020204030204" pitchFamily="34" charset="0"/>
                        </a:rPr>
                        <a:t>Florida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$61,611</a:t>
                      </a:r>
                    </a:p>
                  </a:txBody>
                  <a:tcPr marL="9525" marR="9525" marT="9525" marB="0" anchor="b"/>
                </a:tc>
                <a:extLst>
                  <a:ext uri="{0D108BD9-81ED-4DB2-BD59-A6C34878D82A}">
                    <a16:rowId xmlns:a16="http://schemas.microsoft.com/office/drawing/2014/main" val="2193307270"/>
                  </a:ext>
                </a:extLst>
              </a:tr>
              <a:tr h="344366">
                <a:tc>
                  <a:txBody>
                    <a:bodyPr/>
                    <a:lstStyle/>
                    <a:p>
                      <a:pPr algn="ctr" fontAlgn="b"/>
                      <a:r>
                        <a:rPr lang="en-US" sz="1600" b="0" i="0" u="none" strike="noStrike">
                          <a:solidFill>
                            <a:srgbClr val="000000"/>
                          </a:solidFill>
                          <a:effectLst/>
                          <a:latin typeface="Calibri" panose="020F0502020204030204" pitchFamily="34" charset="0"/>
                        </a:rPr>
                        <a:t>Alabama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$54,108</a:t>
                      </a:r>
                    </a:p>
                  </a:txBody>
                  <a:tcPr marL="9525" marR="9525" marT="9525" marB="0" anchor="b"/>
                </a:tc>
                <a:extLst>
                  <a:ext uri="{0D108BD9-81ED-4DB2-BD59-A6C34878D82A}">
                    <a16:rowId xmlns:a16="http://schemas.microsoft.com/office/drawing/2014/main" val="943884111"/>
                  </a:ext>
                </a:extLst>
              </a:tr>
              <a:tr h="344366">
                <a:tc>
                  <a:txBody>
                    <a:bodyPr/>
                    <a:lstStyle/>
                    <a:p>
                      <a:pPr algn="ctr" fontAlgn="b"/>
                      <a:r>
                        <a:rPr lang="en-US" sz="1600" b="0" i="0" u="none" strike="noStrike">
                          <a:solidFill>
                            <a:srgbClr val="000000"/>
                          </a:solidFill>
                          <a:effectLst/>
                          <a:latin typeface="Calibri" panose="020F0502020204030204" pitchFamily="34" charset="0"/>
                        </a:rPr>
                        <a:t>South Carolina</a:t>
                      </a:r>
                    </a:p>
                  </a:txBody>
                  <a:tcPr marL="9525" marR="9525" marT="9525" marB="0" anchor="b">
                    <a:solidFill>
                      <a:schemeClr val="tx1">
                        <a:lumMod val="85000"/>
                      </a:schemeClr>
                    </a:solidFill>
                  </a:tcPr>
                </a:tc>
                <a:tc>
                  <a:txBody>
                    <a:bodyPr/>
                    <a:lstStyle/>
                    <a:p>
                      <a:pPr algn="ctr" fontAlgn="b"/>
                      <a:r>
                        <a:rPr lang="en-US" sz="1600" b="0" i="0" u="none" strike="noStrike" dirty="0">
                          <a:solidFill>
                            <a:srgbClr val="000000"/>
                          </a:solidFill>
                          <a:effectLst/>
                          <a:latin typeface="Calibri" panose="020F0502020204030204" pitchFamily="34" charset="0"/>
                        </a:rPr>
                        <a:t>$53,525</a:t>
                      </a:r>
                    </a:p>
                  </a:txBody>
                  <a:tcPr marL="9525" marR="9525" marT="9525" marB="0" anchor="b">
                    <a:solidFill>
                      <a:schemeClr val="tx1">
                        <a:lumMod val="85000"/>
                      </a:schemeClr>
                    </a:solidFill>
                  </a:tcPr>
                </a:tc>
                <a:extLst>
                  <a:ext uri="{0D108BD9-81ED-4DB2-BD59-A6C34878D82A}">
                    <a16:rowId xmlns:a16="http://schemas.microsoft.com/office/drawing/2014/main" val="1920352773"/>
                  </a:ext>
                </a:extLst>
              </a:tr>
              <a:tr h="344366">
                <a:tc>
                  <a:txBody>
                    <a:bodyPr/>
                    <a:lstStyle/>
                    <a:p>
                      <a:pPr algn="ctr" fontAlgn="b"/>
                      <a:r>
                        <a:rPr lang="en-US" sz="1600" b="0" i="0" u="none" strike="noStrike">
                          <a:solidFill>
                            <a:srgbClr val="000000"/>
                          </a:solidFill>
                          <a:effectLst/>
                          <a:latin typeface="Calibri" panose="020F0502020204030204" pitchFamily="34" charset="0"/>
                        </a:rPr>
                        <a:t>Arkansas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$53,277</a:t>
                      </a:r>
                    </a:p>
                  </a:txBody>
                  <a:tcPr marL="9525" marR="9525" marT="9525" marB="0" anchor="b"/>
                </a:tc>
                <a:extLst>
                  <a:ext uri="{0D108BD9-81ED-4DB2-BD59-A6C34878D82A}">
                    <a16:rowId xmlns:a16="http://schemas.microsoft.com/office/drawing/2014/main" val="4284115218"/>
                  </a:ext>
                </a:extLst>
              </a:tr>
              <a:tr h="277440">
                <a:tc>
                  <a:txBody>
                    <a:bodyPr/>
                    <a:lstStyle/>
                    <a:p>
                      <a:pPr algn="ctr" fontAlgn="b"/>
                      <a:r>
                        <a:rPr lang="en-US" sz="1600" b="0" i="0" u="none" strike="noStrike">
                          <a:solidFill>
                            <a:srgbClr val="FF0000"/>
                          </a:solidFill>
                          <a:effectLst/>
                          <a:latin typeface="Calibri" panose="020F0502020204030204" pitchFamily="34" charset="0"/>
                        </a:rPr>
                        <a:t>Louisiana</a:t>
                      </a:r>
                    </a:p>
                  </a:txBody>
                  <a:tcPr marL="9525" marR="9525" marT="9525" marB="0" anchor="b">
                    <a:solidFill>
                      <a:srgbClr val="FFFF00"/>
                    </a:solidFill>
                  </a:tcPr>
                </a:tc>
                <a:tc>
                  <a:txBody>
                    <a:bodyPr/>
                    <a:lstStyle/>
                    <a:p>
                      <a:pPr algn="ctr" fontAlgn="b"/>
                      <a:r>
                        <a:rPr lang="en-US" sz="1600" b="0" i="0" u="none" strike="noStrike" dirty="0">
                          <a:solidFill>
                            <a:srgbClr val="000000"/>
                          </a:solidFill>
                          <a:effectLst/>
                          <a:latin typeface="Calibri" panose="020F0502020204030204" pitchFamily="34" charset="0"/>
                        </a:rPr>
                        <a:t>$52,470</a:t>
                      </a:r>
                    </a:p>
                  </a:txBody>
                  <a:tcPr marL="9525" marR="9525" marT="9525" marB="0" anchor="b">
                    <a:solidFill>
                      <a:srgbClr val="FFFF00"/>
                    </a:solidFill>
                  </a:tcPr>
                </a:tc>
                <a:extLst>
                  <a:ext uri="{0D108BD9-81ED-4DB2-BD59-A6C34878D82A}">
                    <a16:rowId xmlns:a16="http://schemas.microsoft.com/office/drawing/2014/main" val="3952353559"/>
                  </a:ext>
                </a:extLst>
              </a:tr>
            </a:tbl>
          </a:graphicData>
        </a:graphic>
      </p:graphicFrame>
      <p:sp>
        <p:nvSpPr>
          <p:cNvPr id="14" name="Rectangle 13">
            <a:extLst>
              <a:ext uri="{FF2B5EF4-FFF2-40B4-BE49-F238E27FC236}">
                <a16:creationId xmlns:a16="http://schemas.microsoft.com/office/drawing/2014/main" id="{EB3C5264-FF90-D8FA-6392-F1DDA9334591}"/>
              </a:ext>
            </a:extLst>
          </p:cNvPr>
          <p:cNvSpPr/>
          <p:nvPr/>
        </p:nvSpPr>
        <p:spPr>
          <a:xfrm>
            <a:off x="2244436" y="6363854"/>
            <a:ext cx="7952509" cy="338257"/>
          </a:xfrm>
          <a:prstGeom prst="rect">
            <a:avLst/>
          </a:prstGeom>
          <a:solidFill>
            <a:schemeClr val="bg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t>Source: Annual Labor Productivity by State, Bureau of Labor Statistics (May 2025)</a:t>
            </a:r>
          </a:p>
          <a:p>
            <a:r>
              <a:rPr lang="en-US" sz="1200" dirty="0"/>
              <a:t>Calculated Percentage Change and Growth in Value-Added Per Worker by </a:t>
            </a:r>
            <a:r>
              <a:rPr lang="en-US" sz="1200" i="1" dirty="0"/>
              <a:t>Systems</a:t>
            </a:r>
            <a:r>
              <a:rPr lang="en-US" sz="1200" dirty="0"/>
              <a:t> Solutions Consulting</a:t>
            </a:r>
          </a:p>
        </p:txBody>
      </p:sp>
    </p:spTree>
    <p:extLst>
      <p:ext uri="{BB962C8B-B14F-4D97-AF65-F5344CB8AC3E}">
        <p14:creationId xmlns:p14="http://schemas.microsoft.com/office/powerpoint/2010/main" val="7710846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68DD-5BA0-44F6-47F2-40C1B0793125}"/>
              </a:ext>
            </a:extLst>
          </p:cNvPr>
          <p:cNvSpPr>
            <a:spLocks noGrp="1"/>
          </p:cNvSpPr>
          <p:nvPr>
            <p:ph type="title"/>
          </p:nvPr>
        </p:nvSpPr>
        <p:spPr>
          <a:xfrm>
            <a:off x="1141413" y="618518"/>
            <a:ext cx="9905998" cy="689074"/>
          </a:xfrm>
        </p:spPr>
        <p:txBody>
          <a:bodyPr>
            <a:normAutofit/>
          </a:bodyPr>
          <a:lstStyle/>
          <a:p>
            <a:pPr algn="ctr"/>
            <a:r>
              <a:rPr lang="en-US" sz="1800" dirty="0">
                <a:solidFill>
                  <a:srgbClr val="FF0000"/>
                </a:solidFill>
                <a:effectLst>
                  <a:outerShdw blurRad="38100" dist="38100" dir="2700000" algn="tl">
                    <a:srgbClr val="000000">
                      <a:alpha val="43137"/>
                    </a:srgbClr>
                  </a:outerShdw>
                </a:effectLst>
              </a:rPr>
              <a:t>Example of the Problem: Labor Productivity Index </a:t>
            </a:r>
            <a:br>
              <a:rPr lang="en-US" sz="1800" dirty="0">
                <a:solidFill>
                  <a:srgbClr val="FF0000"/>
                </a:solidFill>
                <a:effectLst>
                  <a:outerShdw blurRad="38100" dist="38100" dir="2700000" algn="tl">
                    <a:srgbClr val="000000">
                      <a:alpha val="43137"/>
                    </a:srgbClr>
                  </a:outerShdw>
                </a:effectLst>
              </a:rPr>
            </a:br>
            <a:r>
              <a:rPr lang="en-US" sz="1800" dirty="0">
                <a:solidFill>
                  <a:srgbClr val="FF0000"/>
                </a:solidFill>
                <a:effectLst>
                  <a:outerShdw blurRad="38100" dist="38100" dir="2700000" algn="tl">
                    <a:srgbClr val="000000">
                      <a:alpha val="43137"/>
                    </a:srgbClr>
                  </a:outerShdw>
                </a:effectLst>
              </a:rPr>
              <a:t>OVER the 2007 to 2024 period by State</a:t>
            </a:r>
          </a:p>
        </p:txBody>
      </p:sp>
      <p:graphicFrame>
        <p:nvGraphicFramePr>
          <p:cNvPr id="9" name="Content Placeholder 8">
            <a:extLst>
              <a:ext uri="{FF2B5EF4-FFF2-40B4-BE49-F238E27FC236}">
                <a16:creationId xmlns:a16="http://schemas.microsoft.com/office/drawing/2014/main" id="{C589E4A3-3D18-59F4-A6A3-073E76E55F80}"/>
              </a:ext>
            </a:extLst>
          </p:cNvPr>
          <p:cNvGraphicFramePr>
            <a:graphicFrameLocks noGrp="1"/>
          </p:cNvGraphicFramePr>
          <p:nvPr>
            <p:ph sz="half" idx="2"/>
            <p:extLst>
              <p:ext uri="{D42A27DB-BD31-4B8C-83A1-F6EECF244321}">
                <p14:modId xmlns:p14="http://schemas.microsoft.com/office/powerpoint/2010/main" val="1893015524"/>
              </p:ext>
            </p:extLst>
          </p:nvPr>
        </p:nvGraphicFramePr>
        <p:xfrm>
          <a:off x="5788152" y="1664208"/>
          <a:ext cx="4133088" cy="4187013"/>
        </p:xfrm>
        <a:graphic>
          <a:graphicData uri="http://schemas.openxmlformats.org/drawingml/2006/table">
            <a:tbl>
              <a:tblPr>
                <a:tableStyleId>{D7AC3CCA-C797-4891-BE02-D94E43425B78}</a:tableStyleId>
              </a:tblPr>
              <a:tblGrid>
                <a:gridCol w="2066544">
                  <a:extLst>
                    <a:ext uri="{9D8B030D-6E8A-4147-A177-3AD203B41FA5}">
                      <a16:colId xmlns:a16="http://schemas.microsoft.com/office/drawing/2014/main" val="614695617"/>
                    </a:ext>
                  </a:extLst>
                </a:gridCol>
                <a:gridCol w="2066544">
                  <a:extLst>
                    <a:ext uri="{9D8B030D-6E8A-4147-A177-3AD203B41FA5}">
                      <a16:colId xmlns:a16="http://schemas.microsoft.com/office/drawing/2014/main" val="602205579"/>
                    </a:ext>
                  </a:extLst>
                </a:gridCol>
              </a:tblGrid>
              <a:tr h="376224">
                <a:tc gridSpan="2">
                  <a:txBody>
                    <a:bodyPr/>
                    <a:lstStyle/>
                    <a:p>
                      <a:pPr algn="ctr" fontAlgn="b"/>
                      <a:r>
                        <a:rPr lang="en-US" sz="1400" u="none" strike="noStrike" dirty="0">
                          <a:effectLst/>
                        </a:rPr>
                        <a:t>Median % Change of Labor Productivity Index</a:t>
                      </a:r>
                    </a:p>
                    <a:p>
                      <a:pPr algn="ctr" fontAlgn="b"/>
                      <a:r>
                        <a:rPr lang="en-US" sz="1400" u="none" strike="noStrike">
                          <a:effectLst/>
                        </a:rPr>
                        <a:t>Over  2007- 2024</a:t>
                      </a:r>
                      <a:endParaRPr lang="en-US" sz="1400" u="none" strike="noStrike" dirty="0">
                        <a:effectLst/>
                      </a:endParaRPr>
                    </a:p>
                  </a:txBody>
                  <a:tcPr marL="9525" marR="9525" marT="9525" marB="0" anchor="b"/>
                </a:tc>
                <a:tc hMerge="1">
                  <a:txBody>
                    <a:bodyPr/>
                    <a:lstStyle/>
                    <a:p>
                      <a:endParaRPr lang="en-US"/>
                    </a:p>
                  </a:txBody>
                  <a:tcPr/>
                </a:tc>
                <a:extLst>
                  <a:ext uri="{0D108BD9-81ED-4DB2-BD59-A6C34878D82A}">
                    <a16:rowId xmlns:a16="http://schemas.microsoft.com/office/drawing/2014/main" val="4131152488"/>
                  </a:ext>
                </a:extLst>
              </a:tr>
              <a:tr h="312564">
                <a:tc>
                  <a:txBody>
                    <a:bodyPr/>
                    <a:lstStyle/>
                    <a:p>
                      <a:pPr algn="ctr" fontAlgn="b"/>
                      <a:r>
                        <a:rPr lang="en-US" sz="1600" b="0" i="0" u="none" strike="noStrike">
                          <a:solidFill>
                            <a:srgbClr val="000000"/>
                          </a:solidFill>
                          <a:effectLst/>
                          <a:latin typeface="Calibri" panose="020F0502020204030204" pitchFamily="34" charset="0"/>
                        </a:rPr>
                        <a:t>Tennessee</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val="2321624679"/>
                  </a:ext>
                </a:extLst>
              </a:tr>
              <a:tr h="312564">
                <a:tc>
                  <a:txBody>
                    <a:bodyPr/>
                    <a:lstStyle/>
                    <a:p>
                      <a:pPr algn="ctr" fontAlgn="b"/>
                      <a:r>
                        <a:rPr lang="en-US" sz="1600" b="0" i="0" u="none" strike="noStrike">
                          <a:solidFill>
                            <a:srgbClr val="000000"/>
                          </a:solidFill>
                          <a:effectLst/>
                          <a:latin typeface="Calibri" panose="020F0502020204030204" pitchFamily="34" charset="0"/>
                        </a:rPr>
                        <a:t>Georgia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1.5</a:t>
                      </a:r>
                    </a:p>
                  </a:txBody>
                  <a:tcPr marL="9525" marR="9525" marT="9525" marB="0" anchor="b"/>
                </a:tc>
                <a:extLst>
                  <a:ext uri="{0D108BD9-81ED-4DB2-BD59-A6C34878D82A}">
                    <a16:rowId xmlns:a16="http://schemas.microsoft.com/office/drawing/2014/main" val="852485430"/>
                  </a:ext>
                </a:extLst>
              </a:tr>
              <a:tr h="312564">
                <a:tc>
                  <a:txBody>
                    <a:bodyPr/>
                    <a:lstStyle/>
                    <a:p>
                      <a:pPr algn="ctr" fontAlgn="b"/>
                      <a:r>
                        <a:rPr lang="en-US" sz="1600" b="0" i="0" u="none" strike="noStrike">
                          <a:solidFill>
                            <a:srgbClr val="000000"/>
                          </a:solidFill>
                          <a:effectLst/>
                          <a:latin typeface="Calibri" panose="020F0502020204030204" pitchFamily="34" charset="0"/>
                        </a:rPr>
                        <a:t>South</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1.3</a:t>
                      </a:r>
                    </a:p>
                  </a:txBody>
                  <a:tcPr marL="9525" marR="9525" marT="9525" marB="0" anchor="b"/>
                </a:tc>
                <a:extLst>
                  <a:ext uri="{0D108BD9-81ED-4DB2-BD59-A6C34878D82A}">
                    <a16:rowId xmlns:a16="http://schemas.microsoft.com/office/drawing/2014/main" val="46049765"/>
                  </a:ext>
                </a:extLst>
              </a:tr>
              <a:tr h="312564">
                <a:tc>
                  <a:txBody>
                    <a:bodyPr/>
                    <a:lstStyle/>
                    <a:p>
                      <a:pPr algn="ctr" fontAlgn="b"/>
                      <a:r>
                        <a:rPr lang="en-US" sz="1600" b="0" i="0" u="none" strike="noStrike">
                          <a:solidFill>
                            <a:srgbClr val="000000"/>
                          </a:solidFill>
                          <a:effectLst/>
                          <a:latin typeface="Calibri" panose="020F0502020204030204" pitchFamily="34" charset="0"/>
                        </a:rPr>
                        <a:t>Florida </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1.3</a:t>
                      </a:r>
                    </a:p>
                  </a:txBody>
                  <a:tcPr marL="9525" marR="9525" marT="9525" marB="0" anchor="b"/>
                </a:tc>
                <a:extLst>
                  <a:ext uri="{0D108BD9-81ED-4DB2-BD59-A6C34878D82A}">
                    <a16:rowId xmlns:a16="http://schemas.microsoft.com/office/drawing/2014/main" val="2024126664"/>
                  </a:ext>
                </a:extLst>
              </a:tr>
              <a:tr h="312564">
                <a:tc>
                  <a:txBody>
                    <a:bodyPr/>
                    <a:lstStyle/>
                    <a:p>
                      <a:pPr algn="ctr" fontAlgn="b"/>
                      <a:r>
                        <a:rPr lang="en-US" sz="1600" b="0" i="0" u="none" strike="noStrike">
                          <a:solidFill>
                            <a:srgbClr val="000000"/>
                          </a:solidFill>
                          <a:effectLst/>
                          <a:latin typeface="Calibri" panose="020F0502020204030204" pitchFamily="34" charset="0"/>
                        </a:rPr>
                        <a:t>Texas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2338104274"/>
                  </a:ext>
                </a:extLst>
              </a:tr>
              <a:tr h="312564">
                <a:tc>
                  <a:txBody>
                    <a:bodyPr/>
                    <a:lstStyle/>
                    <a:p>
                      <a:pPr algn="ctr" fontAlgn="b"/>
                      <a:r>
                        <a:rPr lang="en-US" sz="1600" b="0" i="0" u="none" strike="noStrike">
                          <a:solidFill>
                            <a:srgbClr val="000000"/>
                          </a:solidFill>
                          <a:effectLst/>
                          <a:latin typeface="Calibri" panose="020F0502020204030204" pitchFamily="34" charset="0"/>
                        </a:rPr>
                        <a:t>Alabama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2759330087"/>
                  </a:ext>
                </a:extLst>
              </a:tr>
              <a:tr h="312564">
                <a:tc>
                  <a:txBody>
                    <a:bodyPr/>
                    <a:lstStyle/>
                    <a:p>
                      <a:pPr algn="ctr" fontAlgn="b"/>
                      <a:r>
                        <a:rPr lang="en-US" sz="1600" b="0" i="0" u="none" strike="noStrike">
                          <a:solidFill>
                            <a:srgbClr val="000000"/>
                          </a:solidFill>
                          <a:effectLst/>
                          <a:latin typeface="Calibri" panose="020F0502020204030204" pitchFamily="34" charset="0"/>
                        </a:rPr>
                        <a:t>Arkansas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2708488162"/>
                  </a:ext>
                </a:extLst>
              </a:tr>
              <a:tr h="312564">
                <a:tc>
                  <a:txBody>
                    <a:bodyPr/>
                    <a:lstStyle/>
                    <a:p>
                      <a:pPr algn="ctr" fontAlgn="b"/>
                      <a:r>
                        <a:rPr lang="en-US" sz="1600" b="0" i="0" u="none" strike="noStrike">
                          <a:solidFill>
                            <a:srgbClr val="000000"/>
                          </a:solidFill>
                          <a:effectLst/>
                          <a:latin typeface="Calibri" panose="020F0502020204030204" pitchFamily="34" charset="0"/>
                        </a:rPr>
                        <a:t>North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1.1</a:t>
                      </a:r>
                    </a:p>
                  </a:txBody>
                  <a:tcPr marL="9525" marR="9525" marT="9525" marB="0" anchor="b"/>
                </a:tc>
                <a:extLst>
                  <a:ext uri="{0D108BD9-81ED-4DB2-BD59-A6C34878D82A}">
                    <a16:rowId xmlns:a16="http://schemas.microsoft.com/office/drawing/2014/main" val="1746374692"/>
                  </a:ext>
                </a:extLst>
              </a:tr>
              <a:tr h="312564">
                <a:tc>
                  <a:txBody>
                    <a:bodyPr/>
                    <a:lstStyle/>
                    <a:p>
                      <a:pPr algn="ctr" fontAlgn="b"/>
                      <a:r>
                        <a:rPr lang="en-US" sz="1600" b="0" i="0" u="none" strike="noStrike">
                          <a:solidFill>
                            <a:srgbClr val="000000"/>
                          </a:solidFill>
                          <a:effectLst/>
                          <a:latin typeface="Calibri" panose="020F0502020204030204" pitchFamily="34" charset="0"/>
                        </a:rPr>
                        <a:t>Virginia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1.1</a:t>
                      </a:r>
                    </a:p>
                  </a:txBody>
                  <a:tcPr marL="9525" marR="9525" marT="9525" marB="0" anchor="b"/>
                </a:tc>
                <a:extLst>
                  <a:ext uri="{0D108BD9-81ED-4DB2-BD59-A6C34878D82A}">
                    <a16:rowId xmlns:a16="http://schemas.microsoft.com/office/drawing/2014/main" val="2337348298"/>
                  </a:ext>
                </a:extLst>
              </a:tr>
              <a:tr h="312564">
                <a:tc>
                  <a:txBody>
                    <a:bodyPr/>
                    <a:lstStyle/>
                    <a:p>
                      <a:pPr algn="ctr" fontAlgn="b"/>
                      <a:r>
                        <a:rPr lang="en-US" sz="1600" b="0" i="0" u="none" strike="noStrike">
                          <a:solidFill>
                            <a:srgbClr val="000000"/>
                          </a:solidFill>
                          <a:effectLst/>
                          <a:latin typeface="Calibri" panose="020F0502020204030204" pitchFamily="34" charset="0"/>
                        </a:rPr>
                        <a:t>South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0.8</a:t>
                      </a:r>
                    </a:p>
                  </a:txBody>
                  <a:tcPr marL="9525" marR="9525" marT="9525" marB="0" anchor="b"/>
                </a:tc>
                <a:extLst>
                  <a:ext uri="{0D108BD9-81ED-4DB2-BD59-A6C34878D82A}">
                    <a16:rowId xmlns:a16="http://schemas.microsoft.com/office/drawing/2014/main" val="2568831906"/>
                  </a:ext>
                </a:extLst>
              </a:tr>
              <a:tr h="312564">
                <a:tc>
                  <a:txBody>
                    <a:bodyPr/>
                    <a:lstStyle/>
                    <a:p>
                      <a:pPr algn="ctr" fontAlgn="b"/>
                      <a:r>
                        <a:rPr lang="en-US" sz="1600" b="0" i="0" u="none" strike="noStrike">
                          <a:solidFill>
                            <a:srgbClr val="000000"/>
                          </a:solidFill>
                          <a:effectLst/>
                          <a:latin typeface="Calibri" panose="020F0502020204030204" pitchFamily="34" charset="0"/>
                        </a:rPr>
                        <a:t>Mississippi</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0.8</a:t>
                      </a:r>
                    </a:p>
                  </a:txBody>
                  <a:tcPr marL="9525" marR="9525" marT="9525" marB="0" anchor="b"/>
                </a:tc>
                <a:extLst>
                  <a:ext uri="{0D108BD9-81ED-4DB2-BD59-A6C34878D82A}">
                    <a16:rowId xmlns:a16="http://schemas.microsoft.com/office/drawing/2014/main" val="517898173"/>
                  </a:ext>
                </a:extLst>
              </a:tr>
              <a:tr h="312564">
                <a:tc>
                  <a:txBody>
                    <a:bodyPr/>
                    <a:lstStyle/>
                    <a:p>
                      <a:pPr algn="ctr" fontAlgn="b"/>
                      <a:r>
                        <a:rPr lang="en-US" sz="1600" b="0" i="0" u="none" strike="noStrike" dirty="0">
                          <a:solidFill>
                            <a:srgbClr val="000000"/>
                          </a:solidFill>
                          <a:effectLst/>
                          <a:latin typeface="Calibri" panose="020F0502020204030204" pitchFamily="34" charset="0"/>
                        </a:rPr>
                        <a:t>Louisiana</a:t>
                      </a:r>
                    </a:p>
                  </a:txBody>
                  <a:tcPr marL="9525" marR="9525" marT="9525" marB="0" anchor="b">
                    <a:solidFill>
                      <a:srgbClr val="FFFF00"/>
                    </a:solidFill>
                  </a:tcPr>
                </a:tc>
                <a:tc>
                  <a:txBody>
                    <a:bodyPr/>
                    <a:lstStyle/>
                    <a:p>
                      <a:pPr algn="ctr" fontAlgn="b"/>
                      <a:r>
                        <a:rPr lang="en-US" sz="1600" b="0" i="0" u="none" strike="noStrike" dirty="0">
                          <a:solidFill>
                            <a:srgbClr val="000000"/>
                          </a:solidFill>
                          <a:effectLst/>
                          <a:latin typeface="Calibri" panose="020F0502020204030204" pitchFamily="34" charset="0"/>
                        </a:rPr>
                        <a:t>0.6</a:t>
                      </a:r>
                    </a:p>
                  </a:txBody>
                  <a:tcPr marL="9525" marR="9525" marT="9525" marB="0" anchor="b">
                    <a:solidFill>
                      <a:srgbClr val="FFFF00"/>
                    </a:solidFill>
                  </a:tcPr>
                </a:tc>
                <a:extLst>
                  <a:ext uri="{0D108BD9-81ED-4DB2-BD59-A6C34878D82A}">
                    <a16:rowId xmlns:a16="http://schemas.microsoft.com/office/drawing/2014/main" val="2743170107"/>
                  </a:ext>
                </a:extLst>
              </a:tr>
            </a:tbl>
          </a:graphicData>
        </a:graphic>
      </p:graphicFrame>
      <p:graphicFrame>
        <p:nvGraphicFramePr>
          <p:cNvPr id="8" name="Content Placeholder 7">
            <a:extLst>
              <a:ext uri="{FF2B5EF4-FFF2-40B4-BE49-F238E27FC236}">
                <a16:creationId xmlns:a16="http://schemas.microsoft.com/office/drawing/2014/main" id="{5F510C00-3B0A-87CE-0717-6DDEBBE76B80}"/>
              </a:ext>
            </a:extLst>
          </p:cNvPr>
          <p:cNvGraphicFramePr>
            <a:graphicFrameLocks noGrp="1"/>
          </p:cNvGraphicFramePr>
          <p:nvPr>
            <p:ph sz="half" idx="1"/>
            <p:extLst>
              <p:ext uri="{D42A27DB-BD31-4B8C-83A1-F6EECF244321}">
                <p14:modId xmlns:p14="http://schemas.microsoft.com/office/powerpoint/2010/main" val="717904391"/>
              </p:ext>
            </p:extLst>
          </p:nvPr>
        </p:nvGraphicFramePr>
        <p:xfrm>
          <a:off x="1335024" y="1664208"/>
          <a:ext cx="4069080" cy="4245777"/>
        </p:xfrm>
        <a:graphic>
          <a:graphicData uri="http://schemas.openxmlformats.org/drawingml/2006/table">
            <a:tbl>
              <a:tblPr>
                <a:tableStyleId>{D7AC3CCA-C797-4891-BE02-D94E43425B78}</a:tableStyleId>
              </a:tblPr>
              <a:tblGrid>
                <a:gridCol w="2034540">
                  <a:extLst>
                    <a:ext uri="{9D8B030D-6E8A-4147-A177-3AD203B41FA5}">
                      <a16:colId xmlns:a16="http://schemas.microsoft.com/office/drawing/2014/main" val="2522314018"/>
                    </a:ext>
                  </a:extLst>
                </a:gridCol>
                <a:gridCol w="2034540">
                  <a:extLst>
                    <a:ext uri="{9D8B030D-6E8A-4147-A177-3AD203B41FA5}">
                      <a16:colId xmlns:a16="http://schemas.microsoft.com/office/drawing/2014/main" val="454039843"/>
                    </a:ext>
                  </a:extLst>
                </a:gridCol>
              </a:tblGrid>
              <a:tr h="317461">
                <a:tc gridSpan="2">
                  <a:txBody>
                    <a:bodyPr/>
                    <a:lstStyle/>
                    <a:p>
                      <a:pPr algn="ctr" fontAlgn="b"/>
                      <a:r>
                        <a:rPr lang="en-US" sz="1400" u="none" strike="noStrike" dirty="0">
                          <a:effectLst/>
                        </a:rPr>
                        <a:t>Average % Change in the Index </a:t>
                      </a:r>
                    </a:p>
                    <a:p>
                      <a:pPr algn="ctr" fontAlgn="b"/>
                      <a:r>
                        <a:rPr lang="en-US" sz="1400" u="none" strike="noStrike" dirty="0">
                          <a:effectLst/>
                        </a:rPr>
                        <a:t>Over 2007-2024</a:t>
                      </a:r>
                      <a:endParaRPr lang="en-US" sz="14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extLst>
                  <a:ext uri="{0D108BD9-81ED-4DB2-BD59-A6C34878D82A}">
                    <a16:rowId xmlns:a16="http://schemas.microsoft.com/office/drawing/2014/main" val="72122780"/>
                  </a:ext>
                </a:extLst>
              </a:tr>
              <a:tr h="317461">
                <a:tc>
                  <a:txBody>
                    <a:bodyPr/>
                    <a:lstStyle/>
                    <a:p>
                      <a:pPr algn="ctr" fontAlgn="b"/>
                      <a:r>
                        <a:rPr lang="en-US" sz="1600" b="0" i="0" u="none" strike="noStrike" dirty="0">
                          <a:solidFill>
                            <a:srgbClr val="000000"/>
                          </a:solidFill>
                          <a:effectLst/>
                          <a:latin typeface="Calibri" panose="020F0502020204030204" pitchFamily="34" charset="0"/>
                        </a:rPr>
                        <a:t>Virginia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1.7</a:t>
                      </a:r>
                    </a:p>
                  </a:txBody>
                  <a:tcPr marL="9525" marR="9525" marT="9525" marB="0" anchor="b"/>
                </a:tc>
                <a:extLst>
                  <a:ext uri="{0D108BD9-81ED-4DB2-BD59-A6C34878D82A}">
                    <a16:rowId xmlns:a16="http://schemas.microsoft.com/office/drawing/2014/main" val="2483376008"/>
                  </a:ext>
                </a:extLst>
              </a:tr>
              <a:tr h="317461">
                <a:tc>
                  <a:txBody>
                    <a:bodyPr/>
                    <a:lstStyle/>
                    <a:p>
                      <a:pPr algn="ctr" fontAlgn="b"/>
                      <a:r>
                        <a:rPr lang="en-US" sz="1600" b="0" i="0" u="none" strike="noStrike" dirty="0">
                          <a:solidFill>
                            <a:srgbClr val="000000"/>
                          </a:solidFill>
                          <a:effectLst/>
                          <a:latin typeface="Calibri" panose="020F0502020204030204" pitchFamily="34" charset="0"/>
                        </a:rPr>
                        <a:t>Tennessee</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1.4</a:t>
                      </a:r>
                    </a:p>
                  </a:txBody>
                  <a:tcPr marL="9525" marR="9525" marT="9525" marB="0" anchor="b"/>
                </a:tc>
                <a:extLst>
                  <a:ext uri="{0D108BD9-81ED-4DB2-BD59-A6C34878D82A}">
                    <a16:rowId xmlns:a16="http://schemas.microsoft.com/office/drawing/2014/main" val="432705143"/>
                  </a:ext>
                </a:extLst>
              </a:tr>
              <a:tr h="317461">
                <a:tc>
                  <a:txBody>
                    <a:bodyPr/>
                    <a:lstStyle/>
                    <a:p>
                      <a:pPr algn="ctr" fontAlgn="b"/>
                      <a:r>
                        <a:rPr lang="en-US" sz="1600" b="0" i="0" u="none" strike="noStrike">
                          <a:solidFill>
                            <a:srgbClr val="000000"/>
                          </a:solidFill>
                          <a:effectLst/>
                          <a:latin typeface="Calibri" panose="020F0502020204030204" pitchFamily="34" charset="0"/>
                        </a:rPr>
                        <a:t>Texas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1.4</a:t>
                      </a:r>
                    </a:p>
                  </a:txBody>
                  <a:tcPr marL="9525" marR="9525" marT="9525" marB="0" anchor="b"/>
                </a:tc>
                <a:extLst>
                  <a:ext uri="{0D108BD9-81ED-4DB2-BD59-A6C34878D82A}">
                    <a16:rowId xmlns:a16="http://schemas.microsoft.com/office/drawing/2014/main" val="1010951037"/>
                  </a:ext>
                </a:extLst>
              </a:tr>
              <a:tr h="317461">
                <a:tc>
                  <a:txBody>
                    <a:bodyPr/>
                    <a:lstStyle/>
                    <a:p>
                      <a:pPr algn="ctr" fontAlgn="b"/>
                      <a:r>
                        <a:rPr lang="en-US" sz="1600" b="0" i="0" u="none" strike="noStrike">
                          <a:solidFill>
                            <a:srgbClr val="000000"/>
                          </a:solidFill>
                          <a:effectLst/>
                          <a:latin typeface="Calibri" panose="020F0502020204030204" pitchFamily="34" charset="0"/>
                        </a:rPr>
                        <a:t>South</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1.3</a:t>
                      </a:r>
                    </a:p>
                  </a:txBody>
                  <a:tcPr marL="9525" marR="9525" marT="9525" marB="0" anchor="b"/>
                </a:tc>
                <a:extLst>
                  <a:ext uri="{0D108BD9-81ED-4DB2-BD59-A6C34878D82A}">
                    <a16:rowId xmlns:a16="http://schemas.microsoft.com/office/drawing/2014/main" val="2522546823"/>
                  </a:ext>
                </a:extLst>
              </a:tr>
              <a:tr h="317461">
                <a:tc>
                  <a:txBody>
                    <a:bodyPr/>
                    <a:lstStyle/>
                    <a:p>
                      <a:pPr algn="ctr" fontAlgn="b"/>
                      <a:r>
                        <a:rPr lang="en-US" sz="1600" b="0" i="0" u="none" strike="noStrike">
                          <a:solidFill>
                            <a:srgbClr val="000000"/>
                          </a:solidFill>
                          <a:effectLst/>
                          <a:latin typeface="Calibri" panose="020F0502020204030204" pitchFamily="34" charset="0"/>
                        </a:rPr>
                        <a:t>Georgia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1.3</a:t>
                      </a:r>
                    </a:p>
                  </a:txBody>
                  <a:tcPr marL="9525" marR="9525" marT="9525" marB="0" anchor="b"/>
                </a:tc>
                <a:extLst>
                  <a:ext uri="{0D108BD9-81ED-4DB2-BD59-A6C34878D82A}">
                    <a16:rowId xmlns:a16="http://schemas.microsoft.com/office/drawing/2014/main" val="2560169134"/>
                  </a:ext>
                </a:extLst>
              </a:tr>
              <a:tr h="317461">
                <a:tc>
                  <a:txBody>
                    <a:bodyPr/>
                    <a:lstStyle/>
                    <a:p>
                      <a:pPr algn="ctr" fontAlgn="b"/>
                      <a:r>
                        <a:rPr lang="en-US" sz="1600" b="0" i="0" u="none" strike="noStrike">
                          <a:solidFill>
                            <a:srgbClr val="000000"/>
                          </a:solidFill>
                          <a:effectLst/>
                          <a:latin typeface="Calibri" panose="020F0502020204030204" pitchFamily="34" charset="0"/>
                        </a:rPr>
                        <a:t>Alabama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518506255"/>
                  </a:ext>
                </a:extLst>
              </a:tr>
              <a:tr h="317461">
                <a:tc>
                  <a:txBody>
                    <a:bodyPr/>
                    <a:lstStyle/>
                    <a:p>
                      <a:pPr algn="ctr" fontAlgn="b"/>
                      <a:r>
                        <a:rPr lang="en-US" sz="1600" b="0" i="0" u="none" strike="noStrike">
                          <a:solidFill>
                            <a:srgbClr val="000000"/>
                          </a:solidFill>
                          <a:effectLst/>
                          <a:latin typeface="Calibri" panose="020F0502020204030204" pitchFamily="34" charset="0"/>
                        </a:rPr>
                        <a:t>Arkansas</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1491069871"/>
                  </a:ext>
                </a:extLst>
              </a:tr>
              <a:tr h="317461">
                <a:tc>
                  <a:txBody>
                    <a:bodyPr/>
                    <a:lstStyle/>
                    <a:p>
                      <a:pPr algn="ctr" fontAlgn="b"/>
                      <a:r>
                        <a:rPr lang="en-US" sz="1600" b="0" i="0" u="none" strike="noStrike">
                          <a:solidFill>
                            <a:srgbClr val="000000"/>
                          </a:solidFill>
                          <a:effectLst/>
                          <a:latin typeface="Calibri" panose="020F0502020204030204" pitchFamily="34" charset="0"/>
                        </a:rPr>
                        <a:t>Florida </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2764601612"/>
                  </a:ext>
                </a:extLst>
              </a:tr>
              <a:tr h="317461">
                <a:tc>
                  <a:txBody>
                    <a:bodyPr/>
                    <a:lstStyle/>
                    <a:p>
                      <a:pPr algn="ctr" fontAlgn="b"/>
                      <a:r>
                        <a:rPr lang="en-US" sz="1600" b="0" i="0" u="none" strike="noStrike">
                          <a:solidFill>
                            <a:srgbClr val="000000"/>
                          </a:solidFill>
                          <a:effectLst/>
                          <a:latin typeface="Calibri" panose="020F0502020204030204" pitchFamily="34" charset="0"/>
                        </a:rPr>
                        <a:t>North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1618467973"/>
                  </a:ext>
                </a:extLst>
              </a:tr>
              <a:tr h="317461">
                <a:tc>
                  <a:txBody>
                    <a:bodyPr/>
                    <a:lstStyle/>
                    <a:p>
                      <a:pPr algn="ctr" fontAlgn="b"/>
                      <a:r>
                        <a:rPr lang="en-US" sz="1600" b="0" i="0" u="none" strike="noStrike">
                          <a:solidFill>
                            <a:srgbClr val="000000"/>
                          </a:solidFill>
                          <a:effectLst/>
                          <a:latin typeface="Calibri" panose="020F0502020204030204" pitchFamily="34" charset="0"/>
                        </a:rPr>
                        <a:t>South Carolina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9525" marR="9525" marT="9525" marB="0" anchor="b"/>
                </a:tc>
                <a:extLst>
                  <a:ext uri="{0D108BD9-81ED-4DB2-BD59-A6C34878D82A}">
                    <a16:rowId xmlns:a16="http://schemas.microsoft.com/office/drawing/2014/main" val="2909368715"/>
                  </a:ext>
                </a:extLst>
              </a:tr>
              <a:tr h="317461">
                <a:tc>
                  <a:txBody>
                    <a:bodyPr/>
                    <a:lstStyle/>
                    <a:p>
                      <a:pPr algn="ctr" fontAlgn="b"/>
                      <a:r>
                        <a:rPr lang="en-US" sz="1600" b="0" i="0" u="none" strike="noStrike">
                          <a:solidFill>
                            <a:srgbClr val="000000"/>
                          </a:solidFill>
                          <a:effectLst/>
                          <a:latin typeface="Calibri" panose="020F0502020204030204" pitchFamily="34" charset="0"/>
                        </a:rPr>
                        <a:t>Mississippi</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0.8</a:t>
                      </a:r>
                    </a:p>
                  </a:txBody>
                  <a:tcPr marL="9525" marR="9525" marT="9525" marB="0" anchor="b"/>
                </a:tc>
                <a:extLst>
                  <a:ext uri="{0D108BD9-81ED-4DB2-BD59-A6C34878D82A}">
                    <a16:rowId xmlns:a16="http://schemas.microsoft.com/office/drawing/2014/main" val="1190380608"/>
                  </a:ext>
                </a:extLst>
              </a:tr>
              <a:tr h="317461">
                <a:tc>
                  <a:txBody>
                    <a:bodyPr/>
                    <a:lstStyle/>
                    <a:p>
                      <a:pPr algn="ctr" fontAlgn="b"/>
                      <a:r>
                        <a:rPr lang="en-US" sz="1600" b="0" i="0" u="none" strike="noStrike" dirty="0">
                          <a:solidFill>
                            <a:srgbClr val="000000"/>
                          </a:solidFill>
                          <a:effectLst/>
                          <a:latin typeface="Calibri" panose="020F0502020204030204" pitchFamily="34" charset="0"/>
                        </a:rPr>
                        <a:t>Louisiana</a:t>
                      </a:r>
                    </a:p>
                  </a:txBody>
                  <a:tcPr marL="9525" marR="9525" marT="9525" marB="0" anchor="b">
                    <a:solidFill>
                      <a:srgbClr val="FFFF00"/>
                    </a:solidFill>
                  </a:tcPr>
                </a:tc>
                <a:tc>
                  <a:txBody>
                    <a:bodyPr/>
                    <a:lstStyle/>
                    <a:p>
                      <a:pPr algn="ctr" fontAlgn="b"/>
                      <a:r>
                        <a:rPr lang="en-US" sz="1600" b="0" i="0" u="none" strike="noStrike" dirty="0">
                          <a:solidFill>
                            <a:srgbClr val="000000"/>
                          </a:solidFill>
                          <a:effectLst/>
                          <a:latin typeface="Calibri" panose="020F0502020204030204" pitchFamily="34" charset="0"/>
                        </a:rPr>
                        <a:t>0.2</a:t>
                      </a:r>
                    </a:p>
                  </a:txBody>
                  <a:tcPr marL="9525" marR="9525" marT="9525" marB="0" anchor="b">
                    <a:solidFill>
                      <a:srgbClr val="FFFF00"/>
                    </a:solidFill>
                  </a:tcPr>
                </a:tc>
                <a:extLst>
                  <a:ext uri="{0D108BD9-81ED-4DB2-BD59-A6C34878D82A}">
                    <a16:rowId xmlns:a16="http://schemas.microsoft.com/office/drawing/2014/main" val="758839174"/>
                  </a:ext>
                </a:extLst>
              </a:tr>
            </a:tbl>
          </a:graphicData>
        </a:graphic>
      </p:graphicFrame>
      <p:sp>
        <p:nvSpPr>
          <p:cNvPr id="3" name="Rectangle 2">
            <a:extLst>
              <a:ext uri="{FF2B5EF4-FFF2-40B4-BE49-F238E27FC236}">
                <a16:creationId xmlns:a16="http://schemas.microsoft.com/office/drawing/2014/main" id="{77C6898A-8183-522D-BC71-1968E1A08A8F}"/>
              </a:ext>
            </a:extLst>
          </p:cNvPr>
          <p:cNvSpPr/>
          <p:nvPr/>
        </p:nvSpPr>
        <p:spPr>
          <a:xfrm>
            <a:off x="2642616" y="5980176"/>
            <a:ext cx="7168896" cy="5669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200" dirty="0"/>
              <a:t>The Problem for Louisiana: </a:t>
            </a:r>
          </a:p>
          <a:p>
            <a:pPr algn="ctr"/>
            <a:r>
              <a:rPr lang="en-US" sz="1200" dirty="0"/>
              <a:t>Average Annual Median Change in the Productivity index over the 2007 to 2024 period was 0.6%</a:t>
            </a:r>
          </a:p>
        </p:txBody>
      </p:sp>
    </p:spTree>
    <p:extLst>
      <p:ext uri="{BB962C8B-B14F-4D97-AF65-F5344CB8AC3E}">
        <p14:creationId xmlns:p14="http://schemas.microsoft.com/office/powerpoint/2010/main" val="771564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C12887-791B-8FC7-FA74-1AFAA6542C19}"/>
              </a:ext>
            </a:extLst>
          </p:cNvPr>
          <p:cNvSpPr>
            <a:spLocks noGrp="1"/>
          </p:cNvSpPr>
          <p:nvPr>
            <p:ph type="title"/>
          </p:nvPr>
        </p:nvSpPr>
        <p:spPr>
          <a:xfrm>
            <a:off x="1141413" y="618518"/>
            <a:ext cx="9905998" cy="1478570"/>
          </a:xfrm>
        </p:spPr>
        <p:txBody>
          <a:bodyPr>
            <a:normAutofit/>
          </a:bodyPr>
          <a:lstStyle/>
          <a:p>
            <a:pPr algn="ctr"/>
            <a:r>
              <a:rPr lang="en-US" sz="2400" b="1" dirty="0">
                <a:solidFill>
                  <a:srgbClr val="FF0000"/>
                </a:solidFill>
                <a:effectLst>
                  <a:outerShdw blurRad="38100" dist="38100" dir="2700000" algn="tl">
                    <a:srgbClr val="000000">
                      <a:alpha val="43137"/>
                    </a:srgbClr>
                  </a:outerShdw>
                </a:effectLst>
              </a:rPr>
              <a:t>Unit Labor Cost: an important variable to consider</a:t>
            </a:r>
          </a:p>
        </p:txBody>
      </p:sp>
      <p:graphicFrame>
        <p:nvGraphicFramePr>
          <p:cNvPr id="6" name="Content Placeholder 3">
            <a:extLst>
              <a:ext uri="{FF2B5EF4-FFF2-40B4-BE49-F238E27FC236}">
                <a16:creationId xmlns:a16="http://schemas.microsoft.com/office/drawing/2014/main" id="{E40D9F79-86B4-6D54-DE6D-143299877490}"/>
              </a:ext>
            </a:extLst>
          </p:cNvPr>
          <p:cNvGraphicFramePr>
            <a:graphicFrameLocks noGrp="1"/>
          </p:cNvGraphicFramePr>
          <p:nvPr>
            <p:ph idx="1"/>
            <p:extLst>
              <p:ext uri="{D42A27DB-BD31-4B8C-83A1-F6EECF244321}">
                <p14:modId xmlns:p14="http://schemas.microsoft.com/office/powerpoint/2010/main" val="1984132517"/>
              </p:ext>
            </p:extLst>
          </p:nvPr>
        </p:nvGraphicFramePr>
        <p:xfrm>
          <a:off x="1141413" y="1893456"/>
          <a:ext cx="9906000" cy="36680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46105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1" name="Picture 2">
            <a:extLst>
              <a:ext uri="{FF2B5EF4-FFF2-40B4-BE49-F238E27FC236}">
                <a16:creationId xmlns:a16="http://schemas.microsoft.com/office/drawing/2014/main" id="{5FF7B57D-FF7B-48B3-9F60-9BCEEECF9E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43" name="Group 142">
            <a:extLst>
              <a:ext uri="{FF2B5EF4-FFF2-40B4-BE49-F238E27FC236}">
                <a16:creationId xmlns:a16="http://schemas.microsoft.com/office/drawing/2014/main" id="{EB95AFDF-FA7D-4311-9C65-6D507D92F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44" name="Group 143">
              <a:extLst>
                <a:ext uri="{FF2B5EF4-FFF2-40B4-BE49-F238E27FC236}">
                  <a16:creationId xmlns:a16="http://schemas.microsoft.com/office/drawing/2014/main" id="{9A5CCD98-20C1-4404-B788-FDA92F8A440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56" name="Rectangle 5">
                <a:extLst>
                  <a:ext uri="{FF2B5EF4-FFF2-40B4-BE49-F238E27FC236}">
                    <a16:creationId xmlns:a16="http://schemas.microsoft.com/office/drawing/2014/main" id="{C1424C76-B5C3-468E-86FA-8D9B269053D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57" name="Freeform 6">
                <a:extLst>
                  <a:ext uri="{FF2B5EF4-FFF2-40B4-BE49-F238E27FC236}">
                    <a16:creationId xmlns:a16="http://schemas.microsoft.com/office/drawing/2014/main" id="{B3922267-72C9-403B-A6DE-7D0A43D554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8" name="Freeform 7">
                <a:extLst>
                  <a:ext uri="{FF2B5EF4-FFF2-40B4-BE49-F238E27FC236}">
                    <a16:creationId xmlns:a16="http://schemas.microsoft.com/office/drawing/2014/main" id="{7276DB68-2E8D-4723-852B-7476DD38FE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9" name="Freeform 8">
                <a:extLst>
                  <a:ext uri="{FF2B5EF4-FFF2-40B4-BE49-F238E27FC236}">
                    <a16:creationId xmlns:a16="http://schemas.microsoft.com/office/drawing/2014/main" id="{0A155711-4993-4D1E-89EA-A397C164F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0" name="Freeform 9">
                <a:extLst>
                  <a:ext uri="{FF2B5EF4-FFF2-40B4-BE49-F238E27FC236}">
                    <a16:creationId xmlns:a16="http://schemas.microsoft.com/office/drawing/2014/main" id="{2AB42136-2551-4CAA-857F-65FA3247B4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1" name="Freeform 10">
                <a:extLst>
                  <a:ext uri="{FF2B5EF4-FFF2-40B4-BE49-F238E27FC236}">
                    <a16:creationId xmlns:a16="http://schemas.microsoft.com/office/drawing/2014/main" id="{7C2ADEA1-EA3E-4C0E-A28E-460092F7F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2" name="Freeform 11">
                <a:extLst>
                  <a:ext uri="{FF2B5EF4-FFF2-40B4-BE49-F238E27FC236}">
                    <a16:creationId xmlns:a16="http://schemas.microsoft.com/office/drawing/2014/main" id="{B04584B3-081C-4286-A840-AB5B16B10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3" name="Freeform 12">
                <a:extLst>
                  <a:ext uri="{FF2B5EF4-FFF2-40B4-BE49-F238E27FC236}">
                    <a16:creationId xmlns:a16="http://schemas.microsoft.com/office/drawing/2014/main" id="{3AB388FD-C246-4936-A041-E0413A1329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4" name="Freeform 13">
                <a:extLst>
                  <a:ext uri="{FF2B5EF4-FFF2-40B4-BE49-F238E27FC236}">
                    <a16:creationId xmlns:a16="http://schemas.microsoft.com/office/drawing/2014/main" id="{57692343-2D12-4F57-836C-945D407B6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5" name="Freeform 14">
                <a:extLst>
                  <a:ext uri="{FF2B5EF4-FFF2-40B4-BE49-F238E27FC236}">
                    <a16:creationId xmlns:a16="http://schemas.microsoft.com/office/drawing/2014/main" id="{062EE710-0210-4840-8698-E0DF1C617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6" name="Freeform 15">
                <a:extLst>
                  <a:ext uri="{FF2B5EF4-FFF2-40B4-BE49-F238E27FC236}">
                    <a16:creationId xmlns:a16="http://schemas.microsoft.com/office/drawing/2014/main" id="{161892F4-6071-40CD-8E18-CDEE0C91B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7" name="Line 16">
                <a:extLst>
                  <a:ext uri="{FF2B5EF4-FFF2-40B4-BE49-F238E27FC236}">
                    <a16:creationId xmlns:a16="http://schemas.microsoft.com/office/drawing/2014/main" id="{3E6BBE44-8D88-407D-B1C6-10C89DD6173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168" name="Freeform 17">
                <a:extLst>
                  <a:ext uri="{FF2B5EF4-FFF2-40B4-BE49-F238E27FC236}">
                    <a16:creationId xmlns:a16="http://schemas.microsoft.com/office/drawing/2014/main" id="{1E90AE6E-328E-4730-825C-B5130F5CF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9" name="Freeform 18">
                <a:extLst>
                  <a:ext uri="{FF2B5EF4-FFF2-40B4-BE49-F238E27FC236}">
                    <a16:creationId xmlns:a16="http://schemas.microsoft.com/office/drawing/2014/main" id="{24EC969F-6E4A-4163-ABDA-4674429A3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0" name="Freeform 19">
                <a:extLst>
                  <a:ext uri="{FF2B5EF4-FFF2-40B4-BE49-F238E27FC236}">
                    <a16:creationId xmlns:a16="http://schemas.microsoft.com/office/drawing/2014/main" id="{1B735C94-B049-42C6-9DEF-5DB70D58C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1" name="Freeform 20">
                <a:extLst>
                  <a:ext uri="{FF2B5EF4-FFF2-40B4-BE49-F238E27FC236}">
                    <a16:creationId xmlns:a16="http://schemas.microsoft.com/office/drawing/2014/main" id="{051C02E6-1954-478B-AEAE-BF8F36BE94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2" name="Rectangle 21">
                <a:extLst>
                  <a:ext uri="{FF2B5EF4-FFF2-40B4-BE49-F238E27FC236}">
                    <a16:creationId xmlns:a16="http://schemas.microsoft.com/office/drawing/2014/main" id="{6710B1C0-310A-48D0-B824-459D9AFC2FB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3" name="Freeform 22">
                <a:extLst>
                  <a:ext uri="{FF2B5EF4-FFF2-40B4-BE49-F238E27FC236}">
                    <a16:creationId xmlns:a16="http://schemas.microsoft.com/office/drawing/2014/main" id="{1204A606-D9A6-4DC6-9F0E-D516EA1EB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4" name="Freeform 23">
                <a:extLst>
                  <a:ext uri="{FF2B5EF4-FFF2-40B4-BE49-F238E27FC236}">
                    <a16:creationId xmlns:a16="http://schemas.microsoft.com/office/drawing/2014/main" id="{EE569555-0243-4979-A537-C9B4AFD5F2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5" name="Freeform 24">
                <a:extLst>
                  <a:ext uri="{FF2B5EF4-FFF2-40B4-BE49-F238E27FC236}">
                    <a16:creationId xmlns:a16="http://schemas.microsoft.com/office/drawing/2014/main" id="{D52A977D-4993-48AF-A792-F2DE09639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6" name="Freeform 25">
                <a:extLst>
                  <a:ext uri="{FF2B5EF4-FFF2-40B4-BE49-F238E27FC236}">
                    <a16:creationId xmlns:a16="http://schemas.microsoft.com/office/drawing/2014/main" id="{93CFF2DC-E52E-4D99-97D5-B0D7B792E5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7" name="Freeform 26">
                <a:extLst>
                  <a:ext uri="{FF2B5EF4-FFF2-40B4-BE49-F238E27FC236}">
                    <a16:creationId xmlns:a16="http://schemas.microsoft.com/office/drawing/2014/main" id="{5E175372-AF09-42A7-B3D0-226C834891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8" name="Freeform 27">
                <a:extLst>
                  <a:ext uri="{FF2B5EF4-FFF2-40B4-BE49-F238E27FC236}">
                    <a16:creationId xmlns:a16="http://schemas.microsoft.com/office/drawing/2014/main" id="{ABF20BA9-F4B2-49EA-A573-578B18977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9" name="Freeform 28">
                <a:extLst>
                  <a:ext uri="{FF2B5EF4-FFF2-40B4-BE49-F238E27FC236}">
                    <a16:creationId xmlns:a16="http://schemas.microsoft.com/office/drawing/2014/main" id="{AA3A7A4B-C811-4E23-8BFD-5823A032D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0" name="Freeform 29">
                <a:extLst>
                  <a:ext uri="{FF2B5EF4-FFF2-40B4-BE49-F238E27FC236}">
                    <a16:creationId xmlns:a16="http://schemas.microsoft.com/office/drawing/2014/main" id="{47537781-F057-4B97-AD8F-12FE9BE59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1" name="Freeform 30">
                <a:extLst>
                  <a:ext uri="{FF2B5EF4-FFF2-40B4-BE49-F238E27FC236}">
                    <a16:creationId xmlns:a16="http://schemas.microsoft.com/office/drawing/2014/main" id="{078883C7-EB52-4BB7-A9A7-F8C046A83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2" name="Freeform 31">
                <a:extLst>
                  <a:ext uri="{FF2B5EF4-FFF2-40B4-BE49-F238E27FC236}">
                    <a16:creationId xmlns:a16="http://schemas.microsoft.com/office/drawing/2014/main" id="{63CCBBF8-5972-4ED3-AB5B-46DC425B1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45" name="Group 144">
              <a:extLst>
                <a:ext uri="{FF2B5EF4-FFF2-40B4-BE49-F238E27FC236}">
                  <a16:creationId xmlns:a16="http://schemas.microsoft.com/office/drawing/2014/main" id="{A8C19883-37FB-437C-A3AA-89AA6239D3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46" name="Freeform 32">
                <a:extLst>
                  <a:ext uri="{FF2B5EF4-FFF2-40B4-BE49-F238E27FC236}">
                    <a16:creationId xmlns:a16="http://schemas.microsoft.com/office/drawing/2014/main" id="{AF1753DD-4CEF-45EC-B952-90EA8895D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7" name="Freeform 33">
                <a:extLst>
                  <a:ext uri="{FF2B5EF4-FFF2-40B4-BE49-F238E27FC236}">
                    <a16:creationId xmlns:a16="http://schemas.microsoft.com/office/drawing/2014/main" id="{5B9356DB-C1BE-4D76-8FA7-4FBAA12D1D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8" name="Freeform 34">
                <a:extLst>
                  <a:ext uri="{FF2B5EF4-FFF2-40B4-BE49-F238E27FC236}">
                    <a16:creationId xmlns:a16="http://schemas.microsoft.com/office/drawing/2014/main" id="{C4F59561-572D-42BA-A6FD-F3AFA1A394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9" name="Freeform 35">
                <a:extLst>
                  <a:ext uri="{FF2B5EF4-FFF2-40B4-BE49-F238E27FC236}">
                    <a16:creationId xmlns:a16="http://schemas.microsoft.com/office/drawing/2014/main" id="{BB7A51A1-D509-4494-BAE2-1B96CAD4D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0" name="Freeform 36">
                <a:extLst>
                  <a:ext uri="{FF2B5EF4-FFF2-40B4-BE49-F238E27FC236}">
                    <a16:creationId xmlns:a16="http://schemas.microsoft.com/office/drawing/2014/main" id="{D3FE0B5A-55DE-4E56-8E9B-B92D1DB9A8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1" name="Freeform 37">
                <a:extLst>
                  <a:ext uri="{FF2B5EF4-FFF2-40B4-BE49-F238E27FC236}">
                    <a16:creationId xmlns:a16="http://schemas.microsoft.com/office/drawing/2014/main" id="{F125661C-3A0E-4B6E-B2AB-1B08C8925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2" name="Freeform 38">
                <a:extLst>
                  <a:ext uri="{FF2B5EF4-FFF2-40B4-BE49-F238E27FC236}">
                    <a16:creationId xmlns:a16="http://schemas.microsoft.com/office/drawing/2014/main" id="{39304006-EE77-438A-A0D1-537322356C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3" name="Freeform 39">
                <a:extLst>
                  <a:ext uri="{FF2B5EF4-FFF2-40B4-BE49-F238E27FC236}">
                    <a16:creationId xmlns:a16="http://schemas.microsoft.com/office/drawing/2014/main" id="{C6031DEB-4109-4049-82CF-DD06483A2C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4" name="Freeform 40">
                <a:extLst>
                  <a:ext uri="{FF2B5EF4-FFF2-40B4-BE49-F238E27FC236}">
                    <a16:creationId xmlns:a16="http://schemas.microsoft.com/office/drawing/2014/main" id="{65FC2657-18D6-4490-88D6-32E6B1C6FB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5" name="Rectangle 41">
                <a:extLst>
                  <a:ext uri="{FF2B5EF4-FFF2-40B4-BE49-F238E27FC236}">
                    <a16:creationId xmlns:a16="http://schemas.microsoft.com/office/drawing/2014/main" id="{20BEA03B-3EAD-4FA2-BC9D-25A14D635C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sp>
        <p:nvSpPr>
          <p:cNvPr id="184" name="Rectangle 183">
            <a:extLst>
              <a:ext uri="{FF2B5EF4-FFF2-40B4-BE49-F238E27FC236}">
                <a16:creationId xmlns:a16="http://schemas.microsoft.com/office/drawing/2014/main" id="{3CBA50DB-DBC7-4B6E-B3C1-8FF1EA519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86" name="Group 185">
            <a:extLst>
              <a:ext uri="{FF2B5EF4-FFF2-40B4-BE49-F238E27FC236}">
                <a16:creationId xmlns:a16="http://schemas.microsoft.com/office/drawing/2014/main" id="{1DED8FB6-AF8D-4D98-913D-E6486FEC10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87" name="Group 186">
              <a:extLst>
                <a:ext uri="{FF2B5EF4-FFF2-40B4-BE49-F238E27FC236}">
                  <a16:creationId xmlns:a16="http://schemas.microsoft.com/office/drawing/2014/main" id="{0A805ED2-113B-4584-8827-567B5792F1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99" name="Rectangle 5">
                <a:extLst>
                  <a:ext uri="{FF2B5EF4-FFF2-40B4-BE49-F238E27FC236}">
                    <a16:creationId xmlns:a16="http://schemas.microsoft.com/office/drawing/2014/main" id="{C6CF21D8-CC72-4F35-A29E-3AF9E6DA130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00" name="Freeform 6">
                <a:extLst>
                  <a:ext uri="{FF2B5EF4-FFF2-40B4-BE49-F238E27FC236}">
                    <a16:creationId xmlns:a16="http://schemas.microsoft.com/office/drawing/2014/main" id="{8E60A7C3-087D-47B4-AB5A-C8B1042FD2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1" name="Freeform 7">
                <a:extLst>
                  <a:ext uri="{FF2B5EF4-FFF2-40B4-BE49-F238E27FC236}">
                    <a16:creationId xmlns:a16="http://schemas.microsoft.com/office/drawing/2014/main" id="{1885EECE-F6D9-4128-BC90-01583BF269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2" name="Freeform 8">
                <a:extLst>
                  <a:ext uri="{FF2B5EF4-FFF2-40B4-BE49-F238E27FC236}">
                    <a16:creationId xmlns:a16="http://schemas.microsoft.com/office/drawing/2014/main" id="{F44AA128-AA96-4FF2-A1C3-F9D2E7FD3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3" name="Freeform 9">
                <a:extLst>
                  <a:ext uri="{FF2B5EF4-FFF2-40B4-BE49-F238E27FC236}">
                    <a16:creationId xmlns:a16="http://schemas.microsoft.com/office/drawing/2014/main" id="{7E52DC12-230B-4892-B284-F2FE9DE16A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4" name="Freeform 10">
                <a:extLst>
                  <a:ext uri="{FF2B5EF4-FFF2-40B4-BE49-F238E27FC236}">
                    <a16:creationId xmlns:a16="http://schemas.microsoft.com/office/drawing/2014/main" id="{A68FBF9E-B81A-41D0-8A03-6CFC30811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5" name="Freeform 11">
                <a:extLst>
                  <a:ext uri="{FF2B5EF4-FFF2-40B4-BE49-F238E27FC236}">
                    <a16:creationId xmlns:a16="http://schemas.microsoft.com/office/drawing/2014/main" id="{B0047F84-8480-494F-9241-39FF17CFF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6" name="Freeform 12">
                <a:extLst>
                  <a:ext uri="{FF2B5EF4-FFF2-40B4-BE49-F238E27FC236}">
                    <a16:creationId xmlns:a16="http://schemas.microsoft.com/office/drawing/2014/main" id="{8CAF76D8-4B95-4A8E-9EE5-8CCC0A7AD2C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7" name="Freeform 13">
                <a:extLst>
                  <a:ext uri="{FF2B5EF4-FFF2-40B4-BE49-F238E27FC236}">
                    <a16:creationId xmlns:a16="http://schemas.microsoft.com/office/drawing/2014/main" id="{792F82F3-05A8-4A55-8C5B-81F6678B59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8" name="Freeform 14">
                <a:extLst>
                  <a:ext uri="{FF2B5EF4-FFF2-40B4-BE49-F238E27FC236}">
                    <a16:creationId xmlns:a16="http://schemas.microsoft.com/office/drawing/2014/main" id="{B8472536-021A-4E59-BD59-DDC090A18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9" name="Freeform 15">
                <a:extLst>
                  <a:ext uri="{FF2B5EF4-FFF2-40B4-BE49-F238E27FC236}">
                    <a16:creationId xmlns:a16="http://schemas.microsoft.com/office/drawing/2014/main" id="{AEBEF646-3C12-469F-B194-A161A7A95D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0" name="Line 16">
                <a:extLst>
                  <a:ext uri="{FF2B5EF4-FFF2-40B4-BE49-F238E27FC236}">
                    <a16:creationId xmlns:a16="http://schemas.microsoft.com/office/drawing/2014/main" id="{D4501159-D7AC-4307-9DFC-C8F3A94341D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11" name="Freeform 17">
                <a:extLst>
                  <a:ext uri="{FF2B5EF4-FFF2-40B4-BE49-F238E27FC236}">
                    <a16:creationId xmlns:a16="http://schemas.microsoft.com/office/drawing/2014/main" id="{B5244C41-454C-47D8-A6A9-C17EC2A36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2" name="Freeform 18">
                <a:extLst>
                  <a:ext uri="{FF2B5EF4-FFF2-40B4-BE49-F238E27FC236}">
                    <a16:creationId xmlns:a16="http://schemas.microsoft.com/office/drawing/2014/main" id="{8FA883B8-99FB-4540-B573-F0674BFB1C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3" name="Freeform 19">
                <a:extLst>
                  <a:ext uri="{FF2B5EF4-FFF2-40B4-BE49-F238E27FC236}">
                    <a16:creationId xmlns:a16="http://schemas.microsoft.com/office/drawing/2014/main" id="{F1178B7C-5A00-4E5B-9010-B1477621E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4" name="Freeform 20">
                <a:extLst>
                  <a:ext uri="{FF2B5EF4-FFF2-40B4-BE49-F238E27FC236}">
                    <a16:creationId xmlns:a16="http://schemas.microsoft.com/office/drawing/2014/main" id="{E359D5D8-EE2E-4714-A40A-C3A6D91F989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5" name="Rectangle 21">
                <a:extLst>
                  <a:ext uri="{FF2B5EF4-FFF2-40B4-BE49-F238E27FC236}">
                    <a16:creationId xmlns:a16="http://schemas.microsoft.com/office/drawing/2014/main" id="{8A89C2E5-F892-4666-85FB-995578FBC73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16" name="Freeform 22">
                <a:extLst>
                  <a:ext uri="{FF2B5EF4-FFF2-40B4-BE49-F238E27FC236}">
                    <a16:creationId xmlns:a16="http://schemas.microsoft.com/office/drawing/2014/main" id="{6DC6174B-0EC3-4A81-A0D1-D10DBB869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7" name="Freeform 23">
                <a:extLst>
                  <a:ext uri="{FF2B5EF4-FFF2-40B4-BE49-F238E27FC236}">
                    <a16:creationId xmlns:a16="http://schemas.microsoft.com/office/drawing/2014/main" id="{2CB96070-0553-4F79-984C-8DABB1CD5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8" name="Freeform 24">
                <a:extLst>
                  <a:ext uri="{FF2B5EF4-FFF2-40B4-BE49-F238E27FC236}">
                    <a16:creationId xmlns:a16="http://schemas.microsoft.com/office/drawing/2014/main" id="{BA23B6E2-3718-4009-B80E-9279154B1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9" name="Freeform 25">
                <a:extLst>
                  <a:ext uri="{FF2B5EF4-FFF2-40B4-BE49-F238E27FC236}">
                    <a16:creationId xmlns:a16="http://schemas.microsoft.com/office/drawing/2014/main" id="{CAFB32D5-E528-419B-80EE-1475633970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0" name="Freeform 26">
                <a:extLst>
                  <a:ext uri="{FF2B5EF4-FFF2-40B4-BE49-F238E27FC236}">
                    <a16:creationId xmlns:a16="http://schemas.microsoft.com/office/drawing/2014/main" id="{A68ADD35-4FEA-404D-B2F3-23556E6E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1" name="Freeform 27">
                <a:extLst>
                  <a:ext uri="{FF2B5EF4-FFF2-40B4-BE49-F238E27FC236}">
                    <a16:creationId xmlns:a16="http://schemas.microsoft.com/office/drawing/2014/main" id="{89CF17CA-49E3-4B4A-836A-4FD55C67B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2" name="Freeform 28">
                <a:extLst>
                  <a:ext uri="{FF2B5EF4-FFF2-40B4-BE49-F238E27FC236}">
                    <a16:creationId xmlns:a16="http://schemas.microsoft.com/office/drawing/2014/main" id="{AB394F2E-F3E7-4CED-84A9-35C47AB287C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3" name="Freeform 29">
                <a:extLst>
                  <a:ext uri="{FF2B5EF4-FFF2-40B4-BE49-F238E27FC236}">
                    <a16:creationId xmlns:a16="http://schemas.microsoft.com/office/drawing/2014/main" id="{FF816C2F-3999-4A9F-8395-5D68ED33A4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4" name="Freeform 30">
                <a:extLst>
                  <a:ext uri="{FF2B5EF4-FFF2-40B4-BE49-F238E27FC236}">
                    <a16:creationId xmlns:a16="http://schemas.microsoft.com/office/drawing/2014/main" id="{82AD6AC6-71D5-4BD8-9185-D3062968B5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5" name="Freeform 31">
                <a:extLst>
                  <a:ext uri="{FF2B5EF4-FFF2-40B4-BE49-F238E27FC236}">
                    <a16:creationId xmlns:a16="http://schemas.microsoft.com/office/drawing/2014/main" id="{743A50C2-65CF-4F4C-B412-6149A93ACF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88" name="Group 187">
              <a:extLst>
                <a:ext uri="{FF2B5EF4-FFF2-40B4-BE49-F238E27FC236}">
                  <a16:creationId xmlns:a16="http://schemas.microsoft.com/office/drawing/2014/main" id="{6C0E7A88-FEDF-4C4F-A6B4-F7DDE9DE92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89" name="Freeform 32">
                <a:extLst>
                  <a:ext uri="{FF2B5EF4-FFF2-40B4-BE49-F238E27FC236}">
                    <a16:creationId xmlns:a16="http://schemas.microsoft.com/office/drawing/2014/main" id="{AE94B3EE-D5C0-4BDE-B6AA-7599F048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0" name="Freeform 33">
                <a:extLst>
                  <a:ext uri="{FF2B5EF4-FFF2-40B4-BE49-F238E27FC236}">
                    <a16:creationId xmlns:a16="http://schemas.microsoft.com/office/drawing/2014/main" id="{5EF110E8-C00D-454E-8F3A-ECF2D356676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1" name="Freeform 34">
                <a:extLst>
                  <a:ext uri="{FF2B5EF4-FFF2-40B4-BE49-F238E27FC236}">
                    <a16:creationId xmlns:a16="http://schemas.microsoft.com/office/drawing/2014/main" id="{BFC5F327-6927-4F35-9AF6-C45527BB45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2" name="Freeform 35">
                <a:extLst>
                  <a:ext uri="{FF2B5EF4-FFF2-40B4-BE49-F238E27FC236}">
                    <a16:creationId xmlns:a16="http://schemas.microsoft.com/office/drawing/2014/main" id="{BF2D314D-AEDE-418D-9702-D3CDB98C3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3" name="Freeform 36">
                <a:extLst>
                  <a:ext uri="{FF2B5EF4-FFF2-40B4-BE49-F238E27FC236}">
                    <a16:creationId xmlns:a16="http://schemas.microsoft.com/office/drawing/2014/main" id="{64FD07F8-3CA6-4209-9A9E-30609FE9A3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4" name="Freeform 37">
                <a:extLst>
                  <a:ext uri="{FF2B5EF4-FFF2-40B4-BE49-F238E27FC236}">
                    <a16:creationId xmlns:a16="http://schemas.microsoft.com/office/drawing/2014/main" id="{AB0AE24D-CD49-4B57-82E0-780F62AE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5" name="Freeform 38">
                <a:extLst>
                  <a:ext uri="{FF2B5EF4-FFF2-40B4-BE49-F238E27FC236}">
                    <a16:creationId xmlns:a16="http://schemas.microsoft.com/office/drawing/2014/main" id="{66803AF8-6368-45E6-A0B7-C0C4CFFEEB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6" name="Freeform 39">
                <a:extLst>
                  <a:ext uri="{FF2B5EF4-FFF2-40B4-BE49-F238E27FC236}">
                    <a16:creationId xmlns:a16="http://schemas.microsoft.com/office/drawing/2014/main" id="{B4761E05-2792-472B-A814-9616151CF3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7" name="Freeform 40">
                <a:extLst>
                  <a:ext uri="{FF2B5EF4-FFF2-40B4-BE49-F238E27FC236}">
                    <a16:creationId xmlns:a16="http://schemas.microsoft.com/office/drawing/2014/main" id="{40B6A261-9427-4E70-9564-048AD009B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8" name="Rectangle 41">
                <a:extLst>
                  <a:ext uri="{FF2B5EF4-FFF2-40B4-BE49-F238E27FC236}">
                    <a16:creationId xmlns:a16="http://schemas.microsoft.com/office/drawing/2014/main" id="{68BFDFBE-2286-4123-9436-E1DF84AF494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pic>
        <p:nvPicPr>
          <p:cNvPr id="227" name="Picture 2">
            <a:extLst>
              <a:ext uri="{FF2B5EF4-FFF2-40B4-BE49-F238E27FC236}">
                <a16:creationId xmlns:a16="http://schemas.microsoft.com/office/drawing/2014/main" id="{5B3DE270-418F-47A7-B311-C4D876041D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A18D97F9-9655-65AC-1CA7-F7AFFD1C42D2}"/>
              </a:ext>
            </a:extLst>
          </p:cNvPr>
          <p:cNvSpPr>
            <a:spLocks noGrp="1"/>
          </p:cNvSpPr>
          <p:nvPr>
            <p:ph type="title"/>
          </p:nvPr>
        </p:nvSpPr>
        <p:spPr>
          <a:xfrm>
            <a:off x="8036041" y="618518"/>
            <a:ext cx="3281003" cy="1478570"/>
          </a:xfrm>
        </p:spPr>
        <p:txBody>
          <a:bodyPr vert="horz" lIns="91440" tIns="45720" rIns="91440" bIns="45720" rtlCol="0" anchor="b">
            <a:normAutofit fontScale="90000"/>
          </a:bodyPr>
          <a:lstStyle/>
          <a:p>
            <a:r>
              <a:rPr lang="en-US" sz="1800" dirty="0">
                <a:ln w="0"/>
                <a:solidFill>
                  <a:srgbClr val="FFFFFF"/>
                </a:solidFill>
                <a:effectLst>
                  <a:outerShdw blurRad="38100" dist="19050" dir="2700000" algn="tl" rotWithShape="0">
                    <a:schemeClr val="dk1">
                      <a:alpha val="40000"/>
                    </a:schemeClr>
                  </a:outerShdw>
                </a:effectLst>
              </a:rPr>
              <a:t>Unit Labor Costs Increase between 2012 and 2024 by Select State</a:t>
            </a:r>
            <a:br>
              <a:rPr lang="en-US" sz="1800" dirty="0">
                <a:ln w="0"/>
                <a:solidFill>
                  <a:srgbClr val="FFFFFF"/>
                </a:solidFill>
                <a:effectLst>
                  <a:outerShdw blurRad="38100" dist="19050" dir="2700000" algn="tl" rotWithShape="0">
                    <a:schemeClr val="dk1">
                      <a:alpha val="40000"/>
                    </a:schemeClr>
                  </a:outerShdw>
                </a:effectLst>
              </a:rPr>
            </a:br>
            <a:br>
              <a:rPr lang="en-US" sz="1800" dirty="0">
                <a:ln w="0"/>
                <a:solidFill>
                  <a:srgbClr val="FFFFFF"/>
                </a:solidFill>
                <a:effectLst>
                  <a:outerShdw blurRad="38100" dist="19050" dir="2700000" algn="tl" rotWithShape="0">
                    <a:schemeClr val="dk1">
                      <a:alpha val="40000"/>
                    </a:schemeClr>
                  </a:outerShdw>
                </a:effectLst>
              </a:rPr>
            </a:br>
            <a:br>
              <a:rPr lang="en-US" sz="1100" dirty="0">
                <a:solidFill>
                  <a:srgbClr val="FFFFFF"/>
                </a:solidFill>
              </a:rPr>
            </a:br>
            <a:r>
              <a:rPr lang="en-US" sz="1100" b="1" dirty="0">
                <a:solidFill>
                  <a:srgbClr val="FFFFFF"/>
                </a:solidFill>
                <a:effectLst>
                  <a:outerShdw blurRad="38100" dist="38100" dir="2700000" algn="tl">
                    <a:srgbClr val="000000">
                      <a:alpha val="43137"/>
                    </a:srgbClr>
                  </a:outerShdw>
                </a:effectLst>
              </a:rPr>
              <a:t>Source: office of Technology and Productivity, Bureau of Labor Statistics</a:t>
            </a:r>
            <a:br>
              <a:rPr lang="en-US" sz="1100" b="1" dirty="0">
                <a:solidFill>
                  <a:srgbClr val="FFFFFF"/>
                </a:solidFill>
                <a:effectLst>
                  <a:outerShdw blurRad="38100" dist="38100" dir="2700000" algn="tl">
                    <a:srgbClr val="000000">
                      <a:alpha val="43137"/>
                    </a:srgbClr>
                  </a:outerShdw>
                </a:effectLst>
              </a:rPr>
            </a:br>
            <a:endParaRPr lang="en-US" sz="1100" b="1" dirty="0">
              <a:solidFill>
                <a:srgbClr val="FFFFFF"/>
              </a:solidFill>
              <a:effectLst>
                <a:outerShdw blurRad="38100" dist="38100" dir="2700000" algn="tl">
                  <a:srgbClr val="000000">
                    <a:alpha val="43137"/>
                  </a:srgbClr>
                </a:outerShdw>
              </a:effectLst>
            </a:endParaRPr>
          </a:p>
        </p:txBody>
      </p:sp>
      <p:sp useBgFill="1">
        <p:nvSpPr>
          <p:cNvPr id="229" name="Round Diagonal Corner Rectangle 11">
            <a:extLst>
              <a:ext uri="{FF2B5EF4-FFF2-40B4-BE49-F238E27FC236}">
                <a16:creationId xmlns:a16="http://schemas.microsoft.com/office/drawing/2014/main" id="{A1351C6B-7343-451F-AB4A-1CE294A4E9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D16E8E4-14FC-8C51-6524-52CA5BEF71BA}"/>
              </a:ext>
            </a:extLst>
          </p:cNvPr>
          <p:cNvSpPr/>
          <p:nvPr/>
        </p:nvSpPr>
        <p:spPr>
          <a:xfrm>
            <a:off x="8036041" y="2249487"/>
            <a:ext cx="3281004" cy="3541714"/>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ormAutofit/>
          </a:bodyPr>
          <a:lstStyle/>
          <a:p>
            <a:pPr marL="342900" marR="0" lvl="0" indent="-228600" defTabSz="914400">
              <a:lnSpc>
                <a:spcPct val="120000"/>
              </a:lnSpc>
              <a:spcBef>
                <a:spcPts val="0"/>
              </a:spcBef>
              <a:spcAft>
                <a:spcPts val="600"/>
              </a:spcAft>
              <a:buSzPct val="125000"/>
              <a:buFont typeface="Arial" panose="020B0604020202020204" pitchFamily="34" charset="0"/>
              <a:buChar char="•"/>
              <a:tabLst>
                <a:tab pos="457200" algn="l"/>
              </a:tabLst>
            </a:pPr>
            <a:r>
              <a:rPr lang="en-US" b="1" dirty="0">
                <a:solidFill>
                  <a:srgbClr val="FFFFFF"/>
                </a:solidFill>
                <a:effectLst>
                  <a:outerShdw blurRad="38100" dist="38100" dir="2700000" algn="tl">
                    <a:srgbClr val="000000">
                      <a:alpha val="43137"/>
                    </a:srgbClr>
                  </a:outerShdw>
                </a:effectLst>
              </a:rPr>
              <a:t>Unit Labor Cost Defined- Ratio of labor compensation per hour divided by product output per hour expressed in current dollars</a:t>
            </a:r>
            <a:r>
              <a:rPr lang="en-US" dirty="0">
                <a:solidFill>
                  <a:srgbClr val="FFFFFF"/>
                </a:solidFill>
                <a:effectLst/>
              </a:rPr>
              <a:t>.  Compensation/output = unit labor cost</a:t>
            </a:r>
          </a:p>
        </p:txBody>
      </p:sp>
      <p:graphicFrame>
        <p:nvGraphicFramePr>
          <p:cNvPr id="2" name="Table 1">
            <a:extLst>
              <a:ext uri="{FF2B5EF4-FFF2-40B4-BE49-F238E27FC236}">
                <a16:creationId xmlns:a16="http://schemas.microsoft.com/office/drawing/2014/main" id="{7B802885-D962-5D35-8A88-AEE00FE4E646}"/>
              </a:ext>
            </a:extLst>
          </p:cNvPr>
          <p:cNvGraphicFramePr>
            <a:graphicFrameLocks noGrp="1"/>
          </p:cNvGraphicFramePr>
          <p:nvPr>
            <p:extLst>
              <p:ext uri="{D42A27DB-BD31-4B8C-83A1-F6EECF244321}">
                <p14:modId xmlns:p14="http://schemas.microsoft.com/office/powerpoint/2010/main" val="1734297761"/>
              </p:ext>
            </p:extLst>
          </p:nvPr>
        </p:nvGraphicFramePr>
        <p:xfrm>
          <a:off x="864158" y="798532"/>
          <a:ext cx="6678170" cy="5156173"/>
        </p:xfrm>
        <a:graphic>
          <a:graphicData uri="http://schemas.openxmlformats.org/drawingml/2006/table">
            <a:tbl>
              <a:tblPr>
                <a:tableStyleId>{616DA210-FB5B-4158-B5E0-FEB733F419BA}</a:tableStyleId>
              </a:tblPr>
              <a:tblGrid>
                <a:gridCol w="3693598">
                  <a:extLst>
                    <a:ext uri="{9D8B030D-6E8A-4147-A177-3AD203B41FA5}">
                      <a16:colId xmlns:a16="http://schemas.microsoft.com/office/drawing/2014/main" val="4190120644"/>
                    </a:ext>
                  </a:extLst>
                </a:gridCol>
                <a:gridCol w="2984572">
                  <a:extLst>
                    <a:ext uri="{9D8B030D-6E8A-4147-A177-3AD203B41FA5}">
                      <a16:colId xmlns:a16="http://schemas.microsoft.com/office/drawing/2014/main" val="2163881888"/>
                    </a:ext>
                  </a:extLst>
                </a:gridCol>
              </a:tblGrid>
              <a:tr h="468743">
                <a:tc>
                  <a:txBody>
                    <a:bodyPr/>
                    <a:lstStyle/>
                    <a:p>
                      <a:pPr algn="ctr" fontAlgn="b"/>
                      <a:r>
                        <a:rPr lang="en-US" sz="1600" b="0" i="0" u="none" strike="noStrike" dirty="0">
                          <a:solidFill>
                            <a:srgbClr val="000000"/>
                          </a:solidFill>
                          <a:effectLst/>
                          <a:latin typeface="Calibri" panose="020F0502020204030204" pitchFamily="34" charset="0"/>
                        </a:rPr>
                        <a:t>Alabama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40.5%</a:t>
                      </a:r>
                    </a:p>
                  </a:txBody>
                  <a:tcPr marL="9525" marR="9525" marT="9525" marB="0" anchor="b"/>
                </a:tc>
                <a:extLst>
                  <a:ext uri="{0D108BD9-81ED-4DB2-BD59-A6C34878D82A}">
                    <a16:rowId xmlns:a16="http://schemas.microsoft.com/office/drawing/2014/main" val="2556957819"/>
                  </a:ext>
                </a:extLst>
              </a:tr>
              <a:tr h="468743">
                <a:tc>
                  <a:txBody>
                    <a:bodyPr/>
                    <a:lstStyle/>
                    <a:p>
                      <a:pPr algn="ctr" fontAlgn="b"/>
                      <a:r>
                        <a:rPr lang="en-US" sz="1600" b="0" i="0" u="none" strike="noStrike" dirty="0">
                          <a:solidFill>
                            <a:srgbClr val="000000"/>
                          </a:solidFill>
                          <a:effectLst/>
                          <a:latin typeface="Calibri" panose="020F0502020204030204" pitchFamily="34" charset="0"/>
                        </a:rPr>
                        <a:t>South Carolina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39.8%</a:t>
                      </a:r>
                    </a:p>
                  </a:txBody>
                  <a:tcPr marL="9525" marR="9525" marT="9525" marB="0" anchor="b"/>
                </a:tc>
                <a:extLst>
                  <a:ext uri="{0D108BD9-81ED-4DB2-BD59-A6C34878D82A}">
                    <a16:rowId xmlns:a16="http://schemas.microsoft.com/office/drawing/2014/main" val="2708727056"/>
                  </a:ext>
                </a:extLst>
              </a:tr>
              <a:tr h="468743">
                <a:tc>
                  <a:txBody>
                    <a:bodyPr/>
                    <a:lstStyle/>
                    <a:p>
                      <a:pPr algn="ctr" fontAlgn="b"/>
                      <a:r>
                        <a:rPr lang="en-US" sz="1600" b="0" i="0" u="none" strike="noStrike" dirty="0">
                          <a:solidFill>
                            <a:srgbClr val="000000"/>
                          </a:solidFill>
                          <a:effectLst/>
                          <a:latin typeface="Calibri" panose="020F0502020204030204" pitchFamily="34" charset="0"/>
                        </a:rPr>
                        <a:t>North Carolina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39.0%</a:t>
                      </a:r>
                    </a:p>
                  </a:txBody>
                  <a:tcPr marL="9525" marR="9525" marT="9525" marB="0" anchor="b"/>
                </a:tc>
                <a:extLst>
                  <a:ext uri="{0D108BD9-81ED-4DB2-BD59-A6C34878D82A}">
                    <a16:rowId xmlns:a16="http://schemas.microsoft.com/office/drawing/2014/main" val="2083509280"/>
                  </a:ext>
                </a:extLst>
              </a:tr>
              <a:tr h="468743">
                <a:tc>
                  <a:txBody>
                    <a:bodyPr/>
                    <a:lstStyle/>
                    <a:p>
                      <a:pPr algn="ctr" fontAlgn="b"/>
                      <a:r>
                        <a:rPr lang="en-US" sz="1600" b="0" i="0" u="none" strike="noStrike" dirty="0">
                          <a:solidFill>
                            <a:srgbClr val="000000"/>
                          </a:solidFill>
                          <a:effectLst/>
                          <a:latin typeface="Calibri" panose="020F0502020204030204" pitchFamily="34" charset="0"/>
                        </a:rPr>
                        <a:t>Florida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38.1%</a:t>
                      </a:r>
                    </a:p>
                  </a:txBody>
                  <a:tcPr marL="9525" marR="9525" marT="9525" marB="0" anchor="b"/>
                </a:tc>
                <a:extLst>
                  <a:ext uri="{0D108BD9-81ED-4DB2-BD59-A6C34878D82A}">
                    <a16:rowId xmlns:a16="http://schemas.microsoft.com/office/drawing/2014/main" val="3258409473"/>
                  </a:ext>
                </a:extLst>
              </a:tr>
              <a:tr h="468743">
                <a:tc>
                  <a:txBody>
                    <a:bodyPr/>
                    <a:lstStyle/>
                    <a:p>
                      <a:pPr algn="ctr" fontAlgn="b"/>
                      <a:r>
                        <a:rPr lang="en-US" sz="1600" b="0" i="0" u="none" strike="noStrike" dirty="0">
                          <a:solidFill>
                            <a:srgbClr val="000000"/>
                          </a:solidFill>
                          <a:effectLst/>
                          <a:latin typeface="Calibri" panose="020F0502020204030204" pitchFamily="34" charset="0"/>
                        </a:rPr>
                        <a:t>Mississippi</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38.0%</a:t>
                      </a:r>
                    </a:p>
                  </a:txBody>
                  <a:tcPr marL="9525" marR="9525" marT="9525" marB="0" anchor="b"/>
                </a:tc>
                <a:extLst>
                  <a:ext uri="{0D108BD9-81ED-4DB2-BD59-A6C34878D82A}">
                    <a16:rowId xmlns:a16="http://schemas.microsoft.com/office/drawing/2014/main" val="3844398449"/>
                  </a:ext>
                </a:extLst>
              </a:tr>
              <a:tr h="468743">
                <a:tc>
                  <a:txBody>
                    <a:bodyPr/>
                    <a:lstStyle/>
                    <a:p>
                      <a:pPr algn="ctr" fontAlgn="b"/>
                      <a:r>
                        <a:rPr lang="en-US" sz="1600" b="0" i="0" u="none" strike="noStrike" dirty="0">
                          <a:solidFill>
                            <a:srgbClr val="FF0000"/>
                          </a:solidFill>
                          <a:effectLst/>
                          <a:latin typeface="Calibri" panose="020F0502020204030204" pitchFamily="34" charset="0"/>
                        </a:rPr>
                        <a:t>Louisiana</a:t>
                      </a:r>
                    </a:p>
                  </a:txBody>
                  <a:tcPr marL="9525" marR="9525" marT="9525" marB="0" anchor="b"/>
                </a:tc>
                <a:tc>
                  <a:txBody>
                    <a:bodyPr/>
                    <a:lstStyle/>
                    <a:p>
                      <a:pPr algn="ctr" fontAlgn="b"/>
                      <a:r>
                        <a:rPr lang="en-US" sz="1800" b="0" i="0" u="none" strike="noStrike" dirty="0">
                          <a:solidFill>
                            <a:srgbClr val="FF0000"/>
                          </a:solidFill>
                          <a:effectLst/>
                          <a:latin typeface="Calibri" panose="020F0502020204030204" pitchFamily="34" charset="0"/>
                        </a:rPr>
                        <a:t>36.1%</a:t>
                      </a:r>
                    </a:p>
                  </a:txBody>
                  <a:tcPr marL="9525" marR="9525" marT="9525" marB="0" anchor="b"/>
                </a:tc>
                <a:extLst>
                  <a:ext uri="{0D108BD9-81ED-4DB2-BD59-A6C34878D82A}">
                    <a16:rowId xmlns:a16="http://schemas.microsoft.com/office/drawing/2014/main" val="1628408670"/>
                  </a:ext>
                </a:extLst>
              </a:tr>
              <a:tr h="468743">
                <a:tc>
                  <a:txBody>
                    <a:bodyPr/>
                    <a:lstStyle/>
                    <a:p>
                      <a:pPr algn="ctr" fontAlgn="b"/>
                      <a:r>
                        <a:rPr lang="en-US" sz="1600" b="0" i="0" u="none" strike="noStrike" dirty="0">
                          <a:solidFill>
                            <a:srgbClr val="000000"/>
                          </a:solidFill>
                          <a:effectLst/>
                          <a:latin typeface="Calibri" panose="020F0502020204030204" pitchFamily="34" charset="0"/>
                        </a:rPr>
                        <a:t>Tennessee</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34.3%</a:t>
                      </a:r>
                    </a:p>
                  </a:txBody>
                  <a:tcPr marL="9525" marR="9525" marT="9525" marB="0" anchor="b"/>
                </a:tc>
                <a:extLst>
                  <a:ext uri="{0D108BD9-81ED-4DB2-BD59-A6C34878D82A}">
                    <a16:rowId xmlns:a16="http://schemas.microsoft.com/office/drawing/2014/main" val="896917540"/>
                  </a:ext>
                </a:extLst>
              </a:tr>
              <a:tr h="468743">
                <a:tc>
                  <a:txBody>
                    <a:bodyPr/>
                    <a:lstStyle/>
                    <a:p>
                      <a:pPr algn="ctr" fontAlgn="b"/>
                      <a:r>
                        <a:rPr lang="en-US" sz="1600" b="0" i="0" u="none" strike="noStrike" dirty="0">
                          <a:solidFill>
                            <a:srgbClr val="000000"/>
                          </a:solidFill>
                          <a:effectLst/>
                          <a:latin typeface="Calibri" panose="020F0502020204030204" pitchFamily="34" charset="0"/>
                        </a:rPr>
                        <a:t>Georgia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34.3%</a:t>
                      </a:r>
                    </a:p>
                  </a:txBody>
                  <a:tcPr marL="9525" marR="9525" marT="9525" marB="0" anchor="b"/>
                </a:tc>
                <a:extLst>
                  <a:ext uri="{0D108BD9-81ED-4DB2-BD59-A6C34878D82A}">
                    <a16:rowId xmlns:a16="http://schemas.microsoft.com/office/drawing/2014/main" val="1390578131"/>
                  </a:ext>
                </a:extLst>
              </a:tr>
              <a:tr h="468743">
                <a:tc>
                  <a:txBody>
                    <a:bodyPr/>
                    <a:lstStyle/>
                    <a:p>
                      <a:pPr algn="ctr" fontAlgn="b"/>
                      <a:r>
                        <a:rPr lang="en-US" sz="1600" b="0" i="0" u="none" strike="noStrike" dirty="0">
                          <a:solidFill>
                            <a:srgbClr val="000000"/>
                          </a:solidFill>
                          <a:effectLst/>
                          <a:latin typeface="Calibri" panose="020F0502020204030204" pitchFamily="34" charset="0"/>
                        </a:rPr>
                        <a:t>South</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32.5%</a:t>
                      </a:r>
                    </a:p>
                  </a:txBody>
                  <a:tcPr marL="9525" marR="9525" marT="9525" marB="0" anchor="b"/>
                </a:tc>
                <a:extLst>
                  <a:ext uri="{0D108BD9-81ED-4DB2-BD59-A6C34878D82A}">
                    <a16:rowId xmlns:a16="http://schemas.microsoft.com/office/drawing/2014/main" val="3972449182"/>
                  </a:ext>
                </a:extLst>
              </a:tr>
              <a:tr h="468743">
                <a:tc>
                  <a:txBody>
                    <a:bodyPr/>
                    <a:lstStyle/>
                    <a:p>
                      <a:pPr algn="ctr" fontAlgn="b"/>
                      <a:r>
                        <a:rPr lang="en-US" sz="1600" b="0" i="0" u="none" strike="noStrike" dirty="0">
                          <a:solidFill>
                            <a:srgbClr val="000000"/>
                          </a:solidFill>
                          <a:effectLst/>
                          <a:latin typeface="Calibri" panose="020F0502020204030204" pitchFamily="34" charset="0"/>
                        </a:rPr>
                        <a:t>Arkansas</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31.2%</a:t>
                      </a:r>
                    </a:p>
                  </a:txBody>
                  <a:tcPr marL="9525" marR="9525" marT="9525" marB="0" anchor="b"/>
                </a:tc>
                <a:extLst>
                  <a:ext uri="{0D108BD9-81ED-4DB2-BD59-A6C34878D82A}">
                    <a16:rowId xmlns:a16="http://schemas.microsoft.com/office/drawing/2014/main" val="1048055730"/>
                  </a:ext>
                </a:extLst>
              </a:tr>
              <a:tr h="468743">
                <a:tc>
                  <a:txBody>
                    <a:bodyPr/>
                    <a:lstStyle/>
                    <a:p>
                      <a:pPr algn="ctr" fontAlgn="b"/>
                      <a:r>
                        <a:rPr lang="en-US" sz="1600" b="0" i="0" u="none" strike="noStrike" dirty="0">
                          <a:solidFill>
                            <a:srgbClr val="000000"/>
                          </a:solidFill>
                          <a:effectLst/>
                          <a:latin typeface="Calibri" panose="020F0502020204030204" pitchFamily="34" charset="0"/>
                        </a:rPr>
                        <a:t>Virginia</a:t>
                      </a: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28.0%</a:t>
                      </a:r>
                    </a:p>
                  </a:txBody>
                  <a:tcPr marL="9525" marR="9525" marT="9525" marB="0" anchor="b"/>
                </a:tc>
                <a:extLst>
                  <a:ext uri="{0D108BD9-81ED-4DB2-BD59-A6C34878D82A}">
                    <a16:rowId xmlns:a16="http://schemas.microsoft.com/office/drawing/2014/main" val="2462511375"/>
                  </a:ext>
                </a:extLst>
              </a:tr>
            </a:tbl>
          </a:graphicData>
        </a:graphic>
      </p:graphicFrame>
      <p:sp>
        <p:nvSpPr>
          <p:cNvPr id="3" name="Rectangle 2">
            <a:extLst>
              <a:ext uri="{FF2B5EF4-FFF2-40B4-BE49-F238E27FC236}">
                <a16:creationId xmlns:a16="http://schemas.microsoft.com/office/drawing/2014/main" id="{C7788BC0-CB81-C9BD-91A2-DAFE7B677A36}"/>
              </a:ext>
            </a:extLst>
          </p:cNvPr>
          <p:cNvSpPr/>
          <p:nvPr/>
        </p:nvSpPr>
        <p:spPr>
          <a:xfrm>
            <a:off x="1889090" y="261257"/>
            <a:ext cx="5154805" cy="3572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Percentage Change in Unit Labor Costs</a:t>
            </a:r>
          </a:p>
        </p:txBody>
      </p:sp>
    </p:spTree>
    <p:extLst>
      <p:ext uri="{BB962C8B-B14F-4D97-AF65-F5344CB8AC3E}">
        <p14:creationId xmlns:p14="http://schemas.microsoft.com/office/powerpoint/2010/main" val="886573575"/>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50000"/>
            <a:lumOff val="5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2E4B7D-98C4-4708-98BD-3295C56D5F29}"/>
              </a:ext>
            </a:extLst>
          </p:cNvPr>
          <p:cNvSpPr>
            <a:spLocks noGrp="1"/>
          </p:cNvSpPr>
          <p:nvPr>
            <p:ph idx="4294967295"/>
          </p:nvPr>
        </p:nvSpPr>
        <p:spPr>
          <a:xfrm>
            <a:off x="1097280" y="320041"/>
            <a:ext cx="10094976" cy="5471160"/>
          </a:xfrm>
        </p:spPr>
        <p:txBody>
          <a:bodyPr>
            <a:normAutofit/>
          </a:bodyPr>
          <a:lstStyle/>
          <a:p>
            <a:pPr marL="0" indent="0" algn="ctr">
              <a:buNone/>
            </a:pPr>
            <a:endParaRPr lang="en-US" sz="4000" b="1" dirty="0">
              <a:solidFill>
                <a:srgbClr val="FFFFFF"/>
              </a:solidFill>
            </a:endParaRPr>
          </a:p>
          <a:p>
            <a:pPr marL="0" indent="0" algn="ctr">
              <a:buNone/>
            </a:pPr>
            <a:endParaRPr lang="en-US" sz="4000" b="1" dirty="0">
              <a:solidFill>
                <a:srgbClr val="FFFFFF"/>
              </a:solidFill>
            </a:endParaRPr>
          </a:p>
        </p:txBody>
      </p:sp>
      <p:sp>
        <p:nvSpPr>
          <p:cNvPr id="5" name="TextBox 4">
            <a:extLst>
              <a:ext uri="{FF2B5EF4-FFF2-40B4-BE49-F238E27FC236}">
                <a16:creationId xmlns:a16="http://schemas.microsoft.com/office/drawing/2014/main" id="{06EC472D-7813-1E08-7768-BA8DF2B8D6A3}"/>
              </a:ext>
            </a:extLst>
          </p:cNvPr>
          <p:cNvSpPr txBox="1"/>
          <p:nvPr/>
        </p:nvSpPr>
        <p:spPr>
          <a:xfrm>
            <a:off x="1311884" y="1172605"/>
            <a:ext cx="9308592" cy="5038046"/>
          </a:xfrm>
          <a:prstGeom prst="rect">
            <a:avLst/>
          </a:prstGeom>
          <a:noFill/>
        </p:spPr>
        <p:txBody>
          <a:bodyPr wrap="square">
            <a:spAutoFit/>
          </a:bodyPr>
          <a:lstStyle/>
          <a:p>
            <a:pPr marL="0" marR="0" algn="ctr" fontAlgn="base">
              <a:lnSpc>
                <a:spcPct val="107000"/>
              </a:lnSpc>
              <a:spcBef>
                <a:spcPts val="0"/>
              </a:spcBef>
              <a:spcAft>
                <a:spcPts val="800"/>
              </a:spcAft>
            </a:pPr>
            <a:r>
              <a:rPr lang="en-US" sz="2400" b="1" kern="1200" dirty="0">
                <a:solidFill>
                  <a:srgbClr val="FFFFFF"/>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New Orleans-Metairie-Kenner  MSA Outlook: </a:t>
            </a:r>
            <a:r>
              <a:rPr lang="en-US" sz="2400" b="1" kern="1200" dirty="0">
                <a:solidFill>
                  <a:srgbClr val="FF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An Economy in Trouble</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lnSpc>
                <a:spcPct val="107000"/>
              </a:lnSpc>
              <a:spcBef>
                <a:spcPts val="0"/>
              </a:spcBef>
              <a:spcAft>
                <a:spcPts val="800"/>
              </a:spcAft>
            </a:pPr>
            <a:r>
              <a:rPr lang="en-US" sz="2400" kern="1200" dirty="0">
                <a:solidFill>
                  <a:srgbClr val="FFFFFF"/>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Key Words: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200" dirty="0">
                <a:solidFill>
                  <a:srgbClr val="0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MSA Job and Wealth Creation Economy Faltering: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pPr>
            <a:r>
              <a:rPr lang="en-US" sz="2400" kern="1200" dirty="0">
                <a:solidFill>
                  <a:srgbClr val="0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Professional and Technical Services Job Growth: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pPr>
            <a:r>
              <a:rPr lang="en-US" sz="2400" kern="1200" dirty="0">
                <a:solidFill>
                  <a:srgbClr val="0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Stagnating Since 2021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200" dirty="0">
                <a:solidFill>
                  <a:srgbClr val="C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Less and Less Industry Diversity and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400" kern="1200" dirty="0">
                <a:solidFill>
                  <a:srgbClr val="C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	Occupational Diversity</a:t>
            </a:r>
          </a:p>
          <a:p>
            <a:pPr algn="ctr"/>
            <a:endParaRPr lang="en-US" sz="2400" kern="1200" dirty="0">
              <a:solidFill>
                <a:srgbClr val="C00000"/>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endParaRPr>
          </a:p>
          <a:p>
            <a:pPr algn="ctr"/>
            <a:r>
              <a:rPr lang="en-US" sz="2400" dirty="0">
                <a:solidFill>
                  <a:schemeClr val="bg1"/>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MSA Population Growth Continues it Downward Spiral </a:t>
            </a:r>
          </a:p>
          <a:p>
            <a:pPr algn="ctr"/>
            <a:r>
              <a:rPr lang="en-US" sz="2400" dirty="0">
                <a:solidFill>
                  <a:schemeClr val="bg1"/>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and Particularly Orleans Parish</a:t>
            </a:r>
          </a:p>
          <a:p>
            <a:pPr algn="ctr"/>
            <a:r>
              <a:rPr lang="en-US" sz="2400" dirty="0">
                <a:solidFill>
                  <a:schemeClr val="bg1"/>
                </a:solidFill>
                <a:effectLst>
                  <a:outerShdw blurRad="38100" dist="38100" dir="2700000" algn="tl">
                    <a:srgbClr val="000000">
                      <a:alpha val="43000"/>
                    </a:srgbClr>
                  </a:outerShdw>
                </a:effectLst>
                <a:latin typeface="Tw Cen MT" panose="020B0602020104020603" pitchFamily="34" charset="0"/>
                <a:ea typeface="Calibri" panose="020F0502020204030204" pitchFamily="34" charset="0"/>
                <a:cs typeface="Times New Roman" panose="02020603050405020304" pitchFamily="18" charset="0"/>
              </a:rPr>
              <a:t>Only Population Growth Occurring in New Northshore MSA: Slidell-Manderville-Covington MSA</a:t>
            </a:r>
            <a:endParaRPr lang="en-US" sz="2400" dirty="0">
              <a:solidFill>
                <a:schemeClr val="bg1"/>
              </a:solidFill>
            </a:endParaRPr>
          </a:p>
        </p:txBody>
      </p:sp>
    </p:spTree>
    <p:extLst>
      <p:ext uri="{BB962C8B-B14F-4D97-AF65-F5344CB8AC3E}">
        <p14:creationId xmlns:p14="http://schemas.microsoft.com/office/powerpoint/2010/main" val="3414288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2" name="Picture 2">
            <a:extLst>
              <a:ext uri="{FF2B5EF4-FFF2-40B4-BE49-F238E27FC236}">
                <a16:creationId xmlns:a16="http://schemas.microsoft.com/office/drawing/2014/main" id="{5FF7B57D-FF7B-48B3-9F60-9BCEEECF9E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34" name="Group 133">
            <a:extLst>
              <a:ext uri="{FF2B5EF4-FFF2-40B4-BE49-F238E27FC236}">
                <a16:creationId xmlns:a16="http://schemas.microsoft.com/office/drawing/2014/main" id="{EB95AFDF-FA7D-4311-9C65-6D507D92F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35" name="Group 134">
              <a:extLst>
                <a:ext uri="{FF2B5EF4-FFF2-40B4-BE49-F238E27FC236}">
                  <a16:creationId xmlns:a16="http://schemas.microsoft.com/office/drawing/2014/main" id="{9A5CCD98-20C1-4404-B788-FDA92F8A440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47" name="Rectangle 5">
                <a:extLst>
                  <a:ext uri="{FF2B5EF4-FFF2-40B4-BE49-F238E27FC236}">
                    <a16:creationId xmlns:a16="http://schemas.microsoft.com/office/drawing/2014/main" id="{C1424C76-B5C3-468E-86FA-8D9B269053D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48" name="Freeform 6">
                <a:extLst>
                  <a:ext uri="{FF2B5EF4-FFF2-40B4-BE49-F238E27FC236}">
                    <a16:creationId xmlns:a16="http://schemas.microsoft.com/office/drawing/2014/main" id="{B3922267-72C9-403B-A6DE-7D0A43D554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9" name="Freeform 7">
                <a:extLst>
                  <a:ext uri="{FF2B5EF4-FFF2-40B4-BE49-F238E27FC236}">
                    <a16:creationId xmlns:a16="http://schemas.microsoft.com/office/drawing/2014/main" id="{7276DB68-2E8D-4723-852B-7476DD38FE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0" name="Freeform 8">
                <a:extLst>
                  <a:ext uri="{FF2B5EF4-FFF2-40B4-BE49-F238E27FC236}">
                    <a16:creationId xmlns:a16="http://schemas.microsoft.com/office/drawing/2014/main" id="{0A155711-4993-4D1E-89EA-A397C164F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1" name="Freeform 9">
                <a:extLst>
                  <a:ext uri="{FF2B5EF4-FFF2-40B4-BE49-F238E27FC236}">
                    <a16:creationId xmlns:a16="http://schemas.microsoft.com/office/drawing/2014/main" id="{2AB42136-2551-4CAA-857F-65FA3247B4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2" name="Freeform 10">
                <a:extLst>
                  <a:ext uri="{FF2B5EF4-FFF2-40B4-BE49-F238E27FC236}">
                    <a16:creationId xmlns:a16="http://schemas.microsoft.com/office/drawing/2014/main" id="{7C2ADEA1-EA3E-4C0E-A28E-460092F7F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3" name="Freeform 11">
                <a:extLst>
                  <a:ext uri="{FF2B5EF4-FFF2-40B4-BE49-F238E27FC236}">
                    <a16:creationId xmlns:a16="http://schemas.microsoft.com/office/drawing/2014/main" id="{B04584B3-081C-4286-A840-AB5B16B10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4" name="Freeform 12">
                <a:extLst>
                  <a:ext uri="{FF2B5EF4-FFF2-40B4-BE49-F238E27FC236}">
                    <a16:creationId xmlns:a16="http://schemas.microsoft.com/office/drawing/2014/main" id="{3AB388FD-C246-4936-A041-E0413A1329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5" name="Freeform 13">
                <a:extLst>
                  <a:ext uri="{FF2B5EF4-FFF2-40B4-BE49-F238E27FC236}">
                    <a16:creationId xmlns:a16="http://schemas.microsoft.com/office/drawing/2014/main" id="{57692343-2D12-4F57-836C-945D407B6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6" name="Freeform 14">
                <a:extLst>
                  <a:ext uri="{FF2B5EF4-FFF2-40B4-BE49-F238E27FC236}">
                    <a16:creationId xmlns:a16="http://schemas.microsoft.com/office/drawing/2014/main" id="{062EE710-0210-4840-8698-E0DF1C617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7" name="Freeform 15">
                <a:extLst>
                  <a:ext uri="{FF2B5EF4-FFF2-40B4-BE49-F238E27FC236}">
                    <a16:creationId xmlns:a16="http://schemas.microsoft.com/office/drawing/2014/main" id="{161892F4-6071-40CD-8E18-CDEE0C91B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8" name="Line 16">
                <a:extLst>
                  <a:ext uri="{FF2B5EF4-FFF2-40B4-BE49-F238E27FC236}">
                    <a16:creationId xmlns:a16="http://schemas.microsoft.com/office/drawing/2014/main" id="{3E6BBE44-8D88-407D-B1C6-10C89DD6173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159" name="Freeform 17">
                <a:extLst>
                  <a:ext uri="{FF2B5EF4-FFF2-40B4-BE49-F238E27FC236}">
                    <a16:creationId xmlns:a16="http://schemas.microsoft.com/office/drawing/2014/main" id="{1E90AE6E-328E-4730-825C-B5130F5CF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0" name="Freeform 18">
                <a:extLst>
                  <a:ext uri="{FF2B5EF4-FFF2-40B4-BE49-F238E27FC236}">
                    <a16:creationId xmlns:a16="http://schemas.microsoft.com/office/drawing/2014/main" id="{24EC969F-6E4A-4163-ABDA-4674429A3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1" name="Freeform 19">
                <a:extLst>
                  <a:ext uri="{FF2B5EF4-FFF2-40B4-BE49-F238E27FC236}">
                    <a16:creationId xmlns:a16="http://schemas.microsoft.com/office/drawing/2014/main" id="{1B735C94-B049-42C6-9DEF-5DB70D58C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2" name="Freeform 20">
                <a:extLst>
                  <a:ext uri="{FF2B5EF4-FFF2-40B4-BE49-F238E27FC236}">
                    <a16:creationId xmlns:a16="http://schemas.microsoft.com/office/drawing/2014/main" id="{051C02E6-1954-478B-AEAE-BF8F36BE94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3" name="Rectangle 21">
                <a:extLst>
                  <a:ext uri="{FF2B5EF4-FFF2-40B4-BE49-F238E27FC236}">
                    <a16:creationId xmlns:a16="http://schemas.microsoft.com/office/drawing/2014/main" id="{6710B1C0-310A-48D0-B824-459D9AFC2FB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4" name="Freeform 22">
                <a:extLst>
                  <a:ext uri="{FF2B5EF4-FFF2-40B4-BE49-F238E27FC236}">
                    <a16:creationId xmlns:a16="http://schemas.microsoft.com/office/drawing/2014/main" id="{1204A606-D9A6-4DC6-9F0E-D516EA1EB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5" name="Freeform 23">
                <a:extLst>
                  <a:ext uri="{FF2B5EF4-FFF2-40B4-BE49-F238E27FC236}">
                    <a16:creationId xmlns:a16="http://schemas.microsoft.com/office/drawing/2014/main" id="{EE569555-0243-4979-A537-C9B4AFD5F2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6" name="Freeform 24">
                <a:extLst>
                  <a:ext uri="{FF2B5EF4-FFF2-40B4-BE49-F238E27FC236}">
                    <a16:creationId xmlns:a16="http://schemas.microsoft.com/office/drawing/2014/main" id="{D52A977D-4993-48AF-A792-F2DE09639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7" name="Freeform 25">
                <a:extLst>
                  <a:ext uri="{FF2B5EF4-FFF2-40B4-BE49-F238E27FC236}">
                    <a16:creationId xmlns:a16="http://schemas.microsoft.com/office/drawing/2014/main" id="{93CFF2DC-E52E-4D99-97D5-B0D7B792E5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8" name="Freeform 26">
                <a:extLst>
                  <a:ext uri="{FF2B5EF4-FFF2-40B4-BE49-F238E27FC236}">
                    <a16:creationId xmlns:a16="http://schemas.microsoft.com/office/drawing/2014/main" id="{5E175372-AF09-42A7-B3D0-226C834891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9" name="Freeform 27">
                <a:extLst>
                  <a:ext uri="{FF2B5EF4-FFF2-40B4-BE49-F238E27FC236}">
                    <a16:creationId xmlns:a16="http://schemas.microsoft.com/office/drawing/2014/main" id="{ABF20BA9-F4B2-49EA-A573-578B18977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0" name="Freeform 28">
                <a:extLst>
                  <a:ext uri="{FF2B5EF4-FFF2-40B4-BE49-F238E27FC236}">
                    <a16:creationId xmlns:a16="http://schemas.microsoft.com/office/drawing/2014/main" id="{AA3A7A4B-C811-4E23-8BFD-5823A032D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1" name="Freeform 29">
                <a:extLst>
                  <a:ext uri="{FF2B5EF4-FFF2-40B4-BE49-F238E27FC236}">
                    <a16:creationId xmlns:a16="http://schemas.microsoft.com/office/drawing/2014/main" id="{47537781-F057-4B97-AD8F-12FE9BE59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2" name="Freeform 30">
                <a:extLst>
                  <a:ext uri="{FF2B5EF4-FFF2-40B4-BE49-F238E27FC236}">
                    <a16:creationId xmlns:a16="http://schemas.microsoft.com/office/drawing/2014/main" id="{078883C7-EB52-4BB7-A9A7-F8C046A83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3" name="Freeform 31">
                <a:extLst>
                  <a:ext uri="{FF2B5EF4-FFF2-40B4-BE49-F238E27FC236}">
                    <a16:creationId xmlns:a16="http://schemas.microsoft.com/office/drawing/2014/main" id="{63CCBBF8-5972-4ED3-AB5B-46DC425B1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36" name="Group 135">
              <a:extLst>
                <a:ext uri="{FF2B5EF4-FFF2-40B4-BE49-F238E27FC236}">
                  <a16:creationId xmlns:a16="http://schemas.microsoft.com/office/drawing/2014/main" id="{A8C19883-37FB-437C-A3AA-89AA6239D3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37" name="Freeform 32">
                <a:extLst>
                  <a:ext uri="{FF2B5EF4-FFF2-40B4-BE49-F238E27FC236}">
                    <a16:creationId xmlns:a16="http://schemas.microsoft.com/office/drawing/2014/main" id="{AF1753DD-4CEF-45EC-B952-90EA8895D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8" name="Freeform 33">
                <a:extLst>
                  <a:ext uri="{FF2B5EF4-FFF2-40B4-BE49-F238E27FC236}">
                    <a16:creationId xmlns:a16="http://schemas.microsoft.com/office/drawing/2014/main" id="{5B9356DB-C1BE-4D76-8FA7-4FBAA12D1D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9" name="Freeform 34">
                <a:extLst>
                  <a:ext uri="{FF2B5EF4-FFF2-40B4-BE49-F238E27FC236}">
                    <a16:creationId xmlns:a16="http://schemas.microsoft.com/office/drawing/2014/main" id="{C4F59561-572D-42BA-A6FD-F3AFA1A394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0" name="Freeform 35">
                <a:extLst>
                  <a:ext uri="{FF2B5EF4-FFF2-40B4-BE49-F238E27FC236}">
                    <a16:creationId xmlns:a16="http://schemas.microsoft.com/office/drawing/2014/main" id="{BB7A51A1-D509-4494-BAE2-1B96CAD4D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1" name="Freeform 36">
                <a:extLst>
                  <a:ext uri="{FF2B5EF4-FFF2-40B4-BE49-F238E27FC236}">
                    <a16:creationId xmlns:a16="http://schemas.microsoft.com/office/drawing/2014/main" id="{D3FE0B5A-55DE-4E56-8E9B-B92D1DB9A8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2" name="Freeform 37">
                <a:extLst>
                  <a:ext uri="{FF2B5EF4-FFF2-40B4-BE49-F238E27FC236}">
                    <a16:creationId xmlns:a16="http://schemas.microsoft.com/office/drawing/2014/main" id="{F125661C-3A0E-4B6E-B2AB-1B08C8925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3" name="Freeform 38">
                <a:extLst>
                  <a:ext uri="{FF2B5EF4-FFF2-40B4-BE49-F238E27FC236}">
                    <a16:creationId xmlns:a16="http://schemas.microsoft.com/office/drawing/2014/main" id="{39304006-EE77-438A-A0D1-537322356C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4" name="Freeform 39">
                <a:extLst>
                  <a:ext uri="{FF2B5EF4-FFF2-40B4-BE49-F238E27FC236}">
                    <a16:creationId xmlns:a16="http://schemas.microsoft.com/office/drawing/2014/main" id="{C6031DEB-4109-4049-82CF-DD06483A2C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5" name="Freeform 40">
                <a:extLst>
                  <a:ext uri="{FF2B5EF4-FFF2-40B4-BE49-F238E27FC236}">
                    <a16:creationId xmlns:a16="http://schemas.microsoft.com/office/drawing/2014/main" id="{65FC2657-18D6-4490-88D6-32E6B1C6FB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6" name="Rectangle 41">
                <a:extLst>
                  <a:ext uri="{FF2B5EF4-FFF2-40B4-BE49-F238E27FC236}">
                    <a16:creationId xmlns:a16="http://schemas.microsoft.com/office/drawing/2014/main" id="{20BEA03B-3EAD-4FA2-BC9D-25A14D635C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sp>
        <p:nvSpPr>
          <p:cNvPr id="175" name="Rectangle 174">
            <a:extLst>
              <a:ext uri="{FF2B5EF4-FFF2-40B4-BE49-F238E27FC236}">
                <a16:creationId xmlns:a16="http://schemas.microsoft.com/office/drawing/2014/main" id="{3CBA50DB-DBC7-4B6E-B3C1-8FF1EA519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77" name="Group 176">
            <a:extLst>
              <a:ext uri="{FF2B5EF4-FFF2-40B4-BE49-F238E27FC236}">
                <a16:creationId xmlns:a16="http://schemas.microsoft.com/office/drawing/2014/main" id="{1DED8FB6-AF8D-4D98-913D-E6486FEC10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78" name="Group 177">
              <a:extLst>
                <a:ext uri="{FF2B5EF4-FFF2-40B4-BE49-F238E27FC236}">
                  <a16:creationId xmlns:a16="http://schemas.microsoft.com/office/drawing/2014/main" id="{0A805ED2-113B-4584-8827-567B5792F1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90" name="Rectangle 5">
                <a:extLst>
                  <a:ext uri="{FF2B5EF4-FFF2-40B4-BE49-F238E27FC236}">
                    <a16:creationId xmlns:a16="http://schemas.microsoft.com/office/drawing/2014/main" id="{C6CF21D8-CC72-4F35-A29E-3AF9E6DA130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91" name="Freeform 6">
                <a:extLst>
                  <a:ext uri="{FF2B5EF4-FFF2-40B4-BE49-F238E27FC236}">
                    <a16:creationId xmlns:a16="http://schemas.microsoft.com/office/drawing/2014/main" id="{8E60A7C3-087D-47B4-AB5A-C8B1042FD2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2" name="Freeform 7">
                <a:extLst>
                  <a:ext uri="{FF2B5EF4-FFF2-40B4-BE49-F238E27FC236}">
                    <a16:creationId xmlns:a16="http://schemas.microsoft.com/office/drawing/2014/main" id="{1885EECE-F6D9-4128-BC90-01583BF269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3" name="Freeform 8">
                <a:extLst>
                  <a:ext uri="{FF2B5EF4-FFF2-40B4-BE49-F238E27FC236}">
                    <a16:creationId xmlns:a16="http://schemas.microsoft.com/office/drawing/2014/main" id="{F44AA128-AA96-4FF2-A1C3-F9D2E7FD3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4" name="Freeform 9">
                <a:extLst>
                  <a:ext uri="{FF2B5EF4-FFF2-40B4-BE49-F238E27FC236}">
                    <a16:creationId xmlns:a16="http://schemas.microsoft.com/office/drawing/2014/main" id="{7E52DC12-230B-4892-B284-F2FE9DE16A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5" name="Freeform 10">
                <a:extLst>
                  <a:ext uri="{FF2B5EF4-FFF2-40B4-BE49-F238E27FC236}">
                    <a16:creationId xmlns:a16="http://schemas.microsoft.com/office/drawing/2014/main" id="{A68FBF9E-B81A-41D0-8A03-6CFC30811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6" name="Freeform 11">
                <a:extLst>
                  <a:ext uri="{FF2B5EF4-FFF2-40B4-BE49-F238E27FC236}">
                    <a16:creationId xmlns:a16="http://schemas.microsoft.com/office/drawing/2014/main" id="{B0047F84-8480-494F-9241-39FF17CFF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7" name="Freeform 12">
                <a:extLst>
                  <a:ext uri="{FF2B5EF4-FFF2-40B4-BE49-F238E27FC236}">
                    <a16:creationId xmlns:a16="http://schemas.microsoft.com/office/drawing/2014/main" id="{8CAF76D8-4B95-4A8E-9EE5-8CCC0A7AD2C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8" name="Freeform 13">
                <a:extLst>
                  <a:ext uri="{FF2B5EF4-FFF2-40B4-BE49-F238E27FC236}">
                    <a16:creationId xmlns:a16="http://schemas.microsoft.com/office/drawing/2014/main" id="{792F82F3-05A8-4A55-8C5B-81F6678B59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9" name="Freeform 14">
                <a:extLst>
                  <a:ext uri="{FF2B5EF4-FFF2-40B4-BE49-F238E27FC236}">
                    <a16:creationId xmlns:a16="http://schemas.microsoft.com/office/drawing/2014/main" id="{B8472536-021A-4E59-BD59-DDC090A18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0" name="Freeform 15">
                <a:extLst>
                  <a:ext uri="{FF2B5EF4-FFF2-40B4-BE49-F238E27FC236}">
                    <a16:creationId xmlns:a16="http://schemas.microsoft.com/office/drawing/2014/main" id="{AEBEF646-3C12-469F-B194-A161A7A95D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1" name="Line 16">
                <a:extLst>
                  <a:ext uri="{FF2B5EF4-FFF2-40B4-BE49-F238E27FC236}">
                    <a16:creationId xmlns:a16="http://schemas.microsoft.com/office/drawing/2014/main" id="{D4501159-D7AC-4307-9DFC-C8F3A94341D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02" name="Freeform 17">
                <a:extLst>
                  <a:ext uri="{FF2B5EF4-FFF2-40B4-BE49-F238E27FC236}">
                    <a16:creationId xmlns:a16="http://schemas.microsoft.com/office/drawing/2014/main" id="{B5244C41-454C-47D8-A6A9-C17EC2A36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3" name="Freeform 18">
                <a:extLst>
                  <a:ext uri="{FF2B5EF4-FFF2-40B4-BE49-F238E27FC236}">
                    <a16:creationId xmlns:a16="http://schemas.microsoft.com/office/drawing/2014/main" id="{8FA883B8-99FB-4540-B573-F0674BFB1C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4" name="Freeform 19">
                <a:extLst>
                  <a:ext uri="{FF2B5EF4-FFF2-40B4-BE49-F238E27FC236}">
                    <a16:creationId xmlns:a16="http://schemas.microsoft.com/office/drawing/2014/main" id="{F1178B7C-5A00-4E5B-9010-B1477621E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5" name="Freeform 20">
                <a:extLst>
                  <a:ext uri="{FF2B5EF4-FFF2-40B4-BE49-F238E27FC236}">
                    <a16:creationId xmlns:a16="http://schemas.microsoft.com/office/drawing/2014/main" id="{E359D5D8-EE2E-4714-A40A-C3A6D91F989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6" name="Rectangle 21">
                <a:extLst>
                  <a:ext uri="{FF2B5EF4-FFF2-40B4-BE49-F238E27FC236}">
                    <a16:creationId xmlns:a16="http://schemas.microsoft.com/office/drawing/2014/main" id="{8A89C2E5-F892-4666-85FB-995578FBC73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07" name="Freeform 22">
                <a:extLst>
                  <a:ext uri="{FF2B5EF4-FFF2-40B4-BE49-F238E27FC236}">
                    <a16:creationId xmlns:a16="http://schemas.microsoft.com/office/drawing/2014/main" id="{6DC6174B-0EC3-4A81-A0D1-D10DBB869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8" name="Freeform 23">
                <a:extLst>
                  <a:ext uri="{FF2B5EF4-FFF2-40B4-BE49-F238E27FC236}">
                    <a16:creationId xmlns:a16="http://schemas.microsoft.com/office/drawing/2014/main" id="{2CB96070-0553-4F79-984C-8DABB1CD5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9" name="Freeform 24">
                <a:extLst>
                  <a:ext uri="{FF2B5EF4-FFF2-40B4-BE49-F238E27FC236}">
                    <a16:creationId xmlns:a16="http://schemas.microsoft.com/office/drawing/2014/main" id="{BA23B6E2-3718-4009-B80E-9279154B1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0" name="Freeform 25">
                <a:extLst>
                  <a:ext uri="{FF2B5EF4-FFF2-40B4-BE49-F238E27FC236}">
                    <a16:creationId xmlns:a16="http://schemas.microsoft.com/office/drawing/2014/main" id="{CAFB32D5-E528-419B-80EE-1475633970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7" name="Freeform 26">
                <a:extLst>
                  <a:ext uri="{FF2B5EF4-FFF2-40B4-BE49-F238E27FC236}">
                    <a16:creationId xmlns:a16="http://schemas.microsoft.com/office/drawing/2014/main" id="{A68ADD35-4FEA-404D-B2F3-23556E6E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9" name="Freeform 27">
                <a:extLst>
                  <a:ext uri="{FF2B5EF4-FFF2-40B4-BE49-F238E27FC236}">
                    <a16:creationId xmlns:a16="http://schemas.microsoft.com/office/drawing/2014/main" id="{89CF17CA-49E3-4B4A-836A-4FD55C67B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1" name="Freeform 28">
                <a:extLst>
                  <a:ext uri="{FF2B5EF4-FFF2-40B4-BE49-F238E27FC236}">
                    <a16:creationId xmlns:a16="http://schemas.microsoft.com/office/drawing/2014/main" id="{AB394F2E-F3E7-4CED-84A9-35C47AB287C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2" name="Freeform 29">
                <a:extLst>
                  <a:ext uri="{FF2B5EF4-FFF2-40B4-BE49-F238E27FC236}">
                    <a16:creationId xmlns:a16="http://schemas.microsoft.com/office/drawing/2014/main" id="{FF816C2F-3999-4A9F-8395-5D68ED33A4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3" name="Freeform 30">
                <a:extLst>
                  <a:ext uri="{FF2B5EF4-FFF2-40B4-BE49-F238E27FC236}">
                    <a16:creationId xmlns:a16="http://schemas.microsoft.com/office/drawing/2014/main" id="{82AD6AC6-71D5-4BD8-9185-D3062968B5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6" name="Freeform 31">
                <a:extLst>
                  <a:ext uri="{FF2B5EF4-FFF2-40B4-BE49-F238E27FC236}">
                    <a16:creationId xmlns:a16="http://schemas.microsoft.com/office/drawing/2014/main" id="{743A50C2-65CF-4F4C-B412-6149A93ACF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79" name="Group 178">
              <a:extLst>
                <a:ext uri="{FF2B5EF4-FFF2-40B4-BE49-F238E27FC236}">
                  <a16:creationId xmlns:a16="http://schemas.microsoft.com/office/drawing/2014/main" id="{6C0E7A88-FEDF-4C4F-A6B4-F7DDE9DE92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80" name="Freeform 32">
                <a:extLst>
                  <a:ext uri="{FF2B5EF4-FFF2-40B4-BE49-F238E27FC236}">
                    <a16:creationId xmlns:a16="http://schemas.microsoft.com/office/drawing/2014/main" id="{AE94B3EE-D5C0-4BDE-B6AA-7599F048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4" name="Freeform 33">
                <a:extLst>
                  <a:ext uri="{FF2B5EF4-FFF2-40B4-BE49-F238E27FC236}">
                    <a16:creationId xmlns:a16="http://schemas.microsoft.com/office/drawing/2014/main" id="{5EF110E8-C00D-454E-8F3A-ECF2D356676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2" name="Freeform 34">
                <a:extLst>
                  <a:ext uri="{FF2B5EF4-FFF2-40B4-BE49-F238E27FC236}">
                    <a16:creationId xmlns:a16="http://schemas.microsoft.com/office/drawing/2014/main" id="{BFC5F327-6927-4F35-9AF6-C45527BB45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5" name="Freeform 35">
                <a:extLst>
                  <a:ext uri="{FF2B5EF4-FFF2-40B4-BE49-F238E27FC236}">
                    <a16:creationId xmlns:a16="http://schemas.microsoft.com/office/drawing/2014/main" id="{BF2D314D-AEDE-418D-9702-D3CDB98C3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4" name="Freeform 36">
                <a:extLst>
                  <a:ext uri="{FF2B5EF4-FFF2-40B4-BE49-F238E27FC236}">
                    <a16:creationId xmlns:a16="http://schemas.microsoft.com/office/drawing/2014/main" id="{64FD07F8-3CA6-4209-9A9E-30609FE9A3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5" name="Freeform 37">
                <a:extLst>
                  <a:ext uri="{FF2B5EF4-FFF2-40B4-BE49-F238E27FC236}">
                    <a16:creationId xmlns:a16="http://schemas.microsoft.com/office/drawing/2014/main" id="{AB0AE24D-CD49-4B57-82E0-780F62AE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6" name="Freeform 38">
                <a:extLst>
                  <a:ext uri="{FF2B5EF4-FFF2-40B4-BE49-F238E27FC236}">
                    <a16:creationId xmlns:a16="http://schemas.microsoft.com/office/drawing/2014/main" id="{66803AF8-6368-45E6-A0B7-C0C4CFFEEB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7" name="Freeform 39">
                <a:extLst>
                  <a:ext uri="{FF2B5EF4-FFF2-40B4-BE49-F238E27FC236}">
                    <a16:creationId xmlns:a16="http://schemas.microsoft.com/office/drawing/2014/main" id="{B4761E05-2792-472B-A814-9616151CF3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8" name="Freeform 40">
                <a:extLst>
                  <a:ext uri="{FF2B5EF4-FFF2-40B4-BE49-F238E27FC236}">
                    <a16:creationId xmlns:a16="http://schemas.microsoft.com/office/drawing/2014/main" id="{40B6A261-9427-4E70-9564-048AD009B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9" name="Rectangle 41">
                <a:extLst>
                  <a:ext uri="{FF2B5EF4-FFF2-40B4-BE49-F238E27FC236}">
                    <a16:creationId xmlns:a16="http://schemas.microsoft.com/office/drawing/2014/main" id="{68BFDFBE-2286-4123-9436-E1DF84AF494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pic>
        <p:nvPicPr>
          <p:cNvPr id="218" name="Picture 2">
            <a:extLst>
              <a:ext uri="{FF2B5EF4-FFF2-40B4-BE49-F238E27FC236}">
                <a16:creationId xmlns:a16="http://schemas.microsoft.com/office/drawing/2014/main" id="{5B3DE270-418F-47A7-B311-C4D876041D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useBgFill="1">
        <p:nvSpPr>
          <p:cNvPr id="220" name="Round Diagonal Corner Rectangle 11">
            <a:extLst>
              <a:ext uri="{FF2B5EF4-FFF2-40B4-BE49-F238E27FC236}">
                <a16:creationId xmlns:a16="http://schemas.microsoft.com/office/drawing/2014/main" id="{A1351C6B-7343-451F-AB4A-1CE294A4E9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3205730-32EA-4614-80E8-5D62C6E45995}"/>
              </a:ext>
            </a:extLst>
          </p:cNvPr>
          <p:cNvSpPr/>
          <p:nvPr/>
        </p:nvSpPr>
        <p:spPr>
          <a:xfrm>
            <a:off x="7946593" y="971613"/>
            <a:ext cx="3281004" cy="3700400"/>
          </a:xfrm>
          <a:prstGeom prst="rect">
            <a:avLst/>
          </a:prstGeom>
        </p:spPr>
        <p:txBody>
          <a:bodyPr vert="horz" lIns="91440" tIns="45720" rIns="91440" bIns="45720" rtlCol="0">
            <a:normAutofit fontScale="92500" lnSpcReduction="20000"/>
          </a:bodyPr>
          <a:lstStyle/>
          <a:p>
            <a:pPr marL="0" marR="0" indent="-228600" defTabSz="914400">
              <a:lnSpc>
                <a:spcPct val="120000"/>
              </a:lnSpc>
              <a:spcBef>
                <a:spcPts val="0"/>
              </a:spcBef>
              <a:spcAft>
                <a:spcPts val="800"/>
              </a:spcAft>
              <a:buSzPct val="125000"/>
              <a:buFont typeface="Arial" panose="020B0604020202020204" pitchFamily="34" charset="0"/>
              <a:buChar char="•"/>
            </a:pPr>
            <a:r>
              <a:rPr lang="en-US" sz="2000" dirty="0">
                <a:solidFill>
                  <a:srgbClr val="FF0000"/>
                </a:solidFill>
                <a:effectLst>
                  <a:outerShdw blurRad="38100" dist="38100" dir="2700000" algn="tl">
                    <a:srgbClr val="000000">
                      <a:alpha val="43137"/>
                    </a:srgbClr>
                  </a:outerShdw>
                </a:effectLst>
              </a:rPr>
              <a:t>Latest data shows New Orleans-Metairie-Kenner MSA private sector job growth is struggling to recover to pre-Covis levels.</a:t>
            </a:r>
          </a:p>
          <a:p>
            <a:pPr marL="0" marR="0" indent="-228600" defTabSz="914400">
              <a:lnSpc>
                <a:spcPct val="120000"/>
              </a:lnSpc>
              <a:spcBef>
                <a:spcPts val="0"/>
              </a:spcBef>
              <a:spcAft>
                <a:spcPts val="800"/>
              </a:spcAft>
              <a:buSzPct val="125000"/>
              <a:buFont typeface="Arial" panose="020B0604020202020204" pitchFamily="34" charset="0"/>
              <a:buChar char="•"/>
            </a:pPr>
            <a:r>
              <a:rPr lang="en-US" sz="2000" dirty="0">
                <a:solidFill>
                  <a:srgbClr val="FF0000"/>
                </a:solidFill>
                <a:effectLst>
                  <a:outerShdw blurRad="38100" dist="38100" dir="2700000" algn="tl">
                    <a:srgbClr val="000000">
                      <a:alpha val="43137"/>
                    </a:srgbClr>
                  </a:outerShdw>
                </a:effectLst>
              </a:rPr>
              <a:t>Still down by 27,300 private sector jobs in January 2026 compared to February 2020 pre-Covid job level.</a:t>
            </a:r>
          </a:p>
          <a:p>
            <a:pPr marL="0" marR="0" indent="-228600" defTabSz="914400">
              <a:lnSpc>
                <a:spcPct val="120000"/>
              </a:lnSpc>
              <a:spcBef>
                <a:spcPts val="0"/>
              </a:spcBef>
              <a:spcAft>
                <a:spcPts val="800"/>
              </a:spcAft>
              <a:buSzPct val="125000"/>
              <a:buFont typeface="Arial" panose="020B0604020202020204" pitchFamily="34" charset="0"/>
              <a:buChar char="•"/>
            </a:pPr>
            <a:r>
              <a:rPr lang="en-US" sz="2000" dirty="0">
                <a:solidFill>
                  <a:srgbClr val="FF0000"/>
                </a:solidFill>
                <a:effectLst>
                  <a:outerShdw blurRad="38100" dist="38100" dir="2700000" algn="tl">
                    <a:srgbClr val="000000">
                      <a:alpha val="43137"/>
                    </a:srgbClr>
                  </a:outerShdw>
                </a:effectLst>
              </a:rPr>
              <a:t>Data Excludes St. Tammany Parish MSA</a:t>
            </a:r>
          </a:p>
        </p:txBody>
      </p:sp>
      <p:graphicFrame>
        <p:nvGraphicFramePr>
          <p:cNvPr id="3" name="Chart 2">
            <a:extLst>
              <a:ext uri="{FF2B5EF4-FFF2-40B4-BE49-F238E27FC236}">
                <a16:creationId xmlns:a16="http://schemas.microsoft.com/office/drawing/2014/main" id="{81E6B39C-6163-2BB6-B4A9-198DE8817220}"/>
              </a:ext>
            </a:extLst>
          </p:cNvPr>
          <p:cNvGraphicFramePr>
            <a:graphicFrameLocks/>
          </p:cNvGraphicFramePr>
          <p:nvPr>
            <p:extLst>
              <p:ext uri="{D42A27DB-BD31-4B8C-83A1-F6EECF244321}">
                <p14:modId xmlns:p14="http://schemas.microsoft.com/office/powerpoint/2010/main" val="3301404563"/>
              </p:ext>
            </p:extLst>
          </p:nvPr>
        </p:nvGraphicFramePr>
        <p:xfrm>
          <a:off x="798949" y="815549"/>
          <a:ext cx="6950817" cy="52269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5096547"/>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56" name="Picture 2">
            <a:extLst>
              <a:ext uri="{FF2B5EF4-FFF2-40B4-BE49-F238E27FC236}">
                <a16:creationId xmlns:a16="http://schemas.microsoft.com/office/drawing/2014/main" id="{6D651BB0-1DFD-4941-83DD-704006F6B1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58" name="Round Diagonal Corner Rectangle 6">
            <a:extLst>
              <a:ext uri="{FF2B5EF4-FFF2-40B4-BE49-F238E27FC236}">
                <a16:creationId xmlns:a16="http://schemas.microsoft.com/office/drawing/2014/main" id="{3D66C6E3-EBD2-40B7-8FD8-D6D2250FC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2643838328"/>
              </p:ext>
            </p:extLst>
          </p:nvPr>
        </p:nvGraphicFramePr>
        <p:xfrm>
          <a:off x="980544" y="815549"/>
          <a:ext cx="10227733" cy="52269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4749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49" name="Picture 2">
            <a:extLst>
              <a:ext uri="{FF2B5EF4-FFF2-40B4-BE49-F238E27FC236}">
                <a16:creationId xmlns:a16="http://schemas.microsoft.com/office/drawing/2014/main" id="{6D651BB0-1DFD-4941-83DD-704006F6B1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51" name="Round Diagonal Corner Rectangle 6">
            <a:extLst>
              <a:ext uri="{FF2B5EF4-FFF2-40B4-BE49-F238E27FC236}">
                <a16:creationId xmlns:a16="http://schemas.microsoft.com/office/drawing/2014/main" id="{3D66C6E3-EBD2-40B7-8FD8-D6D2250FC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00000000-0008-0000-0800-000003000000}"/>
              </a:ext>
            </a:extLst>
          </p:cNvPr>
          <p:cNvGraphicFramePr>
            <a:graphicFrameLocks/>
          </p:cNvGraphicFramePr>
          <p:nvPr>
            <p:extLst>
              <p:ext uri="{D42A27DB-BD31-4B8C-83A1-F6EECF244321}">
                <p14:modId xmlns:p14="http://schemas.microsoft.com/office/powerpoint/2010/main" val="1123149991"/>
              </p:ext>
            </p:extLst>
          </p:nvPr>
        </p:nvGraphicFramePr>
        <p:xfrm>
          <a:off x="980543" y="815549"/>
          <a:ext cx="10227733" cy="522690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5001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8" name="Rectangle 67">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C792083D-CB0A-E612-8F2C-B8DECDBE79AA}"/>
              </a:ext>
            </a:extLst>
          </p:cNvPr>
          <p:cNvSpPr>
            <a:spLocks noGrp="1"/>
          </p:cNvSpPr>
          <p:nvPr>
            <p:ph type="title"/>
          </p:nvPr>
        </p:nvSpPr>
        <p:spPr>
          <a:xfrm>
            <a:off x="4982411" y="259253"/>
            <a:ext cx="6050713" cy="1478570"/>
          </a:xfrm>
        </p:spPr>
        <p:txBody>
          <a:bodyPr>
            <a:normAutofit/>
          </a:bodyPr>
          <a:lstStyle/>
          <a:p>
            <a:pPr algn="ctr"/>
            <a:r>
              <a:rPr lang="en-US" sz="2000" dirty="0">
                <a:effectLst>
                  <a:outerShdw blurRad="38100" dist="38100" dir="2700000" algn="tl">
                    <a:srgbClr val="000000">
                      <a:alpha val="43137"/>
                    </a:srgbClr>
                  </a:outerShdw>
                </a:effectLst>
              </a:rPr>
              <a:t>Latest Survey Report from </a:t>
            </a:r>
            <a:r>
              <a:rPr lang="en-US" sz="1200" b="1" dirty="0">
                <a:effectLst>
                  <a:outerShdw blurRad="38100" dist="38100" dir="2700000" algn="tl">
                    <a:srgbClr val="000000">
                      <a:alpha val="43137"/>
                    </a:srgbClr>
                  </a:outerShdw>
                </a:effectLst>
              </a:rPr>
              <a:t>Issued AT </a:t>
            </a:r>
            <a:r>
              <a:rPr lang="en-US" sz="1200" dirty="0">
                <a:effectLst>
                  <a:outerShdw blurRad="38100" dist="38100" dir="2700000" algn="tl">
                    <a:srgbClr val="000000">
                      <a:alpha val="43137"/>
                    </a:srgbClr>
                  </a:outerShdw>
                </a:effectLst>
              </a:rPr>
              <a:t>the Federal Reserve Bank of New York on Household Consumption Expectations</a:t>
            </a:r>
            <a:br>
              <a:rPr lang="en-US" sz="1200" dirty="0">
                <a:effectLst>
                  <a:outerShdw blurRad="38100" dist="38100" dir="2700000" algn="tl">
                    <a:srgbClr val="000000">
                      <a:alpha val="43137"/>
                    </a:srgbClr>
                  </a:outerShdw>
                </a:effectLst>
              </a:rPr>
            </a:br>
            <a:r>
              <a:rPr lang="en-US" sz="1200" dirty="0">
                <a:effectLst>
                  <a:outerShdw blurRad="38100" dist="38100" dir="2700000" algn="tl">
                    <a:srgbClr val="000000">
                      <a:alpha val="43137"/>
                    </a:srgbClr>
                  </a:outerShdw>
                </a:effectLst>
              </a:rPr>
              <a:t>March 2026</a:t>
            </a:r>
            <a:endParaRPr lang="en-US" sz="1200" b="1" dirty="0">
              <a:effectLst>
                <a:outerShdw blurRad="38100" dist="38100" dir="2700000" algn="tl">
                  <a:srgbClr val="000000">
                    <a:alpha val="43137"/>
                  </a:srgbClr>
                </a:outerShdw>
              </a:effectLst>
            </a:endParaRPr>
          </a:p>
        </p:txBody>
      </p:sp>
      <p:pic>
        <p:nvPicPr>
          <p:cNvPr id="5" name="Picture 4" descr="Codes on papers">
            <a:extLst>
              <a:ext uri="{FF2B5EF4-FFF2-40B4-BE49-F238E27FC236}">
                <a16:creationId xmlns:a16="http://schemas.microsoft.com/office/drawing/2014/main" id="{6FD1387B-1FFD-6801-8FAA-2CF2B8316A71}"/>
              </a:ext>
            </a:extLst>
          </p:cNvPr>
          <p:cNvPicPr>
            <a:picLocks noChangeAspect="1"/>
          </p:cNvPicPr>
          <p:nvPr/>
        </p:nvPicPr>
        <p:blipFill rotWithShape="1">
          <a:blip r:embed="rId4"/>
          <a:srcRect l="28414" r="26466" b="-1"/>
          <a:stretch/>
        </p:blipFill>
        <p:spPr>
          <a:xfrm>
            <a:off x="0" y="87322"/>
            <a:ext cx="4988006" cy="6857990"/>
          </a:xfrm>
          <a:prstGeom prst="rect">
            <a:avLst/>
          </a:prstGeom>
        </p:spPr>
      </p:pic>
      <p:grpSp>
        <p:nvGrpSpPr>
          <p:cNvPr id="13" name="Group 12">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69" name="Rectangle 68">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0"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1"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2" name="Rectangle 71">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3"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5"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Rectangle 41">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3"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Rectangle 53">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5"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3" name="Content Placeholder 2">
            <a:extLst>
              <a:ext uri="{FF2B5EF4-FFF2-40B4-BE49-F238E27FC236}">
                <a16:creationId xmlns:a16="http://schemas.microsoft.com/office/drawing/2014/main" id="{962A0F4B-7EC3-AC03-A3E8-FF1F8A00728B}"/>
              </a:ext>
            </a:extLst>
          </p:cNvPr>
          <p:cNvSpPr>
            <a:spLocks noGrp="1"/>
          </p:cNvSpPr>
          <p:nvPr>
            <p:ph idx="1"/>
          </p:nvPr>
        </p:nvSpPr>
        <p:spPr>
          <a:xfrm>
            <a:off x="4968958" y="1658938"/>
            <a:ext cx="6078453" cy="5111740"/>
          </a:xfrm>
        </p:spPr>
        <p:txBody>
          <a:bodyPr>
            <a:normAutofit fontScale="77500" lnSpcReduction="20000"/>
          </a:bodyPr>
          <a:lstStyle/>
          <a:p>
            <a:r>
              <a:rPr lang="en-US" sz="2000" b="1" dirty="0">
                <a:solidFill>
                  <a:srgbClr val="FFFF00"/>
                </a:solidFill>
                <a:effectLst>
                  <a:outerShdw blurRad="38100" dist="38100" dir="2700000" algn="tl">
                    <a:srgbClr val="000000">
                      <a:alpha val="43137"/>
                    </a:srgbClr>
                  </a:outerShdw>
                </a:effectLst>
              </a:rPr>
              <a:t>Median inflation expectations increased by 0.4 percentage point (ppt) to 3.4 percent at the one-year-ahead horizon, increased by 0.1 ppt to 3.1 percent at the three-year-ahead horizon, and were unchanged at 3.0 percent at the five-year-ahead horizon in March.</a:t>
            </a:r>
          </a:p>
          <a:p>
            <a:r>
              <a:rPr lang="en-US" sz="2000" b="1" dirty="0">
                <a:solidFill>
                  <a:srgbClr val="FFFF00"/>
                </a:solidFill>
                <a:effectLst>
                  <a:outerShdw blurRad="38100" dist="38100" dir="2700000" algn="tl">
                    <a:srgbClr val="000000">
                      <a:alpha val="43137"/>
                    </a:srgbClr>
                  </a:outerShdw>
                </a:effectLst>
              </a:rPr>
              <a:t>Median year-ahead commodity price change expectations increased by 5.3 ppts for gas to 9.4 percent, the highest reading since March 2022.</a:t>
            </a:r>
          </a:p>
          <a:p>
            <a:r>
              <a:rPr lang="en-US" sz="2000" b="1" dirty="0">
                <a:solidFill>
                  <a:srgbClr val="FFFF00"/>
                </a:solidFill>
                <a:effectLst>
                  <a:outerShdw blurRad="38100" dist="38100" dir="2700000" algn="tl">
                    <a:srgbClr val="000000">
                      <a:alpha val="43137"/>
                    </a:srgbClr>
                  </a:outerShdw>
                </a:effectLst>
              </a:rPr>
              <a:t>The mean perceived probability of finding a job if one’s current job was lost increased by 1.9 ppts to 45.9 percent; however, the mean perceived probability of losing one’s job in the next twelve months also increased by 0.6 ppt to 14.4 percent.</a:t>
            </a:r>
          </a:p>
          <a:p>
            <a:r>
              <a:rPr lang="en-US" sz="2000" b="1" dirty="0">
                <a:solidFill>
                  <a:srgbClr val="FFFF00"/>
                </a:solidFill>
                <a:effectLst>
                  <a:outerShdw blurRad="38100" dist="38100" dir="2700000" algn="tl">
                    <a:srgbClr val="000000">
                      <a:alpha val="43137"/>
                    </a:srgbClr>
                  </a:outerShdw>
                </a:effectLst>
              </a:rPr>
              <a:t>Perceptions about households’ current financial situations deteriorated compared to a year ago, with a larger share of households reporting a worse financial situation and a smaller share reporting a better financial situation. Year-ahead expectations about households’ financial situations also worsened, with the share of households expecting a worse financial situation at its highest level since April 2025. </a:t>
            </a:r>
          </a:p>
          <a:p>
            <a:pPr marL="57150" indent="-285750">
              <a:lnSpc>
                <a:spcPct val="115000"/>
              </a:lnSpc>
              <a:spcBef>
                <a:spcPts val="0"/>
              </a:spcBef>
              <a:spcAft>
                <a:spcPts val="800"/>
              </a:spcAft>
              <a:buFont typeface="Wingdings" panose="05000000000000000000" pitchFamily="2" charset="2"/>
              <a:buChar char="Ø"/>
            </a:pPr>
            <a:endParaRPr lang="en-US" sz="2000" u="sng" kern="100"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17857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65" name="Rectangle 60">
            <a:extLst>
              <a:ext uri="{FF2B5EF4-FFF2-40B4-BE49-F238E27FC236}">
                <a16:creationId xmlns:a16="http://schemas.microsoft.com/office/drawing/2014/main" id="{C068D0EE-C6C8-484A-AFB7-3602BA27F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2">
            <a:extLst>
              <a:ext uri="{FF2B5EF4-FFF2-40B4-BE49-F238E27FC236}">
                <a16:creationId xmlns:a16="http://schemas.microsoft.com/office/drawing/2014/main" id="{DDE5FB8C-CC3F-4C24-BF4F-1B5999DE6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A7470C6-4D16-3B46-45C3-FE61B8617A15}"/>
              </a:ext>
            </a:extLst>
          </p:cNvPr>
          <p:cNvSpPr/>
          <p:nvPr/>
        </p:nvSpPr>
        <p:spPr>
          <a:xfrm>
            <a:off x="4224528" y="6473952"/>
            <a:ext cx="3474720" cy="26517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t>Source: Bureau of Labor Statistics</a:t>
            </a:r>
          </a:p>
        </p:txBody>
      </p:sp>
      <p:graphicFrame>
        <p:nvGraphicFramePr>
          <p:cNvPr id="2" name="Table 1">
            <a:extLst>
              <a:ext uri="{FF2B5EF4-FFF2-40B4-BE49-F238E27FC236}">
                <a16:creationId xmlns:a16="http://schemas.microsoft.com/office/drawing/2014/main" id="{AEF9A917-D084-1871-AB40-EFC7404768EB}"/>
              </a:ext>
            </a:extLst>
          </p:cNvPr>
          <p:cNvGraphicFramePr>
            <a:graphicFrameLocks noGrp="1"/>
          </p:cNvGraphicFramePr>
          <p:nvPr>
            <p:extLst>
              <p:ext uri="{D42A27DB-BD31-4B8C-83A1-F6EECF244321}">
                <p14:modId xmlns:p14="http://schemas.microsoft.com/office/powerpoint/2010/main" val="2795885975"/>
              </p:ext>
            </p:extLst>
          </p:nvPr>
        </p:nvGraphicFramePr>
        <p:xfrm>
          <a:off x="477012" y="480060"/>
          <a:ext cx="11237975" cy="6065488"/>
        </p:xfrm>
        <a:graphic>
          <a:graphicData uri="http://schemas.openxmlformats.org/drawingml/2006/table">
            <a:tbl>
              <a:tblPr>
                <a:tableStyleId>{D7AC3CCA-C797-4891-BE02-D94E43425B78}</a:tableStyleId>
              </a:tblPr>
              <a:tblGrid>
                <a:gridCol w="3126267">
                  <a:extLst>
                    <a:ext uri="{9D8B030D-6E8A-4147-A177-3AD203B41FA5}">
                      <a16:colId xmlns:a16="http://schemas.microsoft.com/office/drawing/2014/main" val="1600203900"/>
                    </a:ext>
                  </a:extLst>
                </a:gridCol>
                <a:gridCol w="2405765">
                  <a:extLst>
                    <a:ext uri="{9D8B030D-6E8A-4147-A177-3AD203B41FA5}">
                      <a16:colId xmlns:a16="http://schemas.microsoft.com/office/drawing/2014/main" val="2859359709"/>
                    </a:ext>
                  </a:extLst>
                </a:gridCol>
                <a:gridCol w="3055868">
                  <a:extLst>
                    <a:ext uri="{9D8B030D-6E8A-4147-A177-3AD203B41FA5}">
                      <a16:colId xmlns:a16="http://schemas.microsoft.com/office/drawing/2014/main" val="4136285041"/>
                    </a:ext>
                  </a:extLst>
                </a:gridCol>
                <a:gridCol w="2650075">
                  <a:extLst>
                    <a:ext uri="{9D8B030D-6E8A-4147-A177-3AD203B41FA5}">
                      <a16:colId xmlns:a16="http://schemas.microsoft.com/office/drawing/2014/main" val="2666500458"/>
                    </a:ext>
                  </a:extLst>
                </a:gridCol>
              </a:tblGrid>
              <a:tr h="389943">
                <a:tc gridSpan="2">
                  <a:txBody>
                    <a:bodyPr/>
                    <a:lstStyle/>
                    <a:p>
                      <a:pPr algn="ctr" fontAlgn="ctr">
                        <a:buNone/>
                      </a:pPr>
                      <a:r>
                        <a:rPr lang="en-US" sz="1400" u="none" strike="noStrike" dirty="0">
                          <a:effectLst/>
                        </a:rPr>
                        <a:t>New Orleans-Metairie-Kenner MSA</a:t>
                      </a:r>
                    </a:p>
                    <a:p>
                      <a:pPr algn="ctr" fontAlgn="ctr">
                        <a:buNone/>
                      </a:pPr>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0" marR="0" marT="0" marB="0" anchor="ctr">
                    <a:solidFill>
                      <a:schemeClr val="tx2">
                        <a:lumMod val="75000"/>
                      </a:schemeClr>
                    </a:solidFill>
                  </a:tcPr>
                </a:tc>
                <a:tc hMerge="1">
                  <a:txBody>
                    <a:bodyPr/>
                    <a:lstStyle/>
                    <a:p>
                      <a:endParaRPr dirty="0"/>
                    </a:p>
                  </a:txBody>
                  <a:tcPr marL="0" marR="0" marT="0" marB="0" anchor="ctr"/>
                </a:tc>
                <a:tc rowSpan="2">
                  <a:txBody>
                    <a:bodyPr/>
                    <a:lstStyle/>
                    <a:p>
                      <a:pPr algn="ctr" fontAlgn="b">
                        <a:buNone/>
                      </a:pPr>
                      <a:r>
                        <a:rPr lang="en-US" sz="1400" u="none" strike="noStrike" dirty="0">
                          <a:effectLst/>
                        </a:rPr>
                        <a:t>Total Non-Farm Jobs </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C000"/>
                    </a:solidFill>
                  </a:tcPr>
                </a:tc>
                <a:tc rowSpan="3">
                  <a:txBody>
                    <a:bodyPr/>
                    <a:lstStyle/>
                    <a:p>
                      <a:pPr algn="ctr" fontAlgn="b">
                        <a:buNone/>
                      </a:pPr>
                      <a:r>
                        <a:rPr lang="en-US" sz="1400" u="none" strike="noStrike" dirty="0">
                          <a:effectLst/>
                        </a:rPr>
                        <a:t>Total Non-Farm Jobs August 2005</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C000"/>
                    </a:solidFill>
                  </a:tcPr>
                </a:tc>
                <a:extLst>
                  <a:ext uri="{0D108BD9-81ED-4DB2-BD59-A6C34878D82A}">
                    <a16:rowId xmlns:a16="http://schemas.microsoft.com/office/drawing/2014/main" val="1443232899"/>
                  </a:ext>
                </a:extLst>
              </a:tr>
              <a:tr h="389943">
                <a:tc gridSpan="2">
                  <a:txBody>
                    <a:bodyPr/>
                    <a:lstStyle/>
                    <a:p>
                      <a:pPr algn="ctr" fontAlgn="ctr">
                        <a:buNone/>
                      </a:pPr>
                      <a:r>
                        <a:rPr lang="en-US" sz="1400" u="none" strike="noStrike" dirty="0">
                          <a:effectLst/>
                        </a:rPr>
                        <a:t>Non-Farm Non-Seasonally Adjusted Jobs</a:t>
                      </a:r>
                    </a:p>
                    <a:p>
                      <a:pPr algn="ctr" fontAlgn="ctr">
                        <a:buNone/>
                      </a:pPr>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C000"/>
                    </a:solidFill>
                  </a:tcPr>
                </a:tc>
                <a:tc hMerge="1">
                  <a:txBody>
                    <a:bodyPr/>
                    <a:lstStyle/>
                    <a:p>
                      <a:endParaRPr dirty="0"/>
                    </a:p>
                  </a:txBody>
                  <a:tcPr marL="0" marR="0"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72838180"/>
                  </a:ext>
                </a:extLst>
              </a:tr>
              <a:tr h="389943">
                <a:tc gridSpan="2">
                  <a:txBody>
                    <a:bodyPr/>
                    <a:lstStyle/>
                    <a:p>
                      <a:pPr algn="r" fontAlgn="ctr">
                        <a:buNone/>
                      </a:pPr>
                      <a:endParaRPr lang="en-US" sz="1400" u="none" strike="noStrike" dirty="0">
                        <a:effectLst/>
                      </a:endParaRPr>
                    </a:p>
                    <a:p>
                      <a:pPr algn="r" fontAlgn="ctr">
                        <a:buNone/>
                      </a:pPr>
                      <a:r>
                        <a:rPr lang="en-US" sz="1400" u="none" strike="noStrike" dirty="0">
                          <a:effectLst/>
                        </a:rPr>
                        <a:t>January 2025 to January 2026 </a:t>
                      </a:r>
                      <a:endParaRPr lang="en-US" sz="14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dirty="0"/>
                    </a:p>
                  </a:txBody>
                  <a:tcPr marL="0" marR="0" marT="0" marB="0" anchor="ctr"/>
                </a:tc>
                <a:tc>
                  <a:txBody>
                    <a:bodyPr/>
                    <a:lstStyle/>
                    <a:p>
                      <a:pPr algn="ctr" fontAlgn="b">
                        <a:buNone/>
                      </a:pPr>
                      <a:r>
                        <a:rPr lang="en-US" sz="1400" u="none" strike="noStrike" dirty="0">
                          <a:effectLst/>
                        </a:rPr>
                        <a:t>January 2026</a:t>
                      </a:r>
                      <a:endParaRPr lang="en-US" sz="1400" b="0" i="0" u="none" strike="noStrike" dirty="0">
                        <a:solidFill>
                          <a:srgbClr val="000000"/>
                        </a:solidFill>
                        <a:effectLst/>
                        <a:latin typeface="Calibri" panose="020F0502020204030204" pitchFamily="34" charset="0"/>
                      </a:endParaRPr>
                    </a:p>
                  </a:txBody>
                  <a:tcPr marL="0" marR="0" marT="0" marB="0" anchor="b"/>
                </a:tc>
                <a:tc vMerge="1">
                  <a:txBody>
                    <a:bodyPr/>
                    <a:lstStyle/>
                    <a:p>
                      <a:endParaRPr lang="en-US"/>
                    </a:p>
                  </a:txBody>
                  <a:tcPr/>
                </a:tc>
                <a:extLst>
                  <a:ext uri="{0D108BD9-81ED-4DB2-BD59-A6C34878D82A}">
                    <a16:rowId xmlns:a16="http://schemas.microsoft.com/office/drawing/2014/main" val="1668438051"/>
                  </a:ext>
                </a:extLst>
              </a:tr>
              <a:tr h="232636">
                <a:tc>
                  <a:txBody>
                    <a:bodyPr/>
                    <a:lstStyle/>
                    <a:p>
                      <a:pPr algn="ctr" fontAlgn="ctr">
                        <a:buNone/>
                      </a:pPr>
                      <a:r>
                        <a:rPr lang="en-US" sz="1400" u="none" strike="noStrike" dirty="0">
                          <a:effectLst/>
                        </a:rPr>
                        <a:t>Financial Activities</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500</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23,700</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29,000</a:t>
                      </a:r>
                      <a:endParaRPr lang="en-US" sz="14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14415645"/>
                  </a:ext>
                </a:extLst>
              </a:tr>
              <a:tr h="232636">
                <a:tc>
                  <a:txBody>
                    <a:bodyPr/>
                    <a:lstStyle/>
                    <a:p>
                      <a:pPr algn="ctr" fontAlgn="ctr">
                        <a:buNone/>
                      </a:pPr>
                      <a:r>
                        <a:rPr lang="en-US" sz="1400" u="none" strike="noStrike" dirty="0">
                          <a:effectLst/>
                        </a:rPr>
                        <a:t>All Government</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500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55,100</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90,700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97292915"/>
                  </a:ext>
                </a:extLst>
              </a:tr>
              <a:tr h="232636">
                <a:tc>
                  <a:txBody>
                    <a:bodyPr/>
                    <a:lstStyle/>
                    <a:p>
                      <a:pPr algn="ctr" fontAlgn="ctr">
                        <a:buNone/>
                      </a:pPr>
                      <a:r>
                        <a:rPr lang="en-US" sz="1400" u="none" strike="noStrike" dirty="0">
                          <a:effectLst/>
                        </a:rPr>
                        <a:t>Construction</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24,300</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25,400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080698152"/>
                  </a:ext>
                </a:extLst>
              </a:tr>
              <a:tr h="232636">
                <a:tc>
                  <a:txBody>
                    <a:bodyPr/>
                    <a:lstStyle/>
                    <a:p>
                      <a:pPr algn="ctr" fontAlgn="ctr">
                        <a:buNone/>
                      </a:pPr>
                      <a:r>
                        <a:rPr lang="en-US" sz="1400" u="none" strike="noStrike" dirty="0">
                          <a:effectLst/>
                        </a:rPr>
                        <a:t>All Others</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21,100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10,400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256160229"/>
                  </a:ext>
                </a:extLst>
              </a:tr>
              <a:tr h="232636">
                <a:tc>
                  <a:txBody>
                    <a:bodyPr/>
                    <a:lstStyle/>
                    <a:p>
                      <a:pPr algn="ctr" fontAlgn="ctr">
                        <a:buNone/>
                      </a:pPr>
                      <a:r>
                        <a:rPr lang="en-US" sz="1400" u="none" strike="noStrike" dirty="0">
                          <a:effectLst/>
                        </a:rPr>
                        <a:t>Wholesale Trade</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17,200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22,500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1837956"/>
                  </a:ext>
                </a:extLst>
              </a:tr>
              <a:tr h="389943">
                <a:tc>
                  <a:txBody>
                    <a:bodyPr/>
                    <a:lstStyle/>
                    <a:p>
                      <a:pPr algn="ctr" fontAlgn="ctr">
                        <a:buNone/>
                      </a:pPr>
                      <a:r>
                        <a:rPr lang="en-US" sz="1400" u="none" strike="noStrike" dirty="0">
                          <a:effectLst/>
                        </a:rPr>
                        <a:t>Health Care and Social Assistance</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65,100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62,200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5824458"/>
                  </a:ext>
                </a:extLst>
              </a:tr>
              <a:tr h="232636">
                <a:tc>
                  <a:txBody>
                    <a:bodyPr/>
                    <a:lstStyle/>
                    <a:p>
                      <a:pPr algn="ctr" fontAlgn="ctr">
                        <a:buNone/>
                      </a:pPr>
                      <a:r>
                        <a:rPr lang="en-US" sz="1400" u="none" strike="noStrike" dirty="0">
                          <a:effectLst/>
                        </a:rPr>
                        <a:t>Mining</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1,700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7,900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42709369"/>
                  </a:ext>
                </a:extLst>
              </a:tr>
              <a:tr h="310181">
                <a:tc>
                  <a:txBody>
                    <a:bodyPr/>
                    <a:lstStyle/>
                    <a:p>
                      <a:pPr algn="ctr" fontAlgn="ctr">
                        <a:buNone/>
                      </a:pPr>
                      <a:r>
                        <a:rPr lang="en-US" sz="1400" u="none" strike="noStrike" dirty="0">
                          <a:effectLst/>
                        </a:rPr>
                        <a:t>Manufacturing</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-400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25,900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38,000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85699703"/>
                  </a:ext>
                </a:extLst>
              </a:tr>
              <a:tr h="389943">
                <a:tc>
                  <a:txBody>
                    <a:bodyPr/>
                    <a:lstStyle/>
                    <a:p>
                      <a:pPr algn="ctr" fontAlgn="ctr">
                        <a:buNone/>
                      </a:pPr>
                      <a:r>
                        <a:rPr lang="en-US" sz="1400" u="none" strike="noStrike" dirty="0">
                          <a:effectLst/>
                        </a:rPr>
                        <a:t>Transportation, Warehousing &amp; Utilities</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-600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25,000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25,700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28502278"/>
                  </a:ext>
                </a:extLst>
              </a:tr>
              <a:tr h="310181">
                <a:tc>
                  <a:txBody>
                    <a:bodyPr/>
                    <a:lstStyle/>
                    <a:p>
                      <a:pPr algn="ctr" fontAlgn="ctr">
                        <a:buNone/>
                      </a:pPr>
                      <a:r>
                        <a:rPr lang="en-US" sz="1400" u="none" strike="noStrike" dirty="0">
                          <a:effectLst/>
                        </a:rPr>
                        <a:t>Retail Trade</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-800</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43,100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55,500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43710528"/>
                  </a:ext>
                </a:extLst>
              </a:tr>
              <a:tr h="232636">
                <a:tc>
                  <a:txBody>
                    <a:bodyPr/>
                    <a:lstStyle/>
                    <a:p>
                      <a:pPr algn="ctr" fontAlgn="ctr">
                        <a:buNone/>
                      </a:pPr>
                      <a:r>
                        <a:rPr lang="en-US" sz="1400" u="none" strike="noStrike" dirty="0">
                          <a:effectLst/>
                        </a:rPr>
                        <a:t>Information</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-900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4,900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8,900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68034150"/>
                  </a:ext>
                </a:extLst>
              </a:tr>
              <a:tr h="389943">
                <a:tc>
                  <a:txBody>
                    <a:bodyPr/>
                    <a:lstStyle/>
                    <a:p>
                      <a:pPr algn="ctr" fontAlgn="ctr">
                        <a:buNone/>
                      </a:pPr>
                      <a:r>
                        <a:rPr lang="en-US" sz="1400" u="none" strike="noStrike" dirty="0">
                          <a:effectLst/>
                        </a:rPr>
                        <a:t>Private Educational Services</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-1,600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29,400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17,600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89650157"/>
                  </a:ext>
                </a:extLst>
              </a:tr>
              <a:tr h="389943">
                <a:tc>
                  <a:txBody>
                    <a:bodyPr/>
                    <a:lstStyle/>
                    <a:p>
                      <a:pPr algn="ctr" fontAlgn="ctr">
                        <a:buNone/>
                      </a:pPr>
                      <a:r>
                        <a:rPr lang="en-US" sz="1400" u="none" strike="noStrike" dirty="0">
                          <a:effectLst/>
                        </a:rPr>
                        <a:t>Professional and Business Services</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-2,000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62,200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65,700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96962715"/>
                  </a:ext>
                </a:extLst>
              </a:tr>
              <a:tr h="289912">
                <a:tc>
                  <a:txBody>
                    <a:bodyPr/>
                    <a:lstStyle/>
                    <a:p>
                      <a:pPr algn="ctr" fontAlgn="ctr">
                        <a:buNone/>
                      </a:pPr>
                      <a:r>
                        <a:rPr lang="en-US" sz="1400" u="none" strike="noStrike" dirty="0">
                          <a:effectLst/>
                        </a:rPr>
                        <a:t>Leisure and Hospitality</a:t>
                      </a:r>
                      <a:endParaRPr lang="en-US"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-2,500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a:effectLst/>
                        </a:rPr>
                        <a:t>67,200</a:t>
                      </a:r>
                      <a:endParaRPr lang="en-US"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buNone/>
                      </a:pPr>
                      <a:r>
                        <a:rPr lang="en-US" sz="1400" u="none" strike="noStrike" dirty="0">
                          <a:effectLst/>
                        </a:rPr>
                        <a:t>76,100</a:t>
                      </a:r>
                      <a:endParaRPr lang="en-US"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04542724"/>
                  </a:ext>
                </a:extLst>
              </a:tr>
              <a:tr h="232636">
                <a:tc>
                  <a:txBody>
                    <a:bodyPr/>
                    <a:lstStyle/>
                    <a:p>
                      <a:pPr algn="ctr" fontAlgn="ctr">
                        <a:buNone/>
                      </a:pPr>
                      <a:r>
                        <a:rPr lang="en-US" sz="1400" u="none" strike="noStrike" dirty="0">
                          <a:effectLst/>
                        </a:rPr>
                        <a:t>Total Change</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FF00"/>
                    </a:solidFill>
                  </a:tcPr>
                </a:tc>
                <a:tc>
                  <a:txBody>
                    <a:bodyPr/>
                    <a:lstStyle/>
                    <a:p>
                      <a:pPr algn="ctr" fontAlgn="ctr">
                        <a:buNone/>
                      </a:pPr>
                      <a:r>
                        <a:rPr lang="en-US" sz="1400" u="none" strike="noStrike" dirty="0">
                          <a:effectLst/>
                        </a:rPr>
                        <a:t>-7,600</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FF00"/>
                    </a:solidFill>
                  </a:tcPr>
                </a:tc>
                <a:tc>
                  <a:txBody>
                    <a:bodyPr/>
                    <a:lstStyle/>
                    <a:p>
                      <a:pPr algn="ctr" fontAlgn="ctr">
                        <a:buNone/>
                      </a:pPr>
                      <a:r>
                        <a:rPr lang="en-US" sz="1400" u="none" strike="noStrike" dirty="0">
                          <a:effectLst/>
                        </a:rPr>
                        <a:t>465,900</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FF00"/>
                    </a:solidFill>
                  </a:tcPr>
                </a:tc>
                <a:tc>
                  <a:txBody>
                    <a:bodyPr/>
                    <a:lstStyle/>
                    <a:p>
                      <a:pPr algn="ctr" fontAlgn="ctr">
                        <a:buNone/>
                      </a:pPr>
                      <a:r>
                        <a:rPr lang="en-US" sz="1400" u="none" strike="noStrike" dirty="0">
                          <a:effectLst/>
                        </a:rPr>
                        <a:t>535,600</a:t>
                      </a:r>
                      <a:endParaRPr lang="en-US" sz="1400" b="0" i="0" u="none" strike="noStrike" dirty="0">
                        <a:solidFill>
                          <a:srgbClr val="000000"/>
                        </a:solidFill>
                        <a:effectLst/>
                        <a:latin typeface="Calibri" panose="020F0502020204030204" pitchFamily="34" charset="0"/>
                      </a:endParaRPr>
                    </a:p>
                  </a:txBody>
                  <a:tcPr marL="0" marR="0" marT="0" marB="0" anchor="ctr">
                    <a:solidFill>
                      <a:srgbClr val="FFFF00"/>
                    </a:solidFill>
                  </a:tcPr>
                </a:tc>
                <a:extLst>
                  <a:ext uri="{0D108BD9-81ED-4DB2-BD59-A6C34878D82A}">
                    <a16:rowId xmlns:a16="http://schemas.microsoft.com/office/drawing/2014/main" val="906550911"/>
                  </a:ext>
                </a:extLst>
              </a:tr>
              <a:tr h="232636">
                <a:tc gridSpan="4">
                  <a:txBody>
                    <a:bodyPr/>
                    <a:lstStyle/>
                    <a:p>
                      <a:pPr algn="l" fontAlgn="ctr">
                        <a:buNone/>
                      </a:pPr>
                      <a:r>
                        <a:rPr lang="en-US" sz="1400" u="none" strike="noStrike" dirty="0">
                          <a:effectLst/>
                        </a:rPr>
                        <a:t>Note: Does not include Slidell + Manderville + Covington MSA </a:t>
                      </a:r>
                      <a:endParaRPr lang="en-US" sz="1400" b="0"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4111887"/>
                  </a:ext>
                </a:extLst>
              </a:tr>
              <a:tr h="221558">
                <a:tc gridSpan="2">
                  <a:txBody>
                    <a:bodyPr/>
                    <a:lstStyle/>
                    <a:p>
                      <a:pPr algn="ctr" fontAlgn="ctr">
                        <a:buNone/>
                      </a:pPr>
                      <a:endParaRPr lang="en-US" sz="1400" b="0"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US"/>
                    </a:p>
                  </a:txBody>
                  <a:tcPr/>
                </a:tc>
                <a:tc>
                  <a:txBody>
                    <a:bodyPr/>
                    <a:lstStyle/>
                    <a:p>
                      <a:pPr algn="l" fontAlgn="b">
                        <a:buNone/>
                      </a:pPr>
                      <a:endParaRPr lang="en-US" sz="1400" b="0" i="0" u="none" strike="noStrike">
                        <a:solidFill>
                          <a:srgbClr val="000000"/>
                        </a:solidFill>
                        <a:effectLst/>
                        <a:latin typeface="Calibri" panose="020F0502020204030204" pitchFamily="34" charset="0"/>
                      </a:endParaRPr>
                    </a:p>
                  </a:txBody>
                  <a:tcPr marL="0" marR="0" marT="0" marB="0" anchor="b"/>
                </a:tc>
                <a:tc>
                  <a:txBody>
                    <a:bodyPr/>
                    <a:lstStyle/>
                    <a:p>
                      <a:pPr algn="l" fontAlgn="b">
                        <a:buNone/>
                      </a:pPr>
                      <a:endParaRPr lang="en-US" sz="14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00443055"/>
                  </a:ext>
                </a:extLst>
              </a:tr>
            </a:tbl>
          </a:graphicData>
        </a:graphic>
      </p:graphicFrame>
    </p:spTree>
    <p:extLst>
      <p:ext uri="{BB962C8B-B14F-4D97-AF65-F5344CB8AC3E}">
        <p14:creationId xmlns:p14="http://schemas.microsoft.com/office/powerpoint/2010/main" val="2689641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9AA2F-ACCE-435D-A886-C8FA57EC8FD9}"/>
              </a:ext>
            </a:extLst>
          </p:cNvPr>
          <p:cNvSpPr>
            <a:spLocks noGrp="1"/>
          </p:cNvSpPr>
          <p:nvPr>
            <p:ph type="title"/>
          </p:nvPr>
        </p:nvSpPr>
        <p:spPr>
          <a:xfrm>
            <a:off x="1219201" y="197894"/>
            <a:ext cx="9905998" cy="679930"/>
          </a:xfrm>
        </p:spPr>
        <p:txBody>
          <a:bodyPr>
            <a:normAutofit/>
          </a:bodyPr>
          <a:lstStyle/>
          <a:p>
            <a:pPr algn="ctr"/>
            <a:r>
              <a:rPr lang="en-US" sz="1800" b="1" dirty="0">
                <a:effectLst>
                  <a:outerShdw blurRad="38100" dist="38100" dir="2700000" algn="tl">
                    <a:srgbClr val="000000">
                      <a:alpha val="43137"/>
                    </a:srgbClr>
                  </a:outerShdw>
                </a:effectLst>
              </a:rPr>
              <a:t>GDP Measured in Inflation Adjusted $ for the New Orleans MSA and Birmingham MSA:</a:t>
            </a:r>
            <a:br>
              <a:rPr lang="en-US" sz="1800" b="1" dirty="0">
                <a:effectLst>
                  <a:outerShdw blurRad="38100" dist="38100" dir="2700000" algn="tl">
                    <a:srgbClr val="000000">
                      <a:alpha val="43137"/>
                    </a:srgbClr>
                  </a:outerShdw>
                </a:effectLst>
              </a:rPr>
            </a:br>
            <a:r>
              <a:rPr lang="en-US" sz="1800" b="1" dirty="0">
                <a:effectLst>
                  <a:outerShdw blurRad="38100" dist="38100" dir="2700000" algn="tl">
                    <a:srgbClr val="000000">
                      <a:alpha val="43137"/>
                    </a:srgbClr>
                  </a:outerShdw>
                </a:effectLst>
              </a:rPr>
              <a:t>Note impact of Covid on New Orleans MSA</a:t>
            </a:r>
            <a:endParaRPr lang="en-US" sz="1800" b="1" dirty="0">
              <a:solidFill>
                <a:srgbClr val="FF0000"/>
              </a:solidFill>
              <a:effectLst>
                <a:outerShdw blurRad="38100" dist="38100" dir="2700000" algn="tl">
                  <a:srgbClr val="000000">
                    <a:alpha val="43137"/>
                  </a:srgbClr>
                </a:outerShdw>
              </a:effectLst>
            </a:endParaRPr>
          </a:p>
        </p:txBody>
      </p:sp>
      <p:graphicFrame>
        <p:nvGraphicFramePr>
          <p:cNvPr id="5" name="Content Placeholder 4">
            <a:extLst>
              <a:ext uri="{FF2B5EF4-FFF2-40B4-BE49-F238E27FC236}">
                <a16:creationId xmlns:a16="http://schemas.microsoft.com/office/drawing/2014/main" id="{752E560D-CE03-BDBF-369F-3A717D45D79B}"/>
              </a:ext>
            </a:extLst>
          </p:cNvPr>
          <p:cNvGraphicFramePr>
            <a:graphicFrameLocks noGrp="1"/>
          </p:cNvGraphicFramePr>
          <p:nvPr>
            <p:ph sz="half" idx="2"/>
            <p:extLst>
              <p:ext uri="{D42A27DB-BD31-4B8C-83A1-F6EECF244321}">
                <p14:modId xmlns:p14="http://schemas.microsoft.com/office/powerpoint/2010/main" val="90216759"/>
              </p:ext>
            </p:extLst>
          </p:nvPr>
        </p:nvGraphicFramePr>
        <p:xfrm>
          <a:off x="6199362" y="1267482"/>
          <a:ext cx="5323112" cy="47168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a:extLst>
              <a:ext uri="{FF2B5EF4-FFF2-40B4-BE49-F238E27FC236}">
                <a16:creationId xmlns:a16="http://schemas.microsoft.com/office/drawing/2014/main" id="{42178107-C2E9-29BF-CD35-EDECDC6EBC17}"/>
              </a:ext>
            </a:extLst>
          </p:cNvPr>
          <p:cNvGraphicFramePr>
            <a:graphicFrameLocks noGrp="1"/>
          </p:cNvGraphicFramePr>
          <p:nvPr>
            <p:ph sz="half" idx="1"/>
            <p:extLst>
              <p:ext uri="{D42A27DB-BD31-4B8C-83A1-F6EECF244321}">
                <p14:modId xmlns:p14="http://schemas.microsoft.com/office/powerpoint/2010/main" val="2809918035"/>
              </p:ext>
            </p:extLst>
          </p:nvPr>
        </p:nvGraphicFramePr>
        <p:xfrm>
          <a:off x="968720" y="1267483"/>
          <a:ext cx="5127280" cy="47168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96313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A4B756-8BC9-FEF9-64DC-4CB567634CB5}"/>
              </a:ext>
            </a:extLst>
          </p:cNvPr>
          <p:cNvSpPr>
            <a:spLocks noGrp="1"/>
          </p:cNvSpPr>
          <p:nvPr>
            <p:ph idx="1"/>
          </p:nvPr>
        </p:nvSpPr>
        <p:spPr>
          <a:xfrm>
            <a:off x="1141412" y="832104"/>
            <a:ext cx="9905999" cy="4959097"/>
          </a:xfrm>
          <a:solidFill>
            <a:schemeClr val="bg1"/>
          </a:solidFill>
        </p:spPr>
        <p:txBody>
          <a:bodyPr/>
          <a:lstStyle/>
          <a:p>
            <a:pPr marL="0" indent="0" algn="ctr">
              <a:buNone/>
            </a:pPr>
            <a:endParaRPr lang="en-US" dirty="0"/>
          </a:p>
          <a:p>
            <a:pPr marL="0" indent="0" algn="ctr">
              <a:buNone/>
            </a:pPr>
            <a:endParaRPr lang="en-US" dirty="0"/>
          </a:p>
          <a:p>
            <a:pPr marL="0" indent="0" algn="ctr">
              <a:buNone/>
            </a:pPr>
            <a:r>
              <a:rPr lang="en-US" sz="3600" dirty="0"/>
              <a:t>Current Job Levels for Jefferson, Orleans </a:t>
            </a:r>
          </a:p>
          <a:p>
            <a:pPr marL="0" indent="0" algn="ctr">
              <a:buNone/>
            </a:pPr>
            <a:r>
              <a:rPr lang="en-US" sz="3600" dirty="0"/>
              <a:t>and St. Tammany Parishes</a:t>
            </a:r>
          </a:p>
          <a:p>
            <a:pPr marL="0" indent="0" algn="ctr">
              <a:buNone/>
            </a:pPr>
            <a:r>
              <a:rPr lang="en-US" sz="2000" dirty="0"/>
              <a:t>Source: Quarterly Census of Employment and Wages</a:t>
            </a:r>
          </a:p>
          <a:p>
            <a:pPr marL="0" indent="0" algn="ctr">
              <a:buNone/>
            </a:pPr>
            <a:r>
              <a:rPr lang="en-US" sz="2000" dirty="0"/>
              <a:t>Bureau of Labor Statistics</a:t>
            </a:r>
          </a:p>
        </p:txBody>
      </p:sp>
    </p:spTree>
    <p:extLst>
      <p:ext uri="{BB962C8B-B14F-4D97-AF65-F5344CB8AC3E}">
        <p14:creationId xmlns:p14="http://schemas.microsoft.com/office/powerpoint/2010/main" val="21889351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94000"/>
                <a:satMod val="148000"/>
                <a:lumMod val="150000"/>
              </a:schemeClr>
            </a:gs>
            <a:gs pos="100000">
              <a:schemeClr val="bg2">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EF4763-EB4A-4A35-89EB-AD2763B48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00000000-0008-0000-0300-000002000000}"/>
              </a:ext>
            </a:extLst>
          </p:cNvPr>
          <p:cNvGraphicFramePr>
            <a:graphicFrameLocks noGrp="1"/>
          </p:cNvGraphicFramePr>
          <p:nvPr>
            <p:ph idx="1"/>
            <p:extLst>
              <p:ext uri="{D42A27DB-BD31-4B8C-83A1-F6EECF244321}">
                <p14:modId xmlns:p14="http://schemas.microsoft.com/office/powerpoint/2010/main" val="802690710"/>
              </p:ext>
            </p:extLst>
          </p:nvPr>
        </p:nvGraphicFramePr>
        <p:xfrm>
          <a:off x="1141412" y="600363"/>
          <a:ext cx="10237787" cy="5680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73696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93AE04-07C9-6FEA-1FC1-98DC1CD1FDCC}"/>
              </a:ext>
            </a:extLst>
          </p:cNvPr>
          <p:cNvSpPr>
            <a:spLocks noGrp="1"/>
          </p:cNvSpPr>
          <p:nvPr>
            <p:ph type="title"/>
          </p:nvPr>
        </p:nvSpPr>
        <p:spPr>
          <a:xfrm>
            <a:off x="1150621" y="292235"/>
            <a:ext cx="9905998" cy="542770"/>
          </a:xfrm>
        </p:spPr>
        <p:txBody>
          <a:bodyPr>
            <a:normAutofit fontScale="90000"/>
          </a:bodyPr>
          <a:lstStyle/>
          <a:p>
            <a:pPr algn="ctr"/>
            <a:r>
              <a:rPr lang="en-US" dirty="0">
                <a:solidFill>
                  <a:schemeClr val="bg1"/>
                </a:solidFill>
                <a:effectLst>
                  <a:outerShdw blurRad="38100" dist="38100" dir="2700000" algn="tl">
                    <a:srgbClr val="000000">
                      <a:alpha val="43137"/>
                    </a:srgbClr>
                  </a:outerShdw>
                </a:effectLst>
              </a:rPr>
              <a:t>Key Parish Job Levels</a:t>
            </a:r>
          </a:p>
        </p:txBody>
      </p:sp>
      <p:sp>
        <p:nvSpPr>
          <p:cNvPr id="11" name="TextBox 10">
            <a:extLst>
              <a:ext uri="{FF2B5EF4-FFF2-40B4-BE49-F238E27FC236}">
                <a16:creationId xmlns:a16="http://schemas.microsoft.com/office/drawing/2014/main" id="{7D09E05D-7495-79FE-31B9-2784298C07E7}"/>
              </a:ext>
            </a:extLst>
          </p:cNvPr>
          <p:cNvSpPr txBox="1"/>
          <p:nvPr/>
        </p:nvSpPr>
        <p:spPr>
          <a:xfrm>
            <a:off x="3287268" y="939070"/>
            <a:ext cx="6103620" cy="676467"/>
          </a:xfrm>
          <a:prstGeom prst="rect">
            <a:avLst/>
          </a:prstGeom>
          <a:noFill/>
        </p:spPr>
        <p:txBody>
          <a:bodyPr wrap="square">
            <a:spAutoFit/>
          </a:bodyPr>
          <a:lstStyle/>
          <a:p>
            <a:pPr marL="0" marR="0">
              <a:lnSpc>
                <a:spcPct val="107000"/>
              </a:lnSpc>
              <a:spcBef>
                <a:spcPts val="0"/>
              </a:spcBef>
              <a:spcAft>
                <a:spcPts val="800"/>
              </a:spcAft>
            </a:pPr>
            <a:r>
              <a:rPr lang="en-US"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Source: Quarterly Census of Employment and Wages, Bureau of Labor Statistics, Actual Data, January 2007- September 2025, Model Estimates, October 2025 thru January 2026, Systems Solutions Consulting</a:t>
            </a:r>
            <a:endParaRPr lang="en-US" sz="1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00000000-0008-0000-1000-00004560E401}"/>
              </a:ext>
            </a:extLst>
          </p:cNvPr>
          <p:cNvGraphicFramePr>
            <a:graphicFrameLocks/>
          </p:cNvGraphicFramePr>
          <p:nvPr>
            <p:extLst>
              <p:ext uri="{D42A27DB-BD31-4B8C-83A1-F6EECF244321}">
                <p14:modId xmlns:p14="http://schemas.microsoft.com/office/powerpoint/2010/main" val="1318639786"/>
              </p:ext>
            </p:extLst>
          </p:nvPr>
        </p:nvGraphicFramePr>
        <p:xfrm>
          <a:off x="9164" y="1660641"/>
          <a:ext cx="6091418" cy="4976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0000000-0008-0000-1000-00004760E401}"/>
              </a:ext>
            </a:extLst>
          </p:cNvPr>
          <p:cNvGraphicFramePr>
            <a:graphicFrameLocks/>
          </p:cNvGraphicFramePr>
          <p:nvPr>
            <p:extLst>
              <p:ext uri="{D42A27DB-BD31-4B8C-83A1-F6EECF244321}">
                <p14:modId xmlns:p14="http://schemas.microsoft.com/office/powerpoint/2010/main" val="1336851194"/>
              </p:ext>
            </p:extLst>
          </p:nvPr>
        </p:nvGraphicFramePr>
        <p:xfrm>
          <a:off x="6100582" y="1660642"/>
          <a:ext cx="5913367" cy="49761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690598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60E5D-D5A0-AA11-FE67-E902A77C88F7}"/>
              </a:ext>
            </a:extLst>
          </p:cNvPr>
          <p:cNvSpPr>
            <a:spLocks noGrp="1"/>
          </p:cNvSpPr>
          <p:nvPr>
            <p:ph type="title"/>
          </p:nvPr>
        </p:nvSpPr>
        <p:spPr>
          <a:xfrm>
            <a:off x="1141410" y="289334"/>
            <a:ext cx="9905998" cy="542770"/>
          </a:xfrm>
        </p:spPr>
        <p:txBody>
          <a:bodyPr>
            <a:normAutofit fontScale="90000"/>
          </a:bodyPr>
          <a:lstStyle/>
          <a:p>
            <a:pPr algn="ctr"/>
            <a:r>
              <a:rPr lang="en-US" dirty="0">
                <a:solidFill>
                  <a:schemeClr val="bg1"/>
                </a:solidFill>
                <a:effectLst>
                  <a:outerShdw blurRad="38100" dist="38100" dir="2700000" algn="tl">
                    <a:srgbClr val="000000">
                      <a:alpha val="43137"/>
                    </a:srgbClr>
                  </a:outerShdw>
                </a:effectLst>
              </a:rPr>
              <a:t>Key Parish Job Levels</a:t>
            </a:r>
            <a:endParaRPr lang="en-US" dirty="0"/>
          </a:p>
        </p:txBody>
      </p:sp>
      <p:sp>
        <p:nvSpPr>
          <p:cNvPr id="4" name="Content Placeholder 3">
            <a:extLst>
              <a:ext uri="{FF2B5EF4-FFF2-40B4-BE49-F238E27FC236}">
                <a16:creationId xmlns:a16="http://schemas.microsoft.com/office/drawing/2014/main" id="{0DA48C51-774D-0AAE-42A3-7498F10F617B}"/>
              </a:ext>
            </a:extLst>
          </p:cNvPr>
          <p:cNvSpPr>
            <a:spLocks noGrp="1"/>
          </p:cNvSpPr>
          <p:nvPr>
            <p:ph sz="half" idx="2"/>
          </p:nvPr>
        </p:nvSpPr>
        <p:spPr>
          <a:xfrm>
            <a:off x="6245352" y="1893762"/>
            <a:ext cx="4802059" cy="4105822"/>
          </a:xfrm>
        </p:spPr>
        <p:style>
          <a:lnRef idx="1">
            <a:schemeClr val="dk1"/>
          </a:lnRef>
          <a:fillRef idx="2">
            <a:schemeClr val="dk1"/>
          </a:fillRef>
          <a:effectRef idx="1">
            <a:schemeClr val="dk1"/>
          </a:effectRef>
          <a:fontRef idx="minor">
            <a:schemeClr val="dk1"/>
          </a:fontRef>
        </p:style>
        <p:txBody>
          <a:bodyPr>
            <a:normAutofit/>
          </a:bodyPr>
          <a:lstStyle/>
          <a:p>
            <a:pPr>
              <a:buFont typeface="Wingdings" panose="05000000000000000000" pitchFamily="2" charset="2"/>
              <a:buChar char="q"/>
            </a:pPr>
            <a:r>
              <a:rPr lang="en-US" dirty="0"/>
              <a:t> </a:t>
            </a:r>
            <a:r>
              <a:rPr lang="en-US" sz="1800" dirty="0"/>
              <a:t>Slidell-Manderville-Covington</a:t>
            </a:r>
            <a:r>
              <a:rPr lang="en-US" sz="1800" dirty="0">
                <a:solidFill>
                  <a:schemeClr val="bg1"/>
                </a:solidFill>
              </a:rPr>
              <a:t> QCEW job level in September 2022 had recovered all pre-Covid 19 lock-down jobs. January 2026 estimated job level was 6,600 greater than the pre-Covid February 2020 level.</a:t>
            </a:r>
          </a:p>
          <a:p>
            <a:pPr>
              <a:buFont typeface="Wingdings" panose="05000000000000000000" pitchFamily="2" charset="2"/>
              <a:buChar char="q"/>
            </a:pPr>
            <a:r>
              <a:rPr lang="en-US" sz="1800" dirty="0">
                <a:solidFill>
                  <a:schemeClr val="bg1"/>
                </a:solidFill>
              </a:rPr>
              <a:t>Orleans Parish, as of January 2026, was still down by 16,400 QCEW jobs below the pre-Covid February 2020 level.</a:t>
            </a:r>
          </a:p>
          <a:p>
            <a:pPr>
              <a:buFont typeface="Wingdings" panose="05000000000000000000" pitchFamily="2" charset="2"/>
              <a:buChar char="q"/>
            </a:pPr>
            <a:r>
              <a:rPr lang="en-US" sz="1800" dirty="0">
                <a:solidFill>
                  <a:schemeClr val="bg1"/>
                </a:solidFill>
              </a:rPr>
              <a:t> Jefferson Parish, as of January 2026, was down by 6,900 QCEW jobs below the pre-Covid February 2020 Level.</a:t>
            </a:r>
          </a:p>
        </p:txBody>
      </p:sp>
      <p:sp>
        <p:nvSpPr>
          <p:cNvPr id="6" name="TextBox 5">
            <a:extLst>
              <a:ext uri="{FF2B5EF4-FFF2-40B4-BE49-F238E27FC236}">
                <a16:creationId xmlns:a16="http://schemas.microsoft.com/office/drawing/2014/main" id="{4123CA2F-0915-4DAB-6B5B-2141B8C46410}"/>
              </a:ext>
            </a:extLst>
          </p:cNvPr>
          <p:cNvSpPr txBox="1"/>
          <p:nvPr/>
        </p:nvSpPr>
        <p:spPr>
          <a:xfrm>
            <a:off x="3243834" y="984844"/>
            <a:ext cx="6103620" cy="627736"/>
          </a:xfrm>
          <a:prstGeom prst="rect">
            <a:avLst/>
          </a:prstGeom>
          <a:noFill/>
        </p:spPr>
        <p:txBody>
          <a:bodyPr wrap="square">
            <a:spAutoFit/>
          </a:bodyPr>
          <a:lstStyle/>
          <a:p>
            <a:pPr marL="0" marR="0">
              <a:lnSpc>
                <a:spcPct val="107000"/>
              </a:lnSpc>
              <a:spcBef>
                <a:spcPts val="0"/>
              </a:spcBef>
              <a:spcAft>
                <a:spcPts val="800"/>
              </a:spcAft>
            </a:pPr>
            <a:r>
              <a:rPr lang="en-US" sz="1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Source: Quarterly Census of Employment and Wages, Bureau of Labor Statistics, Actual Data, January 2007- September 2025. Model Estimates, October 2025 to January 2026, </a:t>
            </a:r>
            <a:r>
              <a:rPr lang="en-US" sz="11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Systems</a:t>
            </a:r>
            <a:r>
              <a:rPr lang="en-US" sz="1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Solutions Consulting</a:t>
            </a:r>
          </a:p>
        </p:txBody>
      </p:sp>
      <p:graphicFrame>
        <p:nvGraphicFramePr>
          <p:cNvPr id="7" name="Content Placeholder 6">
            <a:extLst>
              <a:ext uri="{FF2B5EF4-FFF2-40B4-BE49-F238E27FC236}">
                <a16:creationId xmlns:a16="http://schemas.microsoft.com/office/drawing/2014/main" id="{00000000-0008-0000-1000-00004660E401}"/>
              </a:ext>
            </a:extLst>
          </p:cNvPr>
          <p:cNvGraphicFramePr>
            <a:graphicFrameLocks noGrp="1"/>
          </p:cNvGraphicFramePr>
          <p:nvPr>
            <p:ph sz="half" idx="1"/>
            <p:extLst>
              <p:ext uri="{D42A27DB-BD31-4B8C-83A1-F6EECF244321}">
                <p14:modId xmlns:p14="http://schemas.microsoft.com/office/powerpoint/2010/main" val="1708130297"/>
              </p:ext>
            </p:extLst>
          </p:nvPr>
        </p:nvGraphicFramePr>
        <p:xfrm>
          <a:off x="398353" y="1893762"/>
          <a:ext cx="5847000" cy="41058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46897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A4B756-8BC9-FEF9-64DC-4CB567634CB5}"/>
              </a:ext>
            </a:extLst>
          </p:cNvPr>
          <p:cNvSpPr>
            <a:spLocks noGrp="1"/>
          </p:cNvSpPr>
          <p:nvPr>
            <p:ph idx="1"/>
          </p:nvPr>
        </p:nvSpPr>
        <p:spPr>
          <a:xfrm>
            <a:off x="1141412" y="832104"/>
            <a:ext cx="9905999" cy="4959097"/>
          </a:xfrm>
          <a:solidFill>
            <a:schemeClr val="bg1"/>
          </a:solidFill>
        </p:spPr>
        <p:txBody>
          <a:bodyPr/>
          <a:lstStyle/>
          <a:p>
            <a:pPr marL="0" indent="0" algn="ctr">
              <a:buNone/>
            </a:pPr>
            <a:endParaRPr lang="en-US" dirty="0"/>
          </a:p>
          <a:p>
            <a:pPr marL="0" indent="0" algn="ctr">
              <a:buNone/>
            </a:pPr>
            <a:endParaRPr lang="en-US" dirty="0"/>
          </a:p>
          <a:p>
            <a:pPr marL="0" indent="0" algn="ctr">
              <a:buNone/>
            </a:pPr>
            <a:r>
              <a:rPr lang="en-US" sz="3600" dirty="0"/>
              <a:t>Population Levels Labor Market Area 1</a:t>
            </a:r>
          </a:p>
          <a:p>
            <a:pPr marL="0" indent="0" algn="ctr">
              <a:lnSpc>
                <a:spcPct val="100000"/>
              </a:lnSpc>
              <a:buNone/>
            </a:pPr>
            <a:r>
              <a:rPr lang="en-US" sz="2000" dirty="0">
                <a:effectLst>
                  <a:outerShdw blurRad="38100" dist="38100" dir="2700000" algn="tl">
                    <a:srgbClr val="000000">
                      <a:alpha val="43137"/>
                    </a:srgbClr>
                  </a:outerShdw>
                </a:effectLst>
              </a:rPr>
              <a:t>Source: U.S. Census Bureau</a:t>
            </a:r>
          </a:p>
          <a:p>
            <a:pPr marL="0" indent="0" algn="ctr">
              <a:lnSpc>
                <a:spcPct val="100000"/>
              </a:lnSpc>
              <a:buNone/>
            </a:pPr>
            <a:r>
              <a:rPr lang="en-US" sz="2000" dirty="0">
                <a:effectLst>
                  <a:outerShdw blurRad="38100" dist="38100" dir="2700000" algn="tl">
                    <a:srgbClr val="000000">
                      <a:alpha val="43137"/>
                    </a:srgbClr>
                  </a:outerShdw>
                </a:effectLst>
              </a:rPr>
              <a:t>And </a:t>
            </a:r>
            <a:r>
              <a:rPr lang="en-US" sz="2000" i="1" dirty="0">
                <a:effectLst>
                  <a:outerShdw blurRad="38100" dist="38100" dir="2700000" algn="tl">
                    <a:srgbClr val="000000">
                      <a:alpha val="43137"/>
                    </a:srgbClr>
                  </a:outerShdw>
                </a:effectLst>
              </a:rPr>
              <a:t>Systems</a:t>
            </a:r>
            <a:r>
              <a:rPr lang="en-US" sz="2000" dirty="0">
                <a:effectLst>
                  <a:outerShdw blurRad="38100" dist="38100" dir="2700000" algn="tl">
                    <a:srgbClr val="000000">
                      <a:alpha val="43137"/>
                    </a:srgbClr>
                  </a:outerShdw>
                </a:effectLst>
              </a:rPr>
              <a:t> Solutions Consulting</a:t>
            </a:r>
          </a:p>
        </p:txBody>
      </p:sp>
    </p:spTree>
    <p:extLst>
      <p:ext uri="{BB962C8B-B14F-4D97-AF65-F5344CB8AC3E}">
        <p14:creationId xmlns:p14="http://schemas.microsoft.com/office/powerpoint/2010/main" val="4346430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06E5E21-9D02-25DD-6DCE-5067DE586186}"/>
              </a:ext>
            </a:extLst>
          </p:cNvPr>
          <p:cNvGraphicFramePr>
            <a:graphicFrameLocks noGrp="1"/>
          </p:cNvGraphicFramePr>
          <p:nvPr>
            <p:extLst>
              <p:ext uri="{D42A27DB-BD31-4B8C-83A1-F6EECF244321}">
                <p14:modId xmlns:p14="http://schemas.microsoft.com/office/powerpoint/2010/main" val="4070399400"/>
              </p:ext>
            </p:extLst>
          </p:nvPr>
        </p:nvGraphicFramePr>
        <p:xfrm>
          <a:off x="110532" y="130630"/>
          <a:ext cx="12007779" cy="6570161"/>
        </p:xfrm>
        <a:graphic>
          <a:graphicData uri="http://schemas.openxmlformats.org/drawingml/2006/table">
            <a:tbl>
              <a:tblPr>
                <a:tableStyleId>{D7AC3CCA-C797-4891-BE02-D94E43425B78}</a:tableStyleId>
              </a:tblPr>
              <a:tblGrid>
                <a:gridCol w="772617">
                  <a:extLst>
                    <a:ext uri="{9D8B030D-6E8A-4147-A177-3AD203B41FA5}">
                      <a16:colId xmlns:a16="http://schemas.microsoft.com/office/drawing/2014/main" val="743593840"/>
                    </a:ext>
                  </a:extLst>
                </a:gridCol>
                <a:gridCol w="1126736">
                  <a:extLst>
                    <a:ext uri="{9D8B030D-6E8A-4147-A177-3AD203B41FA5}">
                      <a16:colId xmlns:a16="http://schemas.microsoft.com/office/drawing/2014/main" val="2668625074"/>
                    </a:ext>
                  </a:extLst>
                </a:gridCol>
                <a:gridCol w="1126736">
                  <a:extLst>
                    <a:ext uri="{9D8B030D-6E8A-4147-A177-3AD203B41FA5}">
                      <a16:colId xmlns:a16="http://schemas.microsoft.com/office/drawing/2014/main" val="3611404539"/>
                    </a:ext>
                  </a:extLst>
                </a:gridCol>
                <a:gridCol w="788714">
                  <a:extLst>
                    <a:ext uri="{9D8B030D-6E8A-4147-A177-3AD203B41FA5}">
                      <a16:colId xmlns:a16="http://schemas.microsoft.com/office/drawing/2014/main" val="2023545470"/>
                    </a:ext>
                  </a:extLst>
                </a:gridCol>
                <a:gridCol w="1110640">
                  <a:extLst>
                    <a:ext uri="{9D8B030D-6E8A-4147-A177-3AD203B41FA5}">
                      <a16:colId xmlns:a16="http://schemas.microsoft.com/office/drawing/2014/main" val="1930330856"/>
                    </a:ext>
                  </a:extLst>
                </a:gridCol>
                <a:gridCol w="1110640">
                  <a:extLst>
                    <a:ext uri="{9D8B030D-6E8A-4147-A177-3AD203B41FA5}">
                      <a16:colId xmlns:a16="http://schemas.microsoft.com/office/drawing/2014/main" val="3966120126"/>
                    </a:ext>
                  </a:extLst>
                </a:gridCol>
                <a:gridCol w="1062351">
                  <a:extLst>
                    <a:ext uri="{9D8B030D-6E8A-4147-A177-3AD203B41FA5}">
                      <a16:colId xmlns:a16="http://schemas.microsoft.com/office/drawing/2014/main" val="1636388533"/>
                    </a:ext>
                  </a:extLst>
                </a:gridCol>
                <a:gridCol w="997964">
                  <a:extLst>
                    <a:ext uri="{9D8B030D-6E8A-4147-A177-3AD203B41FA5}">
                      <a16:colId xmlns:a16="http://schemas.microsoft.com/office/drawing/2014/main" val="3912932623"/>
                    </a:ext>
                  </a:extLst>
                </a:gridCol>
                <a:gridCol w="804810">
                  <a:extLst>
                    <a:ext uri="{9D8B030D-6E8A-4147-A177-3AD203B41FA5}">
                      <a16:colId xmlns:a16="http://schemas.microsoft.com/office/drawing/2014/main" val="1456568919"/>
                    </a:ext>
                  </a:extLst>
                </a:gridCol>
                <a:gridCol w="1126736">
                  <a:extLst>
                    <a:ext uri="{9D8B030D-6E8A-4147-A177-3AD203B41FA5}">
                      <a16:colId xmlns:a16="http://schemas.microsoft.com/office/drawing/2014/main" val="1771131360"/>
                    </a:ext>
                  </a:extLst>
                </a:gridCol>
                <a:gridCol w="1126736">
                  <a:extLst>
                    <a:ext uri="{9D8B030D-6E8A-4147-A177-3AD203B41FA5}">
                      <a16:colId xmlns:a16="http://schemas.microsoft.com/office/drawing/2014/main" val="3086995843"/>
                    </a:ext>
                  </a:extLst>
                </a:gridCol>
                <a:gridCol w="853099">
                  <a:extLst>
                    <a:ext uri="{9D8B030D-6E8A-4147-A177-3AD203B41FA5}">
                      <a16:colId xmlns:a16="http://schemas.microsoft.com/office/drawing/2014/main" val="3958202116"/>
                    </a:ext>
                  </a:extLst>
                </a:gridCol>
              </a:tblGrid>
              <a:tr h="301982">
                <a:tc>
                  <a:txBody>
                    <a:bodyPr/>
                    <a:lstStyle/>
                    <a:p>
                      <a:pPr algn="l" rtl="0" fontAlgn="ctr"/>
                      <a:r>
                        <a:rPr lang="en-US" sz="1000" u="none" strike="noStrike">
                          <a:effectLst/>
                        </a:rPr>
                        <a:t>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l" rtl="0" fontAlgn="ctr"/>
                      <a:r>
                        <a:rPr lang="en-US" sz="1000" u="none" strike="noStrike">
                          <a:effectLst/>
                        </a:rPr>
                        <a:t>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Louisiana</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Jefferson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Orleans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Plaquemines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St. Bernard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St. Charles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St. James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St. John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St. Tammany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Labor Market 1</a:t>
                      </a:r>
                      <a:endParaRPr lang="en-US" sz="1000" b="1" i="0" u="none" strike="noStrike">
                        <a:solidFill>
                          <a:srgbClr val="FFFFFF"/>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1929627304"/>
                  </a:ext>
                </a:extLst>
              </a:tr>
              <a:tr h="170348">
                <a:tc rowSpan="11">
                  <a:txBody>
                    <a:bodyPr/>
                    <a:lstStyle/>
                    <a:p>
                      <a:pPr algn="ctr" rtl="0" fontAlgn="ctr"/>
                      <a:r>
                        <a:rPr lang="en-US" sz="1000" u="none" strike="noStrike">
                          <a:effectLst/>
                        </a:rPr>
                        <a:t>Census</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1900</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1,384,100</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15,321</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287,104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13,039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5,031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9,072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20,197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12,330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13,335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375,429</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1442292718"/>
                  </a:ext>
                </a:extLst>
              </a:tr>
              <a:tr h="162605">
                <a:tc vMerge="1">
                  <a:txBody>
                    <a:bodyPr/>
                    <a:lstStyle/>
                    <a:p>
                      <a:endParaRPr lang="en-US"/>
                    </a:p>
                  </a:txBody>
                  <a:tcPr/>
                </a:tc>
                <a:tc>
                  <a:txBody>
                    <a:bodyPr/>
                    <a:lstStyle/>
                    <a:p>
                      <a:pPr algn="ctr" rtl="0" fontAlgn="ctr"/>
                      <a:r>
                        <a:rPr lang="en-US" sz="1000" u="none" strike="noStrike">
                          <a:effectLst/>
                        </a:rPr>
                        <a:t>1910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1,667,000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18,247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339,075</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12,524</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11,207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23,009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14,338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18,917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442,594</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2724116810"/>
                  </a:ext>
                </a:extLst>
              </a:tr>
              <a:tr h="162605">
                <a:tc vMerge="1">
                  <a:txBody>
                    <a:bodyPr/>
                    <a:lstStyle/>
                    <a:p>
                      <a:endParaRPr lang="en-US"/>
                    </a:p>
                  </a:txBody>
                  <a:tcPr/>
                </a:tc>
                <a:tc>
                  <a:txBody>
                    <a:bodyPr/>
                    <a:lstStyle/>
                    <a:p>
                      <a:pPr algn="ctr" rtl="0" fontAlgn="ctr"/>
                      <a:r>
                        <a:rPr lang="en-US" sz="1000" u="none" strike="noStrike">
                          <a:effectLst/>
                        </a:rPr>
                        <a:t>1920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1,813,000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21,563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387,219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10,194</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4,968</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8,586</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21,228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11,896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20,645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486,299</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759975815"/>
                  </a:ext>
                </a:extLst>
              </a:tr>
              <a:tr h="162605">
                <a:tc vMerge="1">
                  <a:txBody>
                    <a:bodyPr/>
                    <a:lstStyle/>
                    <a:p>
                      <a:endParaRPr lang="en-US"/>
                    </a:p>
                  </a:txBody>
                  <a:tcPr/>
                </a:tc>
                <a:tc>
                  <a:txBody>
                    <a:bodyPr/>
                    <a:lstStyle/>
                    <a:p>
                      <a:pPr algn="ctr" rtl="0" fontAlgn="ctr"/>
                      <a:r>
                        <a:rPr lang="en-US" sz="1000" u="none" strike="noStrike">
                          <a:effectLst/>
                        </a:rPr>
                        <a:t>1930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2,105,000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40,032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458,762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9,608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6,512</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12,111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15,338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14,078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20,929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577,370</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846767067"/>
                  </a:ext>
                </a:extLst>
              </a:tr>
              <a:tr h="162605">
                <a:tc vMerge="1">
                  <a:txBody>
                    <a:bodyPr/>
                    <a:lstStyle/>
                    <a:p>
                      <a:endParaRPr lang="en-US"/>
                    </a:p>
                  </a:txBody>
                  <a:tcPr/>
                </a:tc>
                <a:tc>
                  <a:txBody>
                    <a:bodyPr/>
                    <a:lstStyle/>
                    <a:p>
                      <a:pPr algn="ctr" rtl="0" fontAlgn="ctr"/>
                      <a:r>
                        <a:rPr lang="en-US" sz="1000" u="none" strike="noStrike">
                          <a:effectLst/>
                        </a:rPr>
                        <a:t>1940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2,370,000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50,427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494,537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12,318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7,280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12,321</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16,596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14,766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23,624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631,869</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3620222089"/>
                  </a:ext>
                </a:extLst>
              </a:tr>
              <a:tr h="162605">
                <a:tc vMerge="1">
                  <a:txBody>
                    <a:bodyPr/>
                    <a:lstStyle/>
                    <a:p>
                      <a:endParaRPr lang="en-US"/>
                    </a:p>
                  </a:txBody>
                  <a:tcPr/>
                </a:tc>
                <a:tc>
                  <a:txBody>
                    <a:bodyPr/>
                    <a:lstStyle/>
                    <a:p>
                      <a:pPr algn="ctr" rtl="0" fontAlgn="ctr"/>
                      <a:r>
                        <a:rPr lang="en-US" sz="1000" u="none" strike="noStrike">
                          <a:effectLst/>
                        </a:rPr>
                        <a:t>1950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2,697,000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103,873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570,445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14,239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11,087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13,363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15,334</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14,861</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26,988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770,190</a:t>
                      </a:r>
                      <a:endParaRPr lang="en-US" sz="1000" b="1" i="0" u="none" strike="noStrike">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2527478830"/>
                  </a:ext>
                </a:extLst>
              </a:tr>
              <a:tr h="162605">
                <a:tc vMerge="1">
                  <a:txBody>
                    <a:bodyPr/>
                    <a:lstStyle/>
                    <a:p>
                      <a:endParaRPr lang="en-US"/>
                    </a:p>
                  </a:txBody>
                  <a:tcPr/>
                </a:tc>
                <a:tc>
                  <a:txBody>
                    <a:bodyPr/>
                    <a:lstStyle/>
                    <a:p>
                      <a:pPr algn="ctr" rtl="0" fontAlgn="ctr"/>
                      <a:r>
                        <a:rPr lang="en-US" sz="1000" u="none" strike="noStrike">
                          <a:effectLst/>
                        </a:rPr>
                        <a:t>1960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3,260,000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208,769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627,525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22,545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32,186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18,369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18,439</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38,643</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987,695</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648574058"/>
                  </a:ext>
                </a:extLst>
              </a:tr>
              <a:tr h="162605">
                <a:tc vMerge="1">
                  <a:txBody>
                    <a:bodyPr/>
                    <a:lstStyle/>
                    <a:p>
                      <a:endParaRPr lang="en-US"/>
                    </a:p>
                  </a:txBody>
                  <a:tcPr/>
                </a:tc>
                <a:tc>
                  <a:txBody>
                    <a:bodyPr/>
                    <a:lstStyle/>
                    <a:p>
                      <a:pPr algn="ctr" rtl="0" fontAlgn="ctr"/>
                      <a:r>
                        <a:rPr lang="en-US" sz="1000" u="none" strike="noStrike">
                          <a:effectLst/>
                        </a:rPr>
                        <a:t>1970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3,644,637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337,568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593,471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25,225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51,185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29,550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19,733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23,813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63,585</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1,144,130</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3493753458"/>
                  </a:ext>
                </a:extLst>
              </a:tr>
              <a:tr h="162605">
                <a:tc vMerge="1">
                  <a:txBody>
                    <a:bodyPr/>
                    <a:lstStyle/>
                    <a:p>
                      <a:endParaRPr lang="en-US"/>
                    </a:p>
                  </a:txBody>
                  <a:tcPr/>
                </a:tc>
                <a:tc>
                  <a:txBody>
                    <a:bodyPr/>
                    <a:lstStyle/>
                    <a:p>
                      <a:pPr algn="ctr" rtl="0" fontAlgn="ctr"/>
                      <a:r>
                        <a:rPr lang="en-US" sz="1000" u="none" strike="noStrike">
                          <a:effectLst/>
                        </a:rPr>
                        <a:t>1980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4,223,101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454,592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557,515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26,049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64,097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37,259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21,495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31,924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110,869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1,303,800</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2850985652"/>
                  </a:ext>
                </a:extLst>
              </a:tr>
              <a:tr h="162605">
                <a:tc vMerge="1">
                  <a:txBody>
                    <a:bodyPr/>
                    <a:lstStyle/>
                    <a:p>
                      <a:endParaRPr lang="en-US"/>
                    </a:p>
                  </a:txBody>
                  <a:tcPr/>
                </a:tc>
                <a:tc>
                  <a:txBody>
                    <a:bodyPr/>
                    <a:lstStyle/>
                    <a:p>
                      <a:pPr algn="ctr" rtl="0" fontAlgn="ctr"/>
                      <a:r>
                        <a:rPr lang="en-US" sz="1000" u="none" strike="noStrike">
                          <a:effectLst/>
                        </a:rPr>
                        <a:t>1990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4,219,973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448,306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496,938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25,575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66,631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42,437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20,879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39,996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144,508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1,285,270</a:t>
                      </a:r>
                      <a:endParaRPr lang="en-US" sz="1000" b="1" i="0" u="none" strike="noStrike">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3174856686"/>
                  </a:ext>
                </a:extLst>
              </a:tr>
              <a:tr h="162605">
                <a:tc vMerge="1">
                  <a:txBody>
                    <a:bodyPr/>
                    <a:lstStyle/>
                    <a:p>
                      <a:endParaRPr lang="en-US"/>
                    </a:p>
                  </a:txBody>
                  <a:tcPr/>
                </a:tc>
                <a:tc>
                  <a:txBody>
                    <a:bodyPr/>
                    <a:lstStyle/>
                    <a:p>
                      <a:pPr algn="ctr" rtl="0" fontAlgn="ctr"/>
                      <a:r>
                        <a:rPr lang="en-US" sz="1000" u="none" strike="noStrike">
                          <a:effectLst/>
                        </a:rPr>
                        <a:t>2000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4,468,886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455,466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484,674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26,757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67,229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48,072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21,216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43,044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191,268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1,337,726</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395603255"/>
                  </a:ext>
                </a:extLst>
              </a:tr>
              <a:tr h="162605">
                <a:tc rowSpan="9">
                  <a:txBody>
                    <a:bodyPr/>
                    <a:lstStyle/>
                    <a:p>
                      <a:pPr algn="ctr" rtl="0" fontAlgn="ctr"/>
                      <a:r>
                        <a:rPr lang="en-US" sz="1000" u="none" strike="noStrike">
                          <a:effectLst/>
                        </a:rPr>
                        <a:t>Census Estimates</a:t>
                      </a:r>
                      <a:endParaRPr lang="en-US" sz="1000" b="1" i="0" u="none" strike="noStrike">
                        <a:solidFill>
                          <a:srgbClr val="FFFFFF"/>
                        </a:solidFill>
                        <a:effectLst/>
                        <a:latin typeface="Tw Cen MT" panose="020B0602020104020603" pitchFamily="34" charset="0"/>
                      </a:endParaRPr>
                    </a:p>
                  </a:txBody>
                  <a:tcPr marL="4154" marR="4154" marT="4154" marB="0" vert="vert270" anchor="ctr"/>
                </a:tc>
                <a:tc>
                  <a:txBody>
                    <a:bodyPr/>
                    <a:lstStyle/>
                    <a:p>
                      <a:pPr algn="ctr" rtl="0" fontAlgn="ctr"/>
                      <a:r>
                        <a:rPr lang="en-US" sz="1000" u="none" strike="noStrike">
                          <a:effectLst/>
                        </a:rPr>
                        <a:t>1-Jul-01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4,477,875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453,154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487,363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27,029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68,028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48,461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21,291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43,580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195,622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1,344,528</a:t>
                      </a:r>
                      <a:endParaRPr lang="en-US" sz="1000" b="1" i="0" u="none" strike="noStrike" dirty="0">
                        <a:solidFill>
                          <a:srgbClr val="000000"/>
                        </a:solidFill>
                        <a:effectLst/>
                        <a:latin typeface="Tw Cen MT" panose="020B0602020104020603" pitchFamily="34" charset="0"/>
                      </a:endParaRPr>
                    </a:p>
                  </a:txBody>
                  <a:tcPr marL="4154" marR="4154" marT="4154" marB="0" anchor="ctr"/>
                </a:tc>
                <a:extLst>
                  <a:ext uri="{0D108BD9-81ED-4DB2-BD59-A6C34878D82A}">
                    <a16:rowId xmlns:a16="http://schemas.microsoft.com/office/drawing/2014/main" val="4173181061"/>
                  </a:ext>
                </a:extLst>
              </a:tr>
              <a:tr h="162605">
                <a:tc vMerge="1">
                  <a:txBody>
                    <a:bodyPr/>
                    <a:lstStyle/>
                    <a:p>
                      <a:endParaRPr lang="en-US"/>
                    </a:p>
                  </a:txBody>
                  <a:tcPr/>
                </a:tc>
                <a:tc>
                  <a:txBody>
                    <a:bodyPr/>
                    <a:lstStyle/>
                    <a:p>
                      <a:pPr algn="ctr" rtl="0" fontAlgn="ctr"/>
                      <a:r>
                        <a:rPr lang="en-US" sz="1000" u="none" strike="noStrike">
                          <a:effectLst/>
                        </a:rPr>
                        <a:t>1-Jul-02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4,497,267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453,429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489,722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27,462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68,964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49,117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21,365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43,878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200,701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1,354,638</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819238040"/>
                  </a:ext>
                </a:extLst>
              </a:tr>
              <a:tr h="162605">
                <a:tc vMerge="1">
                  <a:txBody>
                    <a:bodyPr/>
                    <a:lstStyle/>
                    <a:p>
                      <a:endParaRPr lang="en-US"/>
                    </a:p>
                  </a:txBody>
                  <a:tcPr/>
                </a:tc>
                <a:tc>
                  <a:txBody>
                    <a:bodyPr/>
                    <a:lstStyle/>
                    <a:p>
                      <a:pPr algn="ctr" rtl="0" fontAlgn="ctr"/>
                      <a:r>
                        <a:rPr lang="en-US" sz="1000" u="none" strike="noStrike">
                          <a:effectLst/>
                        </a:rPr>
                        <a:t>1-Jul-03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4,521,042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454,533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492,187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28,169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69,621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49,338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21,274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44,316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205,708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a:effectLst/>
                        </a:rPr>
                        <a:t>1,365,146</a:t>
                      </a:r>
                      <a:endParaRPr lang="en-US" sz="1000" b="1" i="0" u="none" strike="noStrike">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69824784"/>
                  </a:ext>
                </a:extLst>
              </a:tr>
              <a:tr h="162605">
                <a:tc vMerge="1">
                  <a:txBody>
                    <a:bodyPr/>
                    <a:lstStyle/>
                    <a:p>
                      <a:endParaRPr lang="en-US"/>
                    </a:p>
                  </a:txBody>
                  <a:tcPr/>
                </a:tc>
                <a:tc>
                  <a:txBody>
                    <a:bodyPr/>
                    <a:lstStyle/>
                    <a:p>
                      <a:pPr algn="ctr" rtl="0" fontAlgn="ctr"/>
                      <a:r>
                        <a:rPr lang="en-US" sz="1000" u="none" strike="noStrike">
                          <a:effectLst/>
                        </a:rPr>
                        <a:t>1-Jul-04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4,552,238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456,602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493,765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29,390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70,547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49,939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21,229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44,822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211,405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1,377,699</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2050387764"/>
                  </a:ext>
                </a:extLst>
              </a:tr>
              <a:tr h="162605">
                <a:tc vMerge="1">
                  <a:txBody>
                    <a:bodyPr/>
                    <a:lstStyle/>
                    <a:p>
                      <a:endParaRPr lang="en-US"/>
                    </a:p>
                  </a:txBody>
                  <a:tcPr/>
                </a:tc>
                <a:tc>
                  <a:txBody>
                    <a:bodyPr/>
                    <a:lstStyle/>
                    <a:p>
                      <a:pPr algn="ctr" rtl="0" fontAlgn="ctr"/>
                      <a:r>
                        <a:rPr lang="en-US" sz="1000" u="none" strike="noStrike">
                          <a:effectLst/>
                        </a:rPr>
                        <a:t>1-Jul-05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4,576,628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456,554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494,294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29,558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71,300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50,670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21,399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45,296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217,358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a:effectLst/>
                        </a:rPr>
                        <a:t>1,386,429</a:t>
                      </a:r>
                      <a:endParaRPr lang="en-US" sz="1000" b="1" i="0" u="none" strike="noStrike">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566849477"/>
                  </a:ext>
                </a:extLst>
              </a:tr>
              <a:tr h="162605">
                <a:tc vMerge="1">
                  <a:txBody>
                    <a:bodyPr/>
                    <a:lstStyle/>
                    <a:p>
                      <a:endParaRPr lang="en-US"/>
                    </a:p>
                  </a:txBody>
                  <a:tcPr/>
                </a:tc>
                <a:tc>
                  <a:txBody>
                    <a:bodyPr/>
                    <a:lstStyle/>
                    <a:p>
                      <a:pPr algn="ctr" rtl="0" fontAlgn="ctr"/>
                      <a:r>
                        <a:rPr lang="en-US" sz="1000" u="none" strike="noStrike">
                          <a:effectLst/>
                        </a:rPr>
                        <a:t>1-Jul-06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4,302,665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426,285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230,172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22,329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16,563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52,453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21,964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47,296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223,133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1,040,195</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4290915364"/>
                  </a:ext>
                </a:extLst>
              </a:tr>
              <a:tr h="162605">
                <a:tc vMerge="1">
                  <a:txBody>
                    <a:bodyPr/>
                    <a:lstStyle/>
                    <a:p>
                      <a:endParaRPr lang="en-US"/>
                    </a:p>
                  </a:txBody>
                  <a:tcPr/>
                </a:tc>
                <a:tc>
                  <a:txBody>
                    <a:bodyPr/>
                    <a:lstStyle/>
                    <a:p>
                      <a:pPr algn="ctr" rtl="0" fontAlgn="ctr"/>
                      <a:r>
                        <a:rPr lang="en-US" sz="1000" u="none" strike="noStrike">
                          <a:effectLst/>
                        </a:rPr>
                        <a:t>1-Jul-07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4,375,581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432,683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268,751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22,709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23,613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52,765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22,164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47,386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226,294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a:effectLst/>
                        </a:rPr>
                        <a:t>1,096,365</a:t>
                      </a:r>
                      <a:endParaRPr lang="en-US" sz="1000" b="1" i="0" u="none" strike="noStrike">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2182832643"/>
                  </a:ext>
                </a:extLst>
              </a:tr>
              <a:tr h="162605">
                <a:tc vMerge="1">
                  <a:txBody>
                    <a:bodyPr/>
                    <a:lstStyle/>
                    <a:p>
                      <a:endParaRPr lang="en-US"/>
                    </a:p>
                  </a:txBody>
                  <a:tcPr/>
                </a:tc>
                <a:tc>
                  <a:txBody>
                    <a:bodyPr/>
                    <a:lstStyle/>
                    <a:p>
                      <a:pPr algn="ctr" rtl="0" fontAlgn="ctr"/>
                      <a:r>
                        <a:rPr lang="en-US" sz="1000" u="none" strike="noStrike">
                          <a:effectLst/>
                        </a:rPr>
                        <a:t>1-Jul-08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4,435,586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431,759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301,842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22,677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28,879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52,516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22,095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46,811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229,252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1,135,831</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000201808"/>
                  </a:ext>
                </a:extLst>
              </a:tr>
              <a:tr h="162605">
                <a:tc vMerge="1">
                  <a:txBody>
                    <a:bodyPr/>
                    <a:lstStyle/>
                    <a:p>
                      <a:endParaRPr lang="en-US"/>
                    </a:p>
                  </a:txBody>
                  <a:tcPr/>
                </a:tc>
                <a:tc>
                  <a:txBody>
                    <a:bodyPr/>
                    <a:lstStyle/>
                    <a:p>
                      <a:pPr algn="ctr" rtl="0" fontAlgn="ctr"/>
                      <a:r>
                        <a:rPr lang="en-US" sz="1000" u="none" strike="noStrike">
                          <a:effectLst/>
                        </a:rPr>
                        <a:t>1-Jul-09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4,491,648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431,921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327,803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22,730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32,878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22,231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46,336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231,224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1,167,842</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957377318"/>
                  </a:ext>
                </a:extLst>
              </a:tr>
              <a:tr h="170348">
                <a:tc>
                  <a:txBody>
                    <a:bodyPr/>
                    <a:lstStyle/>
                    <a:p>
                      <a:pPr algn="ctr" rtl="0" fontAlgn="ctr"/>
                      <a:r>
                        <a:rPr lang="en-US" sz="1000" u="none" strike="noStrike">
                          <a:effectLst/>
                        </a:rPr>
                        <a:t>Census</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2010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4,533,372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432,552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343,829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23,042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35,897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22,102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45,924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233,740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1,189,866</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2289353382"/>
                  </a:ext>
                </a:extLst>
              </a:tr>
              <a:tr h="162605">
                <a:tc rowSpan="10">
                  <a:txBody>
                    <a:bodyPr/>
                    <a:lstStyle/>
                    <a:p>
                      <a:pPr algn="ctr" rtl="0" fontAlgn="ctr"/>
                      <a:r>
                        <a:rPr lang="en-US" sz="1000" u="none" strike="noStrike">
                          <a:effectLst/>
                        </a:rPr>
                        <a:t>Census Estimates</a:t>
                      </a:r>
                      <a:endParaRPr lang="en-US" sz="1000" b="1" i="0" u="none" strike="noStrike">
                        <a:solidFill>
                          <a:srgbClr val="FFFFFF"/>
                        </a:solidFill>
                        <a:effectLst/>
                        <a:latin typeface="Tw Cen MT" panose="020B0602020104020603" pitchFamily="34" charset="0"/>
                      </a:endParaRPr>
                    </a:p>
                  </a:txBody>
                  <a:tcPr marL="4154" marR="4154" marT="4154" marB="0" vert="vert270" anchor="ctr"/>
                </a:tc>
                <a:tc>
                  <a:txBody>
                    <a:bodyPr/>
                    <a:lstStyle/>
                    <a:p>
                      <a:pPr algn="ctr" rtl="0" fontAlgn="ctr"/>
                      <a:r>
                        <a:rPr lang="en-US" sz="1000" u="none" strike="noStrike">
                          <a:effectLst/>
                        </a:rPr>
                        <a:t>1-Jul-10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4,544,996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432,755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347,903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23,123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36,813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52,844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22,006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45,624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234,568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1,195,636</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719006692"/>
                  </a:ext>
                </a:extLst>
              </a:tr>
              <a:tr h="162605">
                <a:tc vMerge="1">
                  <a:txBody>
                    <a:bodyPr/>
                    <a:lstStyle/>
                    <a:p>
                      <a:endParaRPr lang="en-US"/>
                    </a:p>
                  </a:txBody>
                  <a:tcPr/>
                </a:tc>
                <a:tc>
                  <a:txBody>
                    <a:bodyPr/>
                    <a:lstStyle/>
                    <a:p>
                      <a:pPr algn="ctr" rtl="0" fontAlgn="ctr"/>
                      <a:r>
                        <a:rPr lang="en-US" sz="1000" u="none" strike="noStrike">
                          <a:effectLst/>
                        </a:rPr>
                        <a:t>1-Jul-11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4,575,625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434,089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360,735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23,582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39,516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52,390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21,784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45,066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236,846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1,214,008</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568620435"/>
                  </a:ext>
                </a:extLst>
              </a:tr>
              <a:tr h="162605">
                <a:tc vMerge="1">
                  <a:txBody>
                    <a:bodyPr/>
                    <a:lstStyle/>
                    <a:p>
                      <a:endParaRPr lang="en-US"/>
                    </a:p>
                  </a:txBody>
                  <a:tcPr/>
                </a:tc>
                <a:tc>
                  <a:txBody>
                    <a:bodyPr/>
                    <a:lstStyle/>
                    <a:p>
                      <a:pPr algn="ctr" rtl="0" fontAlgn="ctr"/>
                      <a:r>
                        <a:rPr lang="en-US" sz="1000" u="none" strike="noStrike">
                          <a:effectLst/>
                        </a:rPr>
                        <a:t>1-Jul-12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4,600,972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433,954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369,787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23,826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41,483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52,420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21,634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44,719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239,064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1,226,887</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339528130"/>
                  </a:ext>
                </a:extLst>
              </a:tr>
              <a:tr h="162605">
                <a:tc vMerge="1">
                  <a:txBody>
                    <a:bodyPr/>
                    <a:lstStyle/>
                    <a:p>
                      <a:endParaRPr lang="en-US"/>
                    </a:p>
                  </a:txBody>
                  <a:tcPr/>
                </a:tc>
                <a:tc>
                  <a:txBody>
                    <a:bodyPr/>
                    <a:lstStyle/>
                    <a:p>
                      <a:pPr algn="ctr" rtl="0" fontAlgn="ctr"/>
                      <a:r>
                        <a:rPr lang="en-US" sz="1000" u="none" strike="noStrike">
                          <a:effectLst/>
                        </a:rPr>
                        <a:t>1-Jul-13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4,624,527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434,264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378,637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23,509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43,430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52,614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21,607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43,570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241,953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1,239,584</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14407083"/>
                  </a:ext>
                </a:extLst>
              </a:tr>
              <a:tr h="162605">
                <a:tc vMerge="1">
                  <a:txBody>
                    <a:bodyPr/>
                    <a:lstStyle/>
                    <a:p>
                      <a:endParaRPr lang="en-US"/>
                    </a:p>
                  </a:txBody>
                  <a:tcPr/>
                </a:tc>
                <a:tc>
                  <a:txBody>
                    <a:bodyPr/>
                    <a:lstStyle/>
                    <a:p>
                      <a:pPr algn="ctr" rtl="0" fontAlgn="ctr"/>
                      <a:r>
                        <a:rPr lang="en-US" sz="1000" u="none" strike="noStrike">
                          <a:effectLst/>
                        </a:rPr>
                        <a:t>1-Jul-14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4,644,013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434,078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383,940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23,304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44,439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52,678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21,515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43,714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245,237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1,248,905</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769777563"/>
                  </a:ext>
                </a:extLst>
              </a:tr>
              <a:tr h="162605">
                <a:tc vMerge="1">
                  <a:txBody>
                    <a:bodyPr/>
                    <a:lstStyle/>
                    <a:p>
                      <a:endParaRPr lang="en-US"/>
                    </a:p>
                  </a:txBody>
                  <a:tcPr/>
                </a:tc>
                <a:tc>
                  <a:txBody>
                    <a:bodyPr/>
                    <a:lstStyle/>
                    <a:p>
                      <a:pPr algn="ctr" rtl="0" fontAlgn="ctr"/>
                      <a:r>
                        <a:rPr lang="en-US" sz="1000" u="none" strike="noStrike">
                          <a:effectLst/>
                        </a:rPr>
                        <a:t>1-Jul-15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4,664,628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435,175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389,742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23,437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45,421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52,572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21,481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43,523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248,930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1,260,281</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2160883157"/>
                  </a:ext>
                </a:extLst>
              </a:tr>
              <a:tr h="162605">
                <a:tc vMerge="1">
                  <a:txBody>
                    <a:bodyPr/>
                    <a:lstStyle/>
                    <a:p>
                      <a:endParaRPr lang="en-US"/>
                    </a:p>
                  </a:txBody>
                  <a:tcPr/>
                </a:tc>
                <a:tc>
                  <a:txBody>
                    <a:bodyPr/>
                    <a:lstStyle/>
                    <a:p>
                      <a:pPr algn="ctr" rtl="0" fontAlgn="ctr"/>
                      <a:r>
                        <a:rPr lang="en-US" sz="1000" u="none" strike="noStrike">
                          <a:effectLst/>
                        </a:rPr>
                        <a:t>1-Jul-16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4,678,135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436,572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391,843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23,323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45,777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21,433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43,401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252,468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1,267,613</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632952871"/>
                  </a:ext>
                </a:extLst>
              </a:tr>
              <a:tr h="162605">
                <a:tc vMerge="1">
                  <a:txBody>
                    <a:bodyPr/>
                    <a:lstStyle/>
                    <a:p>
                      <a:endParaRPr lang="en-US"/>
                    </a:p>
                  </a:txBody>
                  <a:tcPr/>
                </a:tc>
                <a:tc>
                  <a:txBody>
                    <a:bodyPr/>
                    <a:lstStyle/>
                    <a:p>
                      <a:pPr algn="ctr" rtl="0" fontAlgn="ctr"/>
                      <a:r>
                        <a:rPr lang="en-US" sz="1000" u="none" strike="noStrike">
                          <a:effectLst/>
                        </a:rPr>
                        <a:t>1-Jul-17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4,670,560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436,126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391,493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23,348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46,110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52,620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21,380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43,328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255,921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1,270,326</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294211660"/>
                  </a:ext>
                </a:extLst>
              </a:tr>
              <a:tr h="162605">
                <a:tc vMerge="1">
                  <a:txBody>
                    <a:bodyPr/>
                    <a:lstStyle/>
                    <a:p>
                      <a:endParaRPr lang="en-US"/>
                    </a:p>
                  </a:txBody>
                  <a:tcPr/>
                </a:tc>
                <a:tc>
                  <a:txBody>
                    <a:bodyPr/>
                    <a:lstStyle/>
                    <a:p>
                      <a:pPr algn="ctr" rtl="0" fontAlgn="ctr"/>
                      <a:r>
                        <a:rPr lang="en-US" sz="1000" u="none" strike="noStrike">
                          <a:effectLst/>
                        </a:rPr>
                        <a:t>1-Jul-18</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4,659,690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433,884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391,004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23,385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46,780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52,775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21,151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43,119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258,035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1,270,133</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330891189"/>
                  </a:ext>
                </a:extLst>
              </a:tr>
              <a:tr h="162605">
                <a:tc vMerge="1">
                  <a:txBody>
                    <a:bodyPr/>
                    <a:lstStyle/>
                    <a:p>
                      <a:endParaRPr lang="en-US"/>
                    </a:p>
                  </a:txBody>
                  <a:tcPr/>
                </a:tc>
                <a:tc>
                  <a:txBody>
                    <a:bodyPr/>
                    <a:lstStyle/>
                    <a:p>
                      <a:pPr algn="ctr" rtl="0" fontAlgn="ctr"/>
                      <a:r>
                        <a:rPr lang="en-US" sz="1000" u="none" strike="noStrike">
                          <a:effectLst/>
                        </a:rPr>
                        <a:t>1-Jul-19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4,648,794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432,493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390,144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23,197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47,244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53,100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21,096</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42,837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260,419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1,270,530</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2888726790"/>
                  </a:ext>
                </a:extLst>
              </a:tr>
              <a:tr h="170348">
                <a:tc>
                  <a:txBody>
                    <a:bodyPr/>
                    <a:lstStyle/>
                    <a:p>
                      <a:pPr algn="ctr" rtl="0" fontAlgn="ctr"/>
                      <a:r>
                        <a:rPr lang="en-US" sz="1000" u="none" strike="noStrike">
                          <a:effectLst/>
                        </a:rPr>
                        <a:t>Census</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2020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4,657,757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440,781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383,997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23,515</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43,764</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52,549</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20,192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42,477</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a:effectLst/>
                        </a:rPr>
                        <a:t>264,570</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rtl="0" fontAlgn="b"/>
                      <a:r>
                        <a:rPr lang="en-US" sz="1000" u="none" strike="noStrike" dirty="0">
                          <a:effectLst/>
                        </a:rPr>
                        <a:t>1,271,845</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852397684"/>
                  </a:ext>
                </a:extLst>
              </a:tr>
              <a:tr h="230745">
                <a:tc rowSpan="3">
                  <a:txBody>
                    <a:bodyPr/>
                    <a:lstStyle/>
                    <a:p>
                      <a:endParaRPr lang="en-US"/>
                    </a:p>
                  </a:txBody>
                  <a:tcPr/>
                </a:tc>
                <a:tc>
                  <a:txBody>
                    <a:bodyPr/>
                    <a:lstStyle/>
                    <a:p>
                      <a:pPr algn="ctr" rtl="0" fontAlgn="ctr"/>
                      <a:r>
                        <a:rPr lang="en-US" sz="1000" u="none" strike="noStrike">
                          <a:effectLst/>
                        </a:rPr>
                        <a:t>1-Jul-21</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fontAlgn="b"/>
                      <a:r>
                        <a:rPr lang="en-US" sz="1000" u="none" strike="noStrike">
                          <a:effectLst/>
                        </a:rPr>
                        <a:t>4,627,971</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434,206</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377,547</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23,312</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44,333</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52,480</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19,796</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42,107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270,188</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    1,263,969 </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216523342"/>
                  </a:ext>
                </a:extLst>
              </a:tr>
              <a:tr h="154861">
                <a:tc vMerge="1">
                  <a:txBody>
                    <a:bodyPr/>
                    <a:lstStyle/>
                    <a:p>
                      <a:endParaRPr lang="en-US"/>
                    </a:p>
                  </a:txBody>
                  <a:tcPr/>
                </a:tc>
                <a:tc>
                  <a:txBody>
                    <a:bodyPr/>
                    <a:lstStyle/>
                    <a:p>
                      <a:pPr algn="ctr" rtl="0" fontAlgn="ctr"/>
                      <a:r>
                        <a:rPr lang="en-US" sz="1000" u="none" strike="noStrike">
                          <a:effectLst/>
                        </a:rPr>
                        <a:t>1-Jul-22</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fontAlgn="b"/>
                      <a:r>
                        <a:rPr lang="en-US" sz="1000" u="none" strike="noStrike">
                          <a:effectLst/>
                        </a:rPr>
                        <a:t>4,593,687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427,739</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370,473</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22,603</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44,474</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51,038</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19,397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39,938</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273,494</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1,249,156</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3288715978"/>
                  </a:ext>
                </a:extLst>
              </a:tr>
              <a:tr h="154861">
                <a:tc vMerge="1">
                  <a:txBody>
                    <a:bodyPr/>
                    <a:lstStyle/>
                    <a:p>
                      <a:endParaRPr lang="en-US"/>
                    </a:p>
                  </a:txBody>
                  <a:tcPr/>
                </a:tc>
                <a:tc>
                  <a:txBody>
                    <a:bodyPr/>
                    <a:lstStyle/>
                    <a:p>
                      <a:pPr algn="ctr" rtl="0" fontAlgn="ctr"/>
                      <a:r>
                        <a:rPr lang="en-US" sz="1000" u="none" strike="noStrike">
                          <a:effectLst/>
                        </a:rPr>
                        <a:t>1-Jul-23</a:t>
                      </a:r>
                      <a:endParaRPr lang="en-US" sz="1000" b="0" i="0" u="none" strike="noStrike">
                        <a:solidFill>
                          <a:srgbClr val="000000"/>
                        </a:solidFill>
                        <a:effectLst/>
                        <a:latin typeface="Tw Cen MT" panose="020B0602020104020603" pitchFamily="34" charset="0"/>
                      </a:endParaRPr>
                    </a:p>
                  </a:txBody>
                  <a:tcPr marL="4154" marR="4154" marT="4154" marB="0" anchor="ctr"/>
                </a:tc>
                <a:tc>
                  <a:txBody>
                    <a:bodyPr/>
                    <a:lstStyle/>
                    <a:p>
                      <a:pPr algn="ctr" fontAlgn="b"/>
                      <a:r>
                        <a:rPr lang="en-US" sz="1000" u="none" strike="noStrike">
                          <a:effectLst/>
                        </a:rPr>
                        <a:t>4,588,071</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425,657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365,167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22,356</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44,645</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50,547</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19,218</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39,615</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275,801</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1,243,006</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082062859"/>
                  </a:ext>
                </a:extLst>
              </a:tr>
              <a:tr h="179258">
                <a:tc>
                  <a:txBody>
                    <a:bodyPr/>
                    <a:lstStyle/>
                    <a:p>
                      <a:pPr algn="ctr" rtl="0" fontAlgn="ctr"/>
                      <a:r>
                        <a:rPr lang="en-US" sz="1000" u="none" strike="noStrike">
                          <a:effectLst/>
                        </a:rPr>
                        <a:t> </a:t>
                      </a: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u="none" strike="noStrike" dirty="0">
                          <a:effectLst/>
                        </a:rPr>
                        <a:t>1-Jul-24</a:t>
                      </a:r>
                      <a:endParaRPr lang="en-US" sz="1000" b="0" i="0" u="none" strike="noStrike" dirty="0">
                        <a:solidFill>
                          <a:srgbClr val="000000"/>
                        </a:solidFill>
                        <a:effectLst/>
                        <a:latin typeface="Tw Cen MT" panose="020B0602020104020603" pitchFamily="34" charset="0"/>
                      </a:endParaRPr>
                    </a:p>
                  </a:txBody>
                  <a:tcPr marL="4154" marR="4154" marT="4154" marB="0" anchor="ctr"/>
                </a:tc>
                <a:tc>
                  <a:txBody>
                    <a:bodyPr/>
                    <a:lstStyle/>
                    <a:p>
                      <a:pPr algn="ctr" fontAlgn="b"/>
                      <a:r>
                        <a:rPr lang="en-US" sz="1000" u="none" strike="noStrike" dirty="0">
                          <a:effectLst/>
                        </a:rPr>
                        <a:t>4,597,740</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a:effectLst/>
                        </a:rPr>
                        <a:t>427,253</a:t>
                      </a:r>
                      <a:endParaRPr lang="en-US" sz="1000" b="0" i="0" u="none" strike="noStrike">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362,701</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22,289</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44,783</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50,400</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19,110</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39,694</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277,615</a:t>
                      </a:r>
                      <a:endParaRPr lang="en-US" sz="1000" b="0" i="0" u="none" strike="noStrike" dirty="0">
                        <a:solidFill>
                          <a:srgbClr val="000000"/>
                        </a:solidFill>
                        <a:effectLst/>
                        <a:latin typeface="Tw Cen MT" panose="020B0602020104020603" pitchFamily="34" charset="0"/>
                      </a:endParaRPr>
                    </a:p>
                  </a:txBody>
                  <a:tcPr marL="4154" marR="4154" marT="4154" marB="0" anchor="b"/>
                </a:tc>
                <a:tc>
                  <a:txBody>
                    <a:bodyPr/>
                    <a:lstStyle/>
                    <a:p>
                      <a:pPr algn="ctr" fontAlgn="b"/>
                      <a:r>
                        <a:rPr lang="en-US" sz="1000" u="none" strike="noStrike" dirty="0">
                          <a:effectLst/>
                        </a:rPr>
                        <a:t>1,243,845</a:t>
                      </a:r>
                      <a:endParaRPr lang="en-US" sz="1000" b="1" i="0" u="none" strike="noStrike" dirty="0">
                        <a:solidFill>
                          <a:srgbClr val="000000"/>
                        </a:solidFill>
                        <a:effectLst/>
                        <a:latin typeface="Tw Cen MT" panose="020B0602020104020603" pitchFamily="34" charset="0"/>
                      </a:endParaRPr>
                    </a:p>
                  </a:txBody>
                  <a:tcPr marL="4154" marR="4154" marT="4154" marB="0" anchor="b"/>
                </a:tc>
                <a:extLst>
                  <a:ext uri="{0D108BD9-81ED-4DB2-BD59-A6C34878D82A}">
                    <a16:rowId xmlns:a16="http://schemas.microsoft.com/office/drawing/2014/main" val="1536684135"/>
                  </a:ext>
                </a:extLst>
              </a:tr>
              <a:tr h="147119">
                <a:tc>
                  <a:txBody>
                    <a:bodyPr/>
                    <a:lstStyle/>
                    <a:p>
                      <a:pPr algn="ctr" rtl="0" fontAlgn="ctr"/>
                      <a:endParaRPr lang="en-US" sz="1000" b="1" i="0" u="none" strike="noStrike">
                        <a:solidFill>
                          <a:srgbClr val="FFFFFF"/>
                        </a:solidFill>
                        <a:effectLst/>
                        <a:latin typeface="Tw Cen MT" panose="020B0602020104020603" pitchFamily="34" charset="0"/>
                      </a:endParaRPr>
                    </a:p>
                  </a:txBody>
                  <a:tcPr marL="4154" marR="4154" marT="4154" marB="0" anchor="ctr"/>
                </a:tc>
                <a:tc>
                  <a:txBody>
                    <a:bodyPr/>
                    <a:lstStyle/>
                    <a:p>
                      <a:pPr algn="ctr" rtl="0" fontAlgn="ctr"/>
                      <a:r>
                        <a:rPr lang="en-US" sz="1000" b="0" i="0" u="none" strike="noStrike" dirty="0">
                          <a:solidFill>
                            <a:srgbClr val="000000"/>
                          </a:solidFill>
                          <a:effectLst/>
                          <a:latin typeface="Tw Cen MT" panose="020B0602020104020603" pitchFamily="34" charset="0"/>
                        </a:rPr>
                        <a:t>1-July-25</a:t>
                      </a:r>
                    </a:p>
                  </a:txBody>
                  <a:tcPr marL="4154" marR="4154" marT="4154" marB="0" anchor="ctr"/>
                </a:tc>
                <a:tc>
                  <a:txBody>
                    <a:bodyPr/>
                    <a:lstStyle/>
                    <a:p>
                      <a:pPr algn="l" fontAlgn="b">
                        <a:buNone/>
                      </a:pPr>
                      <a:r>
                        <a:rPr lang="en-US" sz="1000" b="0" i="0" u="none" strike="noStrike" dirty="0">
                          <a:solidFill>
                            <a:srgbClr val="000000"/>
                          </a:solidFill>
                          <a:effectLst/>
                          <a:latin typeface="Calibri" panose="020F0502020204030204" pitchFamily="34" charset="0"/>
                        </a:rPr>
                        <a:t>           4,618,189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431,398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362,154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22,256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45,642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50,586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18,938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39,875 </a:t>
                      </a:r>
                    </a:p>
                  </a:txBody>
                  <a:tcPr marL="9525" marR="9525" marT="9525" marB="0" anchor="b"/>
                </a:tc>
                <a:tc>
                  <a:txBody>
                    <a:bodyPr/>
                    <a:lstStyle/>
                    <a:p>
                      <a:pPr algn="l" fontAlgn="b">
                        <a:buNone/>
                      </a:pPr>
                      <a:r>
                        <a:rPr lang="en-US" sz="1000" b="0" i="0" u="none" strike="noStrike" dirty="0">
                          <a:solidFill>
                            <a:srgbClr val="000000"/>
                          </a:solidFill>
                          <a:effectLst/>
                          <a:latin typeface="Calibri" panose="020F0502020204030204" pitchFamily="34" charset="0"/>
                        </a:rPr>
                        <a:t>            279,108 </a:t>
                      </a:r>
                    </a:p>
                  </a:txBody>
                  <a:tcPr marL="9525" marR="9525" marT="9525" marB="0" anchor="b"/>
                </a:tc>
                <a:tc>
                  <a:txBody>
                    <a:bodyPr/>
                    <a:lstStyle/>
                    <a:p>
                      <a:pPr algn="l" fontAlgn="ctr">
                        <a:buNone/>
                      </a:pPr>
                      <a:r>
                        <a:rPr lang="en-US" sz="1000" b="1" i="0" u="none" strike="noStrike" dirty="0">
                          <a:solidFill>
                            <a:srgbClr val="000000"/>
                          </a:solidFill>
                          <a:effectLst/>
                          <a:latin typeface="Tw Cen MT" panose="020B0602020104020603" pitchFamily="34" charset="0"/>
                        </a:rPr>
                        <a:t>     </a:t>
                      </a:r>
                      <a:r>
                        <a:rPr lang="en-US" sz="1000" b="0" i="0" u="none" strike="noStrike" dirty="0">
                          <a:solidFill>
                            <a:srgbClr val="000000"/>
                          </a:solidFill>
                          <a:effectLst/>
                          <a:latin typeface="Tw Cen MT" panose="020B0602020104020603" pitchFamily="34" charset="0"/>
                        </a:rPr>
                        <a:t>1,249,957 </a:t>
                      </a:r>
                    </a:p>
                  </a:txBody>
                  <a:tcPr marL="9525" marR="9525" marT="9525" marB="0" anchor="ctr"/>
                </a:tc>
                <a:extLst>
                  <a:ext uri="{0D108BD9-81ED-4DB2-BD59-A6C34878D82A}">
                    <a16:rowId xmlns:a16="http://schemas.microsoft.com/office/drawing/2014/main" val="1913978193"/>
                  </a:ext>
                </a:extLst>
              </a:tr>
              <a:tr h="154861">
                <a:tc>
                  <a:txBody>
                    <a:bodyPr/>
                    <a:lstStyle/>
                    <a:p>
                      <a:pPr algn="l" rtl="0" fontAlgn="ctr"/>
                      <a:r>
                        <a:rPr lang="en-US" sz="1000" u="none" strike="noStrike">
                          <a:effectLst/>
                        </a:rPr>
                        <a:t> </a:t>
                      </a:r>
                      <a:endParaRPr lang="en-US" sz="1000" b="1" i="0" u="none" strike="noStrike">
                        <a:solidFill>
                          <a:srgbClr val="000000"/>
                        </a:solidFill>
                        <a:effectLst/>
                        <a:latin typeface="Tw Cen MT" panose="020B0602020104020603" pitchFamily="34" charset="0"/>
                      </a:endParaRPr>
                    </a:p>
                  </a:txBody>
                  <a:tcPr marL="4154" marR="4154" marT="4154" marB="0" anchor="ctr"/>
                </a:tc>
                <a:tc gridSpan="11">
                  <a:txBody>
                    <a:bodyPr/>
                    <a:lstStyle/>
                    <a:p>
                      <a:pPr algn="l" rtl="0" fontAlgn="ctr"/>
                      <a:r>
                        <a:rPr lang="en-US" sz="1000" b="1" u="none" strike="noStrike" dirty="0">
                          <a:effectLst>
                            <a:outerShdw blurRad="38100" dist="38100" dir="2700000" algn="tl">
                              <a:srgbClr val="000000">
                                <a:alpha val="43137"/>
                              </a:srgbClr>
                            </a:outerShdw>
                          </a:effectLst>
                        </a:rPr>
                        <a:t>Source: U.S. Census Bureau; Systems Solutions Consulting</a:t>
                      </a:r>
                      <a:endParaRPr lang="en-US" sz="1000" b="1" i="0" u="none" strike="noStrike" dirty="0">
                        <a:solidFill>
                          <a:srgbClr val="000000"/>
                        </a:solidFill>
                        <a:effectLst>
                          <a:outerShdw blurRad="38100" dist="38100" dir="2700000" algn="tl">
                            <a:srgbClr val="000000">
                              <a:alpha val="43137"/>
                            </a:srgbClr>
                          </a:outerShdw>
                        </a:effectLst>
                        <a:latin typeface="Tw Cen MT" panose="020B0602020104020603" pitchFamily="34" charset="0"/>
                      </a:endParaRPr>
                    </a:p>
                  </a:txBody>
                  <a:tcPr marL="4154" marR="4154" marT="4154"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3749148"/>
                  </a:ext>
                </a:extLst>
              </a:tr>
            </a:tbl>
          </a:graphicData>
        </a:graphic>
      </p:graphicFrame>
    </p:spTree>
    <p:extLst>
      <p:ext uri="{BB962C8B-B14F-4D97-AF65-F5344CB8AC3E}">
        <p14:creationId xmlns:p14="http://schemas.microsoft.com/office/powerpoint/2010/main" val="1309608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CC0AF-8309-8CAD-E97D-6EF8F43910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8EA618-441E-0C46-7B54-358DF867F770}"/>
              </a:ext>
            </a:extLst>
          </p:cNvPr>
          <p:cNvSpPr>
            <a:spLocks noGrp="1"/>
          </p:cNvSpPr>
          <p:nvPr>
            <p:ph idx="1"/>
          </p:nvPr>
        </p:nvSpPr>
        <p:spPr>
          <a:xfrm>
            <a:off x="1141412" y="832104"/>
            <a:ext cx="9905999" cy="4959097"/>
          </a:xfrm>
          <a:solidFill>
            <a:schemeClr val="bg1"/>
          </a:solidFill>
        </p:spPr>
        <p:txBody>
          <a:bodyPr/>
          <a:lstStyle/>
          <a:p>
            <a:pPr marL="0" indent="0" algn="ctr">
              <a:buNone/>
            </a:pPr>
            <a:endParaRPr lang="en-US" dirty="0"/>
          </a:p>
          <a:p>
            <a:pPr marL="0" indent="0" algn="ctr">
              <a:buNone/>
            </a:pPr>
            <a:endParaRPr lang="en-US" dirty="0"/>
          </a:p>
          <a:p>
            <a:pPr marL="0" indent="0" algn="ctr">
              <a:buNone/>
            </a:pPr>
            <a:r>
              <a:rPr lang="en-US" sz="3600" dirty="0"/>
              <a:t>City of New Orleans </a:t>
            </a:r>
          </a:p>
          <a:p>
            <a:pPr marL="0" indent="0" algn="ctr">
              <a:buNone/>
            </a:pPr>
            <a:r>
              <a:rPr lang="en-US" sz="3600" dirty="0"/>
              <a:t>Population Estimates and Census 1920 to </a:t>
            </a:r>
            <a:r>
              <a:rPr lang="en-US" sz="3600"/>
              <a:t>2026 </a:t>
            </a:r>
          </a:p>
          <a:p>
            <a:pPr marL="0" indent="0" algn="ctr">
              <a:buNone/>
            </a:pPr>
            <a:r>
              <a:rPr lang="en-US" sz="2000">
                <a:effectLst>
                  <a:outerShdw blurRad="38100" dist="38100" dir="2700000" algn="tl">
                    <a:srgbClr val="000000">
                      <a:alpha val="43137"/>
                    </a:srgbClr>
                  </a:outerShdw>
                </a:effectLst>
              </a:rPr>
              <a:t>Source</a:t>
            </a:r>
            <a:r>
              <a:rPr lang="en-US" sz="2000" dirty="0">
                <a:effectLst>
                  <a:outerShdw blurRad="38100" dist="38100" dir="2700000" algn="tl">
                    <a:srgbClr val="000000">
                      <a:alpha val="43137"/>
                    </a:srgbClr>
                  </a:outerShdw>
                </a:effectLst>
              </a:rPr>
              <a:t>: U.S. Census Bureau</a:t>
            </a:r>
          </a:p>
          <a:p>
            <a:pPr marL="0" indent="0" algn="ctr">
              <a:lnSpc>
                <a:spcPct val="100000"/>
              </a:lnSpc>
              <a:buNone/>
            </a:pPr>
            <a:r>
              <a:rPr lang="en-US" sz="2000" dirty="0">
                <a:effectLst>
                  <a:outerShdw blurRad="38100" dist="38100" dir="2700000" algn="tl">
                    <a:srgbClr val="000000">
                      <a:alpha val="43137"/>
                    </a:srgbClr>
                  </a:outerShdw>
                </a:effectLst>
              </a:rPr>
              <a:t>And </a:t>
            </a:r>
            <a:r>
              <a:rPr lang="en-US" sz="2000" i="1" dirty="0">
                <a:effectLst>
                  <a:outerShdw blurRad="38100" dist="38100" dir="2700000" algn="tl">
                    <a:srgbClr val="000000">
                      <a:alpha val="43137"/>
                    </a:srgbClr>
                  </a:outerShdw>
                </a:effectLst>
              </a:rPr>
              <a:t>Systems</a:t>
            </a:r>
            <a:r>
              <a:rPr lang="en-US" sz="2000" dirty="0">
                <a:effectLst>
                  <a:outerShdw blurRad="38100" dist="38100" dir="2700000" algn="tl">
                    <a:srgbClr val="000000">
                      <a:alpha val="43137"/>
                    </a:srgbClr>
                  </a:outerShdw>
                </a:effectLst>
              </a:rPr>
              <a:t> Solutions Consulting</a:t>
            </a:r>
          </a:p>
        </p:txBody>
      </p:sp>
    </p:spTree>
    <p:extLst>
      <p:ext uri="{BB962C8B-B14F-4D97-AF65-F5344CB8AC3E}">
        <p14:creationId xmlns:p14="http://schemas.microsoft.com/office/powerpoint/2010/main" val="32767671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60EDA0E-FB25-7596-F9D9-3EE053B30376}"/>
              </a:ext>
            </a:extLst>
          </p:cNvPr>
          <p:cNvSpPr txBox="1"/>
          <p:nvPr/>
        </p:nvSpPr>
        <p:spPr>
          <a:xfrm>
            <a:off x="572756" y="4618121"/>
            <a:ext cx="10580913" cy="1341906"/>
          </a:xfrm>
          <a:prstGeom prst="rect">
            <a:avLst/>
          </a:prstGeom>
          <a:noFill/>
        </p:spPr>
        <p:txBody>
          <a:bodyPr wrap="square">
            <a:spAutoFit/>
          </a:bodyPr>
          <a:lstStyle/>
          <a:p>
            <a:pPr marL="0" marR="0">
              <a:lnSpc>
                <a:spcPct val="107000"/>
              </a:lnSpc>
              <a:spcAft>
                <a:spcPts val="800"/>
              </a:spcAft>
              <a:buNone/>
            </a:pPr>
            <a:r>
              <a:rPr lang="en-US" sz="1000" dirty="0">
                <a:effectLst/>
                <a:latin typeface="Aptos" panose="020B0004020202020204" pitchFamily="34" charset="0"/>
                <a:ea typeface="Aptos" panose="020B0004020202020204" pitchFamily="34" charset="0"/>
                <a:cs typeface="Times New Roman" panose="02020603050405020304" pitchFamily="18" charset="0"/>
              </a:rPr>
              <a:t>Multiple Sources and Notes: Years 1920, 1930, 1960, 2000, 2010 and 2020 are April 1 actual U.S. Census data counts. Years 2011-2019 reflect July 1 estimates of the U.S. Census Bureau. Years 2015 to 2019 of the 2011 to 2019 data series reflect adjustments made by </a:t>
            </a:r>
            <a:r>
              <a:rPr lang="en-US" sz="1000" i="1" dirty="0">
                <a:effectLst/>
                <a:latin typeface="Aptos" panose="020B0004020202020204" pitchFamily="34" charset="0"/>
                <a:ea typeface="Aptos" panose="020B0004020202020204" pitchFamily="34" charset="0"/>
                <a:cs typeface="Times New Roman" panose="02020603050405020304" pitchFamily="18" charset="0"/>
              </a:rPr>
              <a:t>Systems</a:t>
            </a:r>
            <a:r>
              <a:rPr lang="en-US" sz="1000" dirty="0">
                <a:effectLst/>
                <a:latin typeface="Aptos" panose="020B0004020202020204" pitchFamily="34" charset="0"/>
                <a:ea typeface="Aptos" panose="020B0004020202020204" pitchFamily="34" charset="0"/>
                <a:cs typeface="Times New Roman" panose="02020603050405020304" pitchFamily="18" charset="0"/>
              </a:rPr>
              <a:t> Solutions Consulting to Census Bureau estimates to reflect the population trend toward 2020 U.S. Census Bureau April 1 actual population count. The years 2021-2025 reflect the continuation of July 1 Census estimates. The year 2026 reflects </a:t>
            </a:r>
            <a:r>
              <a:rPr lang="en-US" sz="1000" i="1" dirty="0">
                <a:effectLst/>
                <a:latin typeface="Aptos" panose="020B0004020202020204" pitchFamily="34" charset="0"/>
                <a:ea typeface="Aptos" panose="020B0004020202020204" pitchFamily="34" charset="0"/>
                <a:cs typeface="Times New Roman" panose="02020603050405020304" pitchFamily="18" charset="0"/>
              </a:rPr>
              <a:t>Systems</a:t>
            </a:r>
            <a:r>
              <a:rPr lang="en-US" sz="1000" dirty="0">
                <a:effectLst/>
                <a:latin typeface="Aptos" panose="020B0004020202020204" pitchFamily="34" charset="0"/>
                <a:ea typeface="Aptos" panose="020B0004020202020204" pitchFamily="34" charset="0"/>
                <a:cs typeface="Times New Roman" panose="02020603050405020304" pitchFamily="18" charset="0"/>
              </a:rPr>
              <a:t> Solutions regression model estimate. Specifically, the population estimate is for February 2026.  Current Census time series covers the period 2006 to 2025. The Census model was updated in March 2026 with the inclusion of July 2025 data from the U.S. Census Bureau. All data estimates from the </a:t>
            </a:r>
            <a:r>
              <a:rPr lang="en-US" sz="1000" i="1" dirty="0">
                <a:effectLst/>
                <a:latin typeface="Aptos" panose="020B0004020202020204" pitchFamily="34" charset="0"/>
                <a:ea typeface="Aptos" panose="020B0004020202020204" pitchFamily="34" charset="0"/>
                <a:cs typeface="Times New Roman" panose="02020603050405020304" pitchFamily="18" charset="0"/>
              </a:rPr>
              <a:t>Systems</a:t>
            </a:r>
            <a:r>
              <a:rPr lang="en-US" sz="1000" dirty="0">
                <a:effectLst/>
                <a:latin typeface="Aptos" panose="020B0004020202020204" pitchFamily="34" charset="0"/>
                <a:ea typeface="Aptos" panose="020B0004020202020204" pitchFamily="34" charset="0"/>
                <a:cs typeface="Times New Roman" panose="02020603050405020304" pitchFamily="18" charset="0"/>
              </a:rPr>
              <a:t> Solutions model for the non-Census Bureau data period is based upon monthly postal survey data as one input. Postal survey data are gathered from </a:t>
            </a:r>
            <a:r>
              <a:rPr lang="en-US" sz="1000" b="1" dirty="0">
                <a:effectLst/>
                <a:latin typeface="Aptos" panose="020B0004020202020204" pitchFamily="34" charset="0"/>
                <a:ea typeface="Aptos" panose="020B0004020202020204" pitchFamily="34" charset="0"/>
                <a:cs typeface="Times New Roman" panose="02020603050405020304" pitchFamily="18" charset="0"/>
              </a:rPr>
              <a:t>“The Data Center-New Orleans”</a:t>
            </a:r>
            <a:r>
              <a:rPr lang="en-US" sz="1000" dirty="0">
                <a:effectLst/>
                <a:latin typeface="Aptos" panose="020B0004020202020204" pitchFamily="34" charset="0"/>
                <a:ea typeface="Aptos" panose="020B0004020202020204" pitchFamily="34" charset="0"/>
                <a:cs typeface="Times New Roman" panose="02020603050405020304" pitchFamily="18" charset="0"/>
              </a:rPr>
              <a:t> web site </a:t>
            </a:r>
            <a:r>
              <a:rPr lang="en-US" sz="10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https://www.datacenterresearch.org</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dirty="0">
                <a:effectLst/>
                <a:latin typeface="Aptos" panose="020B0004020202020204" pitchFamily="34" charset="0"/>
                <a:ea typeface="Aptos" panose="020B0004020202020204" pitchFamily="34" charset="0"/>
                <a:cs typeface="Times New Roman" panose="02020603050405020304" pitchFamily="18" charset="0"/>
              </a:rPr>
              <a:t>.</a:t>
            </a:r>
          </a:p>
        </p:txBody>
      </p:sp>
      <p:graphicFrame>
        <p:nvGraphicFramePr>
          <p:cNvPr id="2" name="Chart 1">
            <a:extLst>
              <a:ext uri="{FF2B5EF4-FFF2-40B4-BE49-F238E27FC236}">
                <a16:creationId xmlns:a16="http://schemas.microsoft.com/office/drawing/2014/main" id="{449A0479-CFCE-0578-02BC-E743FE939E59}"/>
              </a:ext>
            </a:extLst>
          </p:cNvPr>
          <p:cNvGraphicFramePr/>
          <p:nvPr>
            <p:extLst>
              <p:ext uri="{D42A27DB-BD31-4B8C-83A1-F6EECF244321}">
                <p14:modId xmlns:p14="http://schemas.microsoft.com/office/powerpoint/2010/main" val="135664180"/>
              </p:ext>
            </p:extLst>
          </p:nvPr>
        </p:nvGraphicFramePr>
        <p:xfrm>
          <a:off x="572756" y="484297"/>
          <a:ext cx="11018880" cy="41338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0808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807E-BE6B-4615-AEDB-848B43E0E63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174B95D-653F-4D26-8531-FB6375D3084C}"/>
              </a:ext>
            </a:extLst>
          </p:cNvPr>
          <p:cNvSpPr>
            <a:spLocks noGrp="1"/>
          </p:cNvSpPr>
          <p:nvPr>
            <p:ph idx="1"/>
          </p:nvPr>
        </p:nvSpPr>
        <p:spPr/>
        <p:txBody>
          <a:bodyPr/>
          <a:lstStyle/>
          <a:p>
            <a:pPr marL="0" indent="0" algn="ctr">
              <a:buNone/>
            </a:pPr>
            <a:r>
              <a:rPr lang="en-US" sz="6000" b="1" dirty="0">
                <a:solidFill>
                  <a:srgbClr val="FF0000"/>
                </a:solidFill>
                <a:effectLst>
                  <a:outerShdw blurRad="38100" dist="38100" dir="2700000" algn="tl">
                    <a:srgbClr val="000000">
                      <a:alpha val="43137"/>
                    </a:srgbClr>
                  </a:outerShdw>
                </a:effectLst>
              </a:rPr>
              <a:t>Inflation Indices</a:t>
            </a:r>
          </a:p>
          <a:p>
            <a:endParaRPr lang="en-US" dirty="0"/>
          </a:p>
        </p:txBody>
      </p:sp>
    </p:spTree>
    <p:extLst>
      <p:ext uri="{BB962C8B-B14F-4D97-AF65-F5344CB8AC3E}">
        <p14:creationId xmlns:p14="http://schemas.microsoft.com/office/powerpoint/2010/main" val="29969712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3D56-DD31-4352-8047-1DBF48E50A8F}"/>
              </a:ext>
            </a:extLst>
          </p:cNvPr>
          <p:cNvSpPr>
            <a:spLocks noGrp="1"/>
          </p:cNvSpPr>
          <p:nvPr>
            <p:ph type="title"/>
          </p:nvPr>
        </p:nvSpPr>
        <p:spPr>
          <a:xfrm>
            <a:off x="792996" y="0"/>
            <a:ext cx="10254415" cy="469782"/>
          </a:xfrm>
          <a:solidFill>
            <a:schemeClr val="bg1"/>
          </a:solidFill>
        </p:spPr>
        <p:txBody>
          <a:bodyPr>
            <a:normAutofit fontScale="90000"/>
          </a:bodyPr>
          <a:lstStyle/>
          <a:p>
            <a:pPr algn="ctr"/>
            <a:r>
              <a:rPr lang="en-US"/>
              <a:t>Summary </a:t>
            </a:r>
            <a:endParaRPr lang="en-US" dirty="0"/>
          </a:p>
        </p:txBody>
      </p:sp>
      <p:sp>
        <p:nvSpPr>
          <p:cNvPr id="3" name="Content Placeholder 2">
            <a:extLst>
              <a:ext uri="{FF2B5EF4-FFF2-40B4-BE49-F238E27FC236}">
                <a16:creationId xmlns:a16="http://schemas.microsoft.com/office/drawing/2014/main" id="{E8555EB0-730F-4B51-928B-F5172E7D8C4D}"/>
              </a:ext>
            </a:extLst>
          </p:cNvPr>
          <p:cNvSpPr>
            <a:spLocks noGrp="1"/>
          </p:cNvSpPr>
          <p:nvPr>
            <p:ph idx="1"/>
          </p:nvPr>
        </p:nvSpPr>
        <p:spPr>
          <a:xfrm>
            <a:off x="713064" y="469782"/>
            <a:ext cx="10685940" cy="6274967"/>
          </a:xfrm>
        </p:spPr>
        <p:txBody>
          <a:bodyPr>
            <a:normAutofit fontScale="92500"/>
          </a:bodyPr>
          <a:lstStyle/>
          <a:p>
            <a:pPr lvl="1"/>
            <a:r>
              <a:rPr lang="en-US" sz="2800" b="1" dirty="0">
                <a:solidFill>
                  <a:srgbClr val="FFFF00"/>
                </a:solidFill>
                <a:effectLst>
                  <a:outerShdw blurRad="38100" dist="38100" dir="2700000" algn="tl">
                    <a:srgbClr val="000000">
                      <a:alpha val="43137"/>
                    </a:srgbClr>
                  </a:outerShdw>
                </a:effectLst>
              </a:rPr>
              <a:t>NATIONAL ECONOMIC PICTURE </a:t>
            </a:r>
          </a:p>
          <a:p>
            <a:pPr lvl="1"/>
            <a:r>
              <a:rPr lang="en-US" b="1" dirty="0">
                <a:effectLst>
                  <a:outerShdw blurRad="38100" dist="38100" dir="2700000" algn="tl">
                    <a:srgbClr val="000000">
                      <a:alpha val="43137"/>
                    </a:srgbClr>
                  </a:outerShdw>
                </a:effectLst>
              </a:rPr>
              <a:t>PRICE INFLATION “STICKY”… Trend is downward </a:t>
            </a:r>
            <a:r>
              <a:rPr lang="en-US" b="1">
                <a:effectLst>
                  <a:outerShdw blurRad="38100" dist="38100" dir="2700000" algn="tl">
                    <a:srgbClr val="000000">
                      <a:alpha val="43137"/>
                    </a:srgbClr>
                  </a:outerShdw>
                </a:effectLst>
              </a:rPr>
              <a:t>(however)…</a:t>
            </a:r>
            <a:r>
              <a:rPr lang="en-US" b="1" dirty="0">
                <a:effectLst>
                  <a:outerShdw blurRad="38100" dist="38100" dir="2700000" algn="tl">
                    <a:srgbClr val="000000">
                      <a:alpha val="43137"/>
                    </a:srgbClr>
                  </a:outerShdw>
                </a:effectLst>
              </a:rPr>
              <a:t>Tariffs create background for negatively affecting inflation rate</a:t>
            </a:r>
            <a:r>
              <a:rPr lang="en-US" b="1" dirty="0">
                <a:solidFill>
                  <a:srgbClr val="FF0000"/>
                </a:solidFill>
                <a:effectLst>
                  <a:outerShdw blurRad="38100" dist="38100" dir="2700000" algn="tl">
                    <a:srgbClr val="000000">
                      <a:alpha val="43137"/>
                    </a:srgbClr>
                  </a:outerShdw>
                </a:effectLst>
              </a:rPr>
              <a:t>  </a:t>
            </a:r>
          </a:p>
          <a:p>
            <a:pPr lvl="1"/>
            <a:r>
              <a:rPr lang="en-US" b="1" dirty="0">
                <a:effectLst>
                  <a:outerShdw blurRad="38100" dist="38100" dir="2700000" algn="tl">
                    <a:srgbClr val="000000">
                      <a:alpha val="43137"/>
                    </a:srgbClr>
                  </a:outerShdw>
                </a:effectLst>
              </a:rPr>
              <a:t>INTERNATIONAL INSTABILITY-- MAJOR BACKGROUND PROBLEM TO MODERATING INFLATION  </a:t>
            </a:r>
          </a:p>
          <a:p>
            <a:pPr lvl="1"/>
            <a:r>
              <a:rPr lang="en-US" sz="2800" b="1" dirty="0">
                <a:solidFill>
                  <a:srgbClr val="FFFF00"/>
                </a:solidFill>
                <a:effectLst>
                  <a:outerShdw blurRad="38100" dist="38100" dir="2700000" algn="tl">
                    <a:srgbClr val="000000">
                      <a:alpha val="43137"/>
                    </a:srgbClr>
                  </a:outerShdw>
                </a:effectLst>
              </a:rPr>
              <a:t>LOUISIANA JOB RECOVERY: SLOW TO STAGNANT </a:t>
            </a:r>
          </a:p>
          <a:p>
            <a:pPr lvl="2"/>
            <a:r>
              <a:rPr lang="en-US" sz="1700" b="1" dirty="0">
                <a:effectLst>
                  <a:outerShdw blurRad="38100" dist="38100" dir="2700000" algn="tl">
                    <a:srgbClr val="000000">
                      <a:alpha val="43137"/>
                    </a:srgbClr>
                  </a:outerShdw>
                </a:effectLst>
              </a:rPr>
              <a:t>STATE REVENUE GROWTH: OK</a:t>
            </a:r>
          </a:p>
          <a:p>
            <a:pPr lvl="2"/>
            <a:r>
              <a:rPr lang="en-US" sz="1700" b="1" dirty="0">
                <a:effectLst>
                  <a:outerShdw blurRad="38100" dist="38100" dir="2700000" algn="tl">
                    <a:srgbClr val="000000">
                      <a:alpha val="43137"/>
                    </a:srgbClr>
                  </a:outerShdw>
                </a:effectLst>
              </a:rPr>
              <a:t>PREVIOUS GROWTH DISGUISED STRUCTURAL WEAKNESS IN STATE ECONOMY</a:t>
            </a:r>
            <a:endParaRPr lang="en-US" sz="2600" b="1" dirty="0">
              <a:effectLst>
                <a:outerShdw blurRad="38100" dist="38100" dir="2700000" algn="tl">
                  <a:srgbClr val="000000">
                    <a:alpha val="43137"/>
                  </a:srgbClr>
                </a:outerShdw>
              </a:effectLst>
            </a:endParaRPr>
          </a:p>
          <a:p>
            <a:pPr lvl="2"/>
            <a:r>
              <a:rPr lang="en-US" sz="1600" b="1" dirty="0">
                <a:effectLst>
                  <a:outerShdw blurRad="38100" dist="38100" dir="2700000" algn="tl">
                    <a:srgbClr val="000000">
                      <a:alpha val="43137"/>
                    </a:srgbClr>
                  </a:outerShdw>
                </a:effectLst>
              </a:rPr>
              <a:t>DATA SUGGESTS MAJOR ISSUES WITH PRODUCTIVITY, OUTPUT PER WORKER AND VALUE-ADDED</a:t>
            </a:r>
          </a:p>
          <a:p>
            <a:pPr lvl="1"/>
            <a:r>
              <a:rPr lang="en-US" sz="2800" b="1" dirty="0">
                <a:solidFill>
                  <a:srgbClr val="FFFF00"/>
                </a:solidFill>
                <a:effectLst>
                  <a:outerShdw blurRad="38100" dist="38100" dir="2700000" algn="tl">
                    <a:srgbClr val="000000">
                      <a:alpha val="43137"/>
                    </a:srgbClr>
                  </a:outerShdw>
                </a:effectLst>
              </a:rPr>
              <a:t>NEW ORLEANS-METAIRIE-KENNER MSA ECONOMY RECOVERY: WEAK</a:t>
            </a:r>
          </a:p>
          <a:p>
            <a:pPr lvl="2"/>
            <a:r>
              <a:rPr lang="en-US" sz="1600" b="1" dirty="0">
                <a:effectLst>
                  <a:outerShdw blurRad="38100" dist="38100" dir="2700000" algn="tl">
                    <a:srgbClr val="000000">
                      <a:alpha val="43137"/>
                    </a:srgbClr>
                  </a:outerShdw>
                </a:effectLst>
              </a:rPr>
              <a:t>LEISURE AND HOSPITALITY RESTRUCTURING? … IMPACT ON LABOR DEMAND</a:t>
            </a:r>
          </a:p>
          <a:p>
            <a:pPr lvl="2"/>
            <a:r>
              <a:rPr lang="en-US" sz="1600" b="1" dirty="0">
                <a:effectLst>
                  <a:outerShdw blurRad="38100" dist="38100" dir="2700000" algn="tl">
                    <a:srgbClr val="000000">
                      <a:alpha val="43137"/>
                    </a:srgbClr>
                  </a:outerShdw>
                </a:effectLst>
              </a:rPr>
              <a:t>TECHNICAL AND SCIENTIFIC SERVICES JOB GROWTH…… STAGNANT</a:t>
            </a:r>
          </a:p>
          <a:p>
            <a:pPr lvl="2"/>
            <a:r>
              <a:rPr lang="en-US" sz="1600" b="1" dirty="0">
                <a:effectLst>
                  <a:outerShdw blurRad="38100" dist="38100" dir="2700000" algn="tl">
                    <a:srgbClr val="000000">
                      <a:alpha val="43137"/>
                    </a:srgbClr>
                  </a:outerShdw>
                </a:effectLst>
              </a:rPr>
              <a:t>POVERTY AND CRIME… </a:t>
            </a:r>
          </a:p>
          <a:p>
            <a:pPr lvl="2"/>
            <a:r>
              <a:rPr lang="en-US" sz="1600" b="1" dirty="0">
                <a:effectLst>
                  <a:outerShdw blurRad="38100" dist="38100" dir="2700000" algn="tl">
                    <a:srgbClr val="000000">
                      <a:alpha val="43137"/>
                    </a:srgbClr>
                  </a:outerShdw>
                </a:effectLst>
              </a:rPr>
              <a:t>POPULATION GROWTH CONTINUES STAGNATION PATH</a:t>
            </a:r>
          </a:p>
          <a:p>
            <a:pPr lvl="2"/>
            <a:r>
              <a:rPr lang="en-US" sz="1600" b="1" dirty="0">
                <a:solidFill>
                  <a:srgbClr val="FFFF00"/>
                </a:solidFill>
                <a:effectLst>
                  <a:outerShdw blurRad="38100" dist="38100" dir="2700000" algn="tl">
                    <a:srgbClr val="000000">
                      <a:alpha val="43137"/>
                    </a:srgbClr>
                  </a:outerShdw>
                </a:effectLst>
              </a:rPr>
              <a:t>CENSUS BUREAU HAS REDEFINED NEW ORLEANS MSA AREA: ST.TAMMANY PARISH REMOVED; THIS RESULTED IN NEW ORLEANS-METARIE-KENNER MSA POPULATION FALLING TO LESS THAN ONE MILLION POPULATION </a:t>
            </a:r>
            <a:endParaRPr lang="en-US" b="1" dirty="0">
              <a:solidFill>
                <a:srgbClr val="FFFF00"/>
              </a:solidFill>
              <a:effectLst>
                <a:outerShdw blurRad="38100" dist="38100" dir="2700000" algn="tl">
                  <a:srgbClr val="000000">
                    <a:alpha val="43137"/>
                  </a:srgbClr>
                </a:outerShdw>
              </a:effectLst>
            </a:endParaRPr>
          </a:p>
          <a:p>
            <a:pPr lvl="2"/>
            <a:endParaRPr lang="en-US" dirty="0"/>
          </a:p>
          <a:p>
            <a:pPr lvl="2"/>
            <a:endParaRPr lang="en-US" dirty="0"/>
          </a:p>
          <a:p>
            <a:pPr lvl="1"/>
            <a:endParaRPr lang="en-US" dirty="0"/>
          </a:p>
        </p:txBody>
      </p:sp>
    </p:spTree>
    <p:extLst>
      <p:ext uri="{BB962C8B-B14F-4D97-AF65-F5344CB8AC3E}">
        <p14:creationId xmlns:p14="http://schemas.microsoft.com/office/powerpoint/2010/main" val="330954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6" name="Rectangle 495">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8" name="Group 497">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499"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500"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1"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2"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3"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4"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5"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6"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7"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8"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09"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10"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511"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4"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5"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6"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7"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388"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9"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0"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1"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2"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3"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4"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5"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6"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7"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513"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515" name="Rectangle 514">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517" name="Group 516">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518"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519"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0"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1"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2"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3"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4"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5"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6"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7"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8"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9"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530"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1"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2"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3"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4"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535"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6"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7"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8"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9"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0"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1"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2"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3"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4"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546"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C02B26A-341D-E083-480D-4CC0B2938837}"/>
              </a:ext>
            </a:extLst>
          </p:cNvPr>
          <p:cNvSpPr>
            <a:spLocks noGrp="1"/>
          </p:cNvSpPr>
          <p:nvPr>
            <p:ph type="title"/>
          </p:nvPr>
        </p:nvSpPr>
        <p:spPr>
          <a:xfrm>
            <a:off x="272361" y="695255"/>
            <a:ext cx="3558976" cy="4694451"/>
          </a:xfrm>
        </p:spPr>
        <p:txBody>
          <a:bodyPr>
            <a:normAutofit fontScale="90000"/>
          </a:bodyPr>
          <a:lstStyle/>
          <a:p>
            <a:pPr algn="ct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1200" b="1" dirty="0">
                <a:solidFill>
                  <a:srgbClr val="FFFFFF"/>
                </a:solidFill>
                <a:effectLst>
                  <a:outerShdw blurRad="38100" dist="38100" dir="2700000" algn="tl">
                    <a:srgbClr val="000000">
                      <a:alpha val="43137"/>
                    </a:srgbClr>
                  </a:outerShdw>
                </a:effectLst>
              </a:rPr>
            </a:br>
            <a:r>
              <a:rPr lang="en-US" sz="1600" b="1" dirty="0">
                <a:solidFill>
                  <a:srgbClr val="FFFFFF"/>
                </a:solidFill>
                <a:effectLst>
                  <a:outerShdw blurRad="38100" dist="38100" dir="2700000" algn="tl">
                    <a:srgbClr val="000000">
                      <a:alpha val="43137"/>
                    </a:srgbClr>
                  </a:outerShdw>
                </a:effectLst>
              </a:rPr>
              <a:t>CURRENT CONSUMER PRICE  CHANGE</a:t>
            </a:r>
            <a:br>
              <a:rPr lang="en-US" sz="1600" b="1" dirty="0">
                <a:solidFill>
                  <a:srgbClr val="FFFFFF"/>
                </a:solidFill>
                <a:effectLst>
                  <a:outerShdw blurRad="38100" dist="38100" dir="2700000" algn="tl">
                    <a:srgbClr val="000000">
                      <a:alpha val="43137"/>
                    </a:srgbClr>
                  </a:outerShdw>
                </a:effectLst>
              </a:rPr>
            </a:br>
            <a:br>
              <a:rPr lang="en-US" sz="1600" b="1" dirty="0">
                <a:solidFill>
                  <a:srgbClr val="FFFFFF"/>
                </a:solidFill>
                <a:effectLst>
                  <a:outerShdw blurRad="38100" dist="38100" dir="2700000" algn="tl">
                    <a:srgbClr val="000000">
                      <a:alpha val="43137"/>
                    </a:srgbClr>
                  </a:outerShdw>
                </a:effectLst>
              </a:rPr>
            </a:br>
            <a:r>
              <a:rPr lang="en-US" sz="1600" b="1" dirty="0">
                <a:solidFill>
                  <a:srgbClr val="FFFFFF"/>
                </a:solidFill>
                <a:effectLst>
                  <a:outerShdw blurRad="38100" dist="38100" dir="2700000" algn="tl">
                    <a:srgbClr val="000000">
                      <a:alpha val="43137"/>
                    </a:srgbClr>
                  </a:outerShdw>
                </a:effectLst>
              </a:rPr>
              <a:t>0.9% Increase  in the index from </a:t>
            </a:r>
            <a:br>
              <a:rPr lang="en-US" sz="1600" b="1" dirty="0">
                <a:solidFill>
                  <a:srgbClr val="FFFFFF"/>
                </a:solidFill>
                <a:effectLst>
                  <a:outerShdw blurRad="38100" dist="38100" dir="2700000" algn="tl">
                    <a:srgbClr val="000000">
                      <a:alpha val="43137"/>
                    </a:srgbClr>
                  </a:outerShdw>
                </a:effectLst>
              </a:rPr>
            </a:br>
            <a:r>
              <a:rPr lang="en-US" sz="1600" b="1" dirty="0">
                <a:solidFill>
                  <a:srgbClr val="FFFFFF"/>
                </a:solidFill>
                <a:effectLst>
                  <a:outerShdw blurRad="38100" dist="38100" dir="2700000" algn="tl">
                    <a:srgbClr val="000000">
                      <a:alpha val="43137"/>
                    </a:srgbClr>
                  </a:outerShdw>
                </a:effectLst>
              </a:rPr>
              <a:t>March 2025 to March 2026</a:t>
            </a:r>
            <a:br>
              <a:rPr lang="en-US" sz="1600" b="1" dirty="0">
                <a:solidFill>
                  <a:srgbClr val="FFFFFF"/>
                </a:solidFill>
                <a:effectLst>
                  <a:outerShdw blurRad="38100" dist="38100" dir="2700000" algn="tl">
                    <a:srgbClr val="000000">
                      <a:alpha val="43137"/>
                    </a:srgbClr>
                  </a:outerShdw>
                </a:effectLst>
              </a:rPr>
            </a:br>
            <a:br>
              <a:rPr lang="en-US" sz="1600" b="1" dirty="0">
                <a:solidFill>
                  <a:srgbClr val="FFFFFF"/>
                </a:solidFill>
                <a:effectLst>
                  <a:outerShdw blurRad="38100" dist="38100" dir="2700000" algn="tl">
                    <a:srgbClr val="000000">
                      <a:alpha val="43137"/>
                    </a:srgbClr>
                  </a:outerShdw>
                </a:effectLst>
              </a:rPr>
            </a:br>
            <a:r>
              <a:rPr lang="en-US" sz="1600" b="1" dirty="0">
                <a:solidFill>
                  <a:srgbClr val="FFFF00"/>
                </a:solidFill>
                <a:effectLst>
                  <a:outerShdw blurRad="38100" dist="38100" dir="2700000" algn="tl">
                    <a:srgbClr val="000000">
                      <a:alpha val="43137"/>
                    </a:srgbClr>
                  </a:outerShdw>
                </a:effectLst>
              </a:rPr>
              <a:t>Year over Year</a:t>
            </a:r>
            <a:br>
              <a:rPr lang="en-US" sz="1600" b="1" dirty="0">
                <a:solidFill>
                  <a:srgbClr val="FFFF00"/>
                </a:solidFill>
                <a:effectLst>
                  <a:outerShdw blurRad="38100" dist="38100" dir="2700000" algn="tl">
                    <a:srgbClr val="000000">
                      <a:alpha val="43137"/>
                    </a:srgbClr>
                  </a:outerShdw>
                </a:effectLst>
              </a:rPr>
            </a:br>
            <a:r>
              <a:rPr lang="en-US" sz="1600" b="1" dirty="0">
                <a:solidFill>
                  <a:srgbClr val="FFFF00"/>
                </a:solidFill>
                <a:effectLst>
                  <a:outerShdw blurRad="38100" dist="38100" dir="2700000" algn="tl">
                    <a:srgbClr val="000000">
                      <a:alpha val="43137"/>
                    </a:srgbClr>
                  </a:outerShdw>
                </a:effectLst>
              </a:rPr>
              <a:t>  </a:t>
            </a:r>
            <a:r>
              <a:rPr lang="en-US" sz="1600" b="1" dirty="0">
                <a:solidFill>
                  <a:srgbClr val="FF0000"/>
                </a:solidFill>
                <a:effectLst>
                  <a:outerShdw blurRad="38100" dist="38100" dir="2700000" algn="tl">
                    <a:srgbClr val="000000">
                      <a:alpha val="43137"/>
                    </a:srgbClr>
                  </a:outerShdw>
                </a:effectLst>
              </a:rPr>
              <a:t>(March 2026 Data):</a:t>
            </a:r>
            <a:br>
              <a:rPr lang="en-US" sz="1600" b="1" dirty="0">
                <a:solidFill>
                  <a:srgbClr val="FF0000"/>
                </a:solidFill>
                <a:effectLst>
                  <a:outerShdw blurRad="38100" dist="38100" dir="2700000" algn="tl">
                    <a:srgbClr val="000000">
                      <a:alpha val="43137"/>
                    </a:srgbClr>
                  </a:outerShdw>
                </a:effectLst>
              </a:rPr>
            </a:br>
            <a:r>
              <a:rPr lang="en-US" sz="1600" b="1" dirty="0">
                <a:solidFill>
                  <a:srgbClr val="FF0000"/>
                </a:solidFill>
                <a:effectLst>
                  <a:outerShdw blurRad="38100" dist="38100" dir="2700000" algn="tl">
                    <a:srgbClr val="000000">
                      <a:alpha val="43137"/>
                    </a:srgbClr>
                  </a:outerShdw>
                </a:effectLst>
              </a:rPr>
              <a:t>Overall, Seasonally Adjusted Change</a:t>
            </a:r>
            <a:br>
              <a:rPr lang="en-US" sz="1600" b="1" dirty="0">
                <a:solidFill>
                  <a:srgbClr val="FF0000"/>
                </a:solidFill>
                <a:effectLst>
                  <a:outerShdw blurRad="38100" dist="38100" dir="2700000" algn="tl">
                    <a:srgbClr val="000000">
                      <a:alpha val="43137"/>
                    </a:srgbClr>
                  </a:outerShdw>
                </a:effectLst>
              </a:rPr>
            </a:br>
            <a:br>
              <a:rPr lang="en-US" sz="1600" b="1" dirty="0">
                <a:solidFill>
                  <a:srgbClr val="FF0000"/>
                </a:solidFill>
                <a:effectLst>
                  <a:outerShdw blurRad="38100" dist="38100" dir="2700000" algn="tl">
                    <a:srgbClr val="000000">
                      <a:alpha val="43137"/>
                    </a:srgbClr>
                  </a:outerShdw>
                </a:effectLst>
              </a:rPr>
            </a:br>
            <a:r>
              <a:rPr lang="en-US" sz="1600" b="1" dirty="0">
                <a:solidFill>
                  <a:srgbClr val="FF0000"/>
                </a:solidFill>
                <a:effectLst>
                  <a:outerShdw blurRad="38100" dist="38100" dir="2700000" algn="tl">
                    <a:srgbClr val="000000">
                      <a:alpha val="43137"/>
                    </a:srgbClr>
                  </a:outerShdw>
                </a:effectLst>
              </a:rPr>
              <a:t> (All Urban Consumers)  = 3.3%</a:t>
            </a:r>
            <a:br>
              <a:rPr lang="en-US" sz="1600" b="1" dirty="0">
                <a:solidFill>
                  <a:srgbClr val="FF0000"/>
                </a:solidFill>
                <a:effectLst>
                  <a:outerShdw blurRad="38100" dist="38100" dir="2700000" algn="tl">
                    <a:srgbClr val="000000">
                      <a:alpha val="43137"/>
                    </a:srgbClr>
                  </a:outerShdw>
                </a:effectLst>
              </a:rPr>
            </a:br>
            <a:br>
              <a:rPr lang="en-US" sz="1600" b="1" dirty="0">
                <a:solidFill>
                  <a:srgbClr val="FF0000"/>
                </a:solidFill>
                <a:effectLst>
                  <a:outerShdw blurRad="38100" dist="38100" dir="2700000" algn="tl">
                    <a:srgbClr val="000000">
                      <a:alpha val="43137"/>
                    </a:srgbClr>
                  </a:outerShdw>
                </a:effectLst>
              </a:rPr>
            </a:br>
            <a:br>
              <a:rPr lang="en-US" sz="1600" b="1" dirty="0">
                <a:solidFill>
                  <a:srgbClr val="FF0000"/>
                </a:solidFill>
                <a:effectLst>
                  <a:outerShdw blurRad="38100" dist="38100" dir="2700000" algn="tl">
                    <a:srgbClr val="000000">
                      <a:alpha val="43137"/>
                    </a:srgbClr>
                  </a:outerShdw>
                </a:effectLst>
              </a:rPr>
            </a:br>
            <a:br>
              <a:rPr lang="en-US" sz="1600" b="1" dirty="0">
                <a:solidFill>
                  <a:srgbClr val="FFFFFF"/>
                </a:solidFill>
                <a:effectLst>
                  <a:outerShdw blurRad="38100" dist="38100" dir="2700000" algn="tl">
                    <a:srgbClr val="000000">
                      <a:alpha val="43137"/>
                    </a:srgbClr>
                  </a:outerShdw>
                </a:effectLst>
              </a:rPr>
            </a:br>
            <a:br>
              <a:rPr lang="en-US" sz="1200" b="1" dirty="0">
                <a:solidFill>
                  <a:srgbClr val="FFFFFF"/>
                </a:solidFill>
                <a:effectLst>
                  <a:outerShdw blurRad="38100" dist="38100" dir="2700000" algn="tl">
                    <a:srgbClr val="000000">
                      <a:alpha val="43137"/>
                    </a:srgbClr>
                  </a:outerShdw>
                </a:effectLst>
              </a:rPr>
            </a:br>
            <a:br>
              <a:rPr lang="en-US" sz="1200" b="1" dirty="0">
                <a:solidFill>
                  <a:srgbClr val="FFFFFF"/>
                </a:solidFill>
                <a:effectLst>
                  <a:outerShdw blurRad="38100" dist="38100" dir="2700000" algn="tl">
                    <a:srgbClr val="000000">
                      <a:alpha val="43137"/>
                    </a:srgbClr>
                  </a:outerShdw>
                </a:effectLst>
              </a:rPr>
            </a:br>
            <a:br>
              <a:rPr lang="en-US" sz="12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br>
              <a:rPr lang="en-US" sz="900" b="1" dirty="0">
                <a:solidFill>
                  <a:srgbClr val="FFFFFF"/>
                </a:solidFill>
                <a:effectLst>
                  <a:outerShdw blurRad="38100" dist="38100" dir="2700000" algn="tl">
                    <a:srgbClr val="000000">
                      <a:alpha val="43137"/>
                    </a:srgbClr>
                  </a:outerShdw>
                </a:effectLst>
              </a:rPr>
            </a:br>
            <a:endParaRPr lang="en-US" sz="900" b="1" dirty="0">
              <a:solidFill>
                <a:srgbClr val="FFFFFF"/>
              </a:solidFill>
              <a:effectLst>
                <a:outerShdw blurRad="38100" dist="38100" dir="2700000" algn="tl">
                  <a:srgbClr val="000000">
                    <a:alpha val="43137"/>
                  </a:srgbClr>
                </a:outerShdw>
              </a:effectLst>
            </a:endParaRPr>
          </a:p>
        </p:txBody>
      </p:sp>
      <p:graphicFrame>
        <p:nvGraphicFramePr>
          <p:cNvPr id="4" name="Chart 3">
            <a:extLst>
              <a:ext uri="{FF2B5EF4-FFF2-40B4-BE49-F238E27FC236}">
                <a16:creationId xmlns:a16="http://schemas.microsoft.com/office/drawing/2014/main" id="{729082E5-2FC0-7F72-820C-F5EBB873856A}"/>
              </a:ext>
            </a:extLst>
          </p:cNvPr>
          <p:cNvGraphicFramePr>
            <a:graphicFrameLocks/>
          </p:cNvGraphicFramePr>
          <p:nvPr>
            <p:extLst>
              <p:ext uri="{D42A27DB-BD31-4B8C-83A1-F6EECF244321}">
                <p14:modId xmlns:p14="http://schemas.microsoft.com/office/powerpoint/2010/main" val="1494737437"/>
              </p:ext>
            </p:extLst>
          </p:nvPr>
        </p:nvGraphicFramePr>
        <p:xfrm>
          <a:off x="4055621" y="-13238"/>
          <a:ext cx="8075804" cy="67154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217639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9" name="Rectangle 678">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1" name="Group 680">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682"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683"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4"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5"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6"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7"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8"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9"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0"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1"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2"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3"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694"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5"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6"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7"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8"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699"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0"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1"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2"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3"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9"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0"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1"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2"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3"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705"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707" name="Rectangle 706">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709" name="Group 708">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710"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711"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2"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3"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4"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5"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6"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7"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8"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9"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0"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1"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722"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3"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4"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5"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6"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727"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8"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9"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0"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1"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2"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3"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4"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5"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6"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738"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pic>
        <p:nvPicPr>
          <p:cNvPr id="1026" name="Picture 2" descr="Rising Inflation Expectations - New Century Investments">
            <a:extLst>
              <a:ext uri="{FF2B5EF4-FFF2-40B4-BE49-F238E27FC236}">
                <a16:creationId xmlns:a16="http://schemas.microsoft.com/office/drawing/2014/main" id="{3C9DF183-77CA-A4F4-0D1F-87B355E7FA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936" y="811873"/>
            <a:ext cx="3323734" cy="523425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ontent Placeholder 3">
            <a:extLst>
              <a:ext uri="{FF2B5EF4-FFF2-40B4-BE49-F238E27FC236}">
                <a16:creationId xmlns:a16="http://schemas.microsoft.com/office/drawing/2014/main" id="{00141261-F5BC-5E8F-FE00-7F6ED303C0CC}"/>
              </a:ext>
            </a:extLst>
          </p:cNvPr>
          <p:cNvGraphicFramePr>
            <a:graphicFrameLocks noGrp="1"/>
          </p:cNvGraphicFramePr>
          <p:nvPr>
            <p:ph idx="1"/>
            <p:extLst>
              <p:ext uri="{D42A27DB-BD31-4B8C-83A1-F6EECF244321}">
                <p14:modId xmlns:p14="http://schemas.microsoft.com/office/powerpoint/2010/main" val="3103831500"/>
              </p:ext>
            </p:extLst>
          </p:nvPr>
        </p:nvGraphicFramePr>
        <p:xfrm>
          <a:off x="4105577" y="70338"/>
          <a:ext cx="7937595" cy="667210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6523018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19404</TotalTime>
  <Words>6266</Words>
  <Application>Microsoft Office PowerPoint</Application>
  <PresentationFormat>Widescreen</PresentationFormat>
  <Paragraphs>1914</Paragraphs>
  <Slides>70</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70</vt:i4>
      </vt:variant>
    </vt:vector>
  </HeadingPairs>
  <TitlesOfParts>
    <vt:vector size="80" baseType="lpstr">
      <vt:lpstr>UD Digi Kyokasho N-B</vt:lpstr>
      <vt:lpstr>Aptos</vt:lpstr>
      <vt:lpstr>Aptos Narrow</vt:lpstr>
      <vt:lpstr>Arial</vt:lpstr>
      <vt:lpstr>Calibri</vt:lpstr>
      <vt:lpstr>Helvetica Neue</vt:lpstr>
      <vt:lpstr>muli-extrabold</vt:lpstr>
      <vt:lpstr>Tw Cen MT</vt:lpstr>
      <vt:lpstr>Wingdings</vt:lpstr>
      <vt:lpstr>Circuit</vt:lpstr>
      <vt:lpstr>May 2026 Economic Overview   www. GNODATACENTER.COM</vt:lpstr>
      <vt:lpstr>PowerPoint Presentation</vt:lpstr>
      <vt:lpstr>PowerPoint Presentation</vt:lpstr>
      <vt:lpstr>What does the 4th  quarter 2025 U.S. GDP  3rd Estimate Tell Us.</vt:lpstr>
      <vt:lpstr>Components of Change in the 4th quarter 2025</vt:lpstr>
      <vt:lpstr>Latest Survey Report from Issued AT the Federal Reserve Bank of New York on Household Consumption Expectations March 2026</vt:lpstr>
      <vt:lpstr>PowerPoint Presentation</vt:lpstr>
      <vt:lpstr>       CURRENT CONSUMER PRICE  CHANGE  0.9% Increase  in the index from  March 2025 to March 2026  Year over Year   (March 2026 Data): Overall, Seasonally Adjusted Change   (All Urban Consumers)  = 3.3%           </vt:lpstr>
      <vt:lpstr>PowerPoint Presentation</vt:lpstr>
      <vt:lpstr> CPI Price Inflation:  (Non-Seasonally Adjusted  Data) </vt:lpstr>
      <vt:lpstr>PowerPoint Presentation</vt:lpstr>
      <vt:lpstr>PowerPoint Presentation</vt:lpstr>
      <vt:lpstr>PowerPoint Presentation</vt:lpstr>
      <vt:lpstr>PowerPoint Presentation</vt:lpstr>
      <vt:lpstr>Productivity Weak Statistics reflect change from same quarter a year ago at annualized rate</vt:lpstr>
      <vt:lpstr> Total compensation   All Civilian workers in All industries and occupations, 12-month percent change </vt:lpstr>
      <vt:lpstr>PowerPoint Presentation</vt:lpstr>
      <vt:lpstr>PowerPoint Presentation</vt:lpstr>
      <vt:lpstr>PowerPoint Presentation</vt:lpstr>
      <vt:lpstr>PowerPoint Presentation</vt:lpstr>
      <vt:lpstr>      Hires in February 2026, in absolute terms, the lowest since February 2015   Layoffs and discharges have stabilize  As of February 2026, there were 0.74 job openings for every unemployed (non-seasonally adjusted data)  Potential Consequences: rapid slowdown in hiring Excess aggregate Labor downward pressure on wage increase   </vt:lpstr>
      <vt:lpstr>PowerPoint Presentation</vt:lpstr>
      <vt:lpstr>U.S. Employment Change Viewed  From A three-month and a twelve-month Change</vt:lpstr>
      <vt:lpstr>Year 2008 indicates Participation Rate Pattern Change  Primary Causes…  Population aging, and Decline in the number of people who want to work   (source: National Bureau of Economic Research, “Declining Desire to work and Downward Trends in  Unemployment and Participation,” Working Paper 21252, June 2015)</vt:lpstr>
      <vt:lpstr> The Problem: Stagnation (see above chart) in Labor force Growth  likely limiting  Potential Job Growth?  Adjusted for Price Inflation, long term Real Potential Personal Income Growth LESS than trend    </vt:lpstr>
      <vt:lpstr>A Closer Look At Accommodations and Food Services In Leisure and Hospitality</vt:lpstr>
      <vt:lpstr>The National Unemployment Situation Percent unemployed Source: BLS Current Population Survey</vt:lpstr>
      <vt:lpstr>PowerPoint Presentation</vt:lpstr>
      <vt:lpstr>PowerPoint Presentation</vt:lpstr>
      <vt:lpstr>Thoughts on the National Outlook</vt:lpstr>
      <vt:lpstr>PowerPoint Presentation</vt:lpstr>
      <vt:lpstr>PowerPoint Presentation</vt:lpstr>
      <vt:lpstr>PowerPoint Presentation</vt:lpstr>
      <vt:lpstr> </vt:lpstr>
      <vt:lpstr>The Reality:  total number of CES non-farm jobs in Louisiana peaked (post-Hurricane Katrina) in December 2014 at 2.7% above the August 2005 level   January 2026 index reading = 102.2 August 2005 = 100</vt:lpstr>
      <vt:lpstr>Source: Current Employment Survey, Bureau of Labor Statistics     </vt:lpstr>
      <vt:lpstr>Louisiana Leisure and Hospitality Industry:  little change in hours worked, Increase in Average Pay</vt:lpstr>
      <vt:lpstr>PowerPoint Presentation</vt:lpstr>
      <vt:lpstr>Personal Transfer Payments  as A Percentage of Total Personal Income: Louisiana’s Personal Income Level Highly Dependent of Transfer Payments 4th quarter 2025</vt:lpstr>
      <vt:lpstr>Louisiana’s Personal Income Growth  Source: Bureau of Economic Analysis</vt:lpstr>
      <vt:lpstr>Louisiana</vt:lpstr>
      <vt:lpstr>PowerPoint Presentation</vt:lpstr>
      <vt:lpstr>PowerPoint Presentation</vt:lpstr>
      <vt:lpstr>PowerPoint Presentation</vt:lpstr>
      <vt:lpstr>Definitions</vt:lpstr>
      <vt:lpstr>Louisiana’s Economy is Going Backwards in Key Areas Year 2017= 100</vt:lpstr>
      <vt:lpstr>Louisiana’s Economy is Going Backwards in Key Areas Year 2017 = 100</vt:lpstr>
      <vt:lpstr>PowerPoint Presentation</vt:lpstr>
      <vt:lpstr>PowerPoint Presentation</vt:lpstr>
      <vt:lpstr>PowerPoint Presentation</vt:lpstr>
      <vt:lpstr>Percentage Change in Real Output Per Worker Over Time</vt:lpstr>
      <vt:lpstr>PowerPoint Presentation</vt:lpstr>
      <vt:lpstr>Example of the Problem: Labor Productivity Index  OVER the 2007 to 2024 period by State</vt:lpstr>
      <vt:lpstr>Unit Labor Cost: an important variable to consider</vt:lpstr>
      <vt:lpstr>Unit Labor Costs Increase between 2012 and 2024 by Select State   Source: office of Technology and Productivity, Bureau of Labor Statistics </vt:lpstr>
      <vt:lpstr>PowerPoint Presentation</vt:lpstr>
      <vt:lpstr>PowerPoint Presentation</vt:lpstr>
      <vt:lpstr>PowerPoint Presentation</vt:lpstr>
      <vt:lpstr>PowerPoint Presentation</vt:lpstr>
      <vt:lpstr>PowerPoint Presentation</vt:lpstr>
      <vt:lpstr>GDP Measured in Inflation Adjusted $ for the New Orleans MSA and Birmingham MSA: Note impact of Covid on New Orleans MSA</vt:lpstr>
      <vt:lpstr>PowerPoint Presentation</vt:lpstr>
      <vt:lpstr>PowerPoint Presentation</vt:lpstr>
      <vt:lpstr>Key Parish Job Levels</vt:lpstr>
      <vt:lpstr>Key Parish Job Levels</vt:lpstr>
      <vt:lpstr>PowerPoint Presentation</vt:lpstr>
      <vt:lpstr>PowerPoint Presentation</vt:lpstr>
      <vt:lpstr>PowerPoint Presentation</vt:lpstr>
      <vt:lpstr>PowerPoint Presentation</vt:lpstr>
      <vt:lpstr>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January 2021 Economic Overview   www. NORCBE.ORG</dc:title>
  <dc:creator>Raymond Brady</dc:creator>
  <cp:lastModifiedBy>Brady, Raymond J</cp:lastModifiedBy>
  <cp:revision>1676</cp:revision>
  <dcterms:created xsi:type="dcterms:W3CDTF">2021-01-12T16:39:08Z</dcterms:created>
  <dcterms:modified xsi:type="dcterms:W3CDTF">2026-05-07T01:15:38Z</dcterms:modified>
</cp:coreProperties>
</file>