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ybr\Documents\Louisiana\Louisiana6-25-2025\POPULAT\Estimates\Louisiana\2000-2025Total%20Population%20by%20Southern%20State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ybr\Documents\Louisiana\Louisiana6-25-2025\Recovery%20Index\New%20index%20data\2026\new%20index2025RevisedMarch%20update2-2026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ybr\Documents\Louisiana\Louisiana6-25-2025\POPULAT\Estimates\Louisiana\2000-2025Total%20Population%20by%20Southern%20State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ybr\Documents\Louisiana\Louisiana6-25-2025\POPULAT\Estimates\Louisiana\2000-2025Total%20Population%20by%20Southern%20Stat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200"/>
              <a:t>Louisiana's Total Population Growth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Graphics!$O$3:$O$18</c:f>
              <c:strCache>
                <c:ptCount val="16"/>
                <c:pt idx="0">
                  <c:v>Census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Census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strCache>
            </c:strRef>
          </c:cat>
          <c:val>
            <c:numRef>
              <c:f>Graphics!$P$3:$P$18</c:f>
              <c:numCache>
                <c:formatCode>_(* #,##0_);_(* \(#,##0\);_(* "-"??_);_(@_)</c:formatCode>
                <c:ptCount val="16"/>
                <c:pt idx="0" formatCode="#,##0">
                  <c:v>4533372</c:v>
                </c:pt>
                <c:pt idx="1">
                  <c:v>4544635</c:v>
                </c:pt>
                <c:pt idx="2">
                  <c:v>4576244</c:v>
                </c:pt>
                <c:pt idx="3">
                  <c:v>4602067</c:v>
                </c:pt>
                <c:pt idx="4">
                  <c:v>4626040</c:v>
                </c:pt>
                <c:pt idx="5">
                  <c:v>4645938</c:v>
                </c:pt>
                <c:pt idx="6">
                  <c:v>4666998</c:v>
                </c:pt>
                <c:pt idx="7">
                  <c:v>4681346</c:v>
                </c:pt>
                <c:pt idx="8">
                  <c:v>4673673</c:v>
                </c:pt>
                <c:pt idx="9">
                  <c:v>4664450</c:v>
                </c:pt>
                <c:pt idx="10">
                  <c:v>4658285</c:v>
                </c:pt>
                <c:pt idx="11" formatCode="#,##0">
                  <c:v>4657757</c:v>
                </c:pt>
                <c:pt idx="12">
                  <c:v>4628595</c:v>
                </c:pt>
                <c:pt idx="13">
                  <c:v>4600892</c:v>
                </c:pt>
                <c:pt idx="14">
                  <c:v>4598777</c:v>
                </c:pt>
                <c:pt idx="15">
                  <c:v>4614878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3F-439F-B0EB-F674FC0B8D1A}"/>
            </c:ext>
          </c:extLst>
        </c:ser>
        <c:ser>
          <c:idx val="0"/>
          <c:order val="1"/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Graphics!$O$3:$O$19</c:f>
              <c:strCache>
                <c:ptCount val="17"/>
                <c:pt idx="0">
                  <c:v>Census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Census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strCache>
            </c:strRef>
          </c:cat>
          <c:val>
            <c:numRef>
              <c:f>Graphics!$P$3:$P$19</c:f>
              <c:numCache>
                <c:formatCode>_(* #,##0_);_(* \(#,##0\);_(* "-"??_);_(@_)</c:formatCode>
                <c:ptCount val="17"/>
                <c:pt idx="0" formatCode="#,##0">
                  <c:v>4533372</c:v>
                </c:pt>
                <c:pt idx="1">
                  <c:v>4544635</c:v>
                </c:pt>
                <c:pt idx="2">
                  <c:v>4576244</c:v>
                </c:pt>
                <c:pt idx="3">
                  <c:v>4602067</c:v>
                </c:pt>
                <c:pt idx="4">
                  <c:v>4626040</c:v>
                </c:pt>
                <c:pt idx="5">
                  <c:v>4645938</c:v>
                </c:pt>
                <c:pt idx="6">
                  <c:v>4666998</c:v>
                </c:pt>
                <c:pt idx="7">
                  <c:v>4681346</c:v>
                </c:pt>
                <c:pt idx="8">
                  <c:v>4673673</c:v>
                </c:pt>
                <c:pt idx="9">
                  <c:v>4664450</c:v>
                </c:pt>
                <c:pt idx="10">
                  <c:v>4658285</c:v>
                </c:pt>
                <c:pt idx="11" formatCode="#,##0">
                  <c:v>4657757</c:v>
                </c:pt>
                <c:pt idx="12">
                  <c:v>4628595</c:v>
                </c:pt>
                <c:pt idx="13">
                  <c:v>4600892</c:v>
                </c:pt>
                <c:pt idx="14">
                  <c:v>4598777</c:v>
                </c:pt>
                <c:pt idx="15">
                  <c:v>4614878</c:v>
                </c:pt>
                <c:pt idx="16">
                  <c:v>4618189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23F-439F-B0EB-F674FC0B8D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75363392"/>
        <c:axId val="1883814160"/>
      </c:lineChart>
      <c:catAx>
        <c:axId val="18753633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Source: U. S. Census Bureau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3814160"/>
        <c:crosses val="autoZero"/>
        <c:auto val="1"/>
        <c:lblAlgn val="ctr"/>
        <c:lblOffset val="100"/>
        <c:noMultiLvlLbl val="0"/>
      </c:catAx>
      <c:valAx>
        <c:axId val="1883814160"/>
        <c:scaling>
          <c:orientation val="minMax"/>
          <c:min val="450000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July of Each Year Estimate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536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200"/>
              <a:t>Louisiana Employment Demand Index</a:t>
            </a:r>
          </a:p>
          <a:p>
            <a:pPr>
              <a:defRPr sz="1200"/>
            </a:pPr>
            <a:r>
              <a:rPr lang="en-US" sz="1200"/>
              <a:t>December 2004 to December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144698535056661"/>
          <c:y val="0.14404466943818375"/>
          <c:w val="0.82832040871634116"/>
          <c:h val="0.57822455816560414"/>
        </c:manualLayout>
      </c:layout>
      <c:lineChart>
        <c:grouping val="standard"/>
        <c:varyColors val="0"/>
        <c:ser>
          <c:idx val="1"/>
          <c:order val="0"/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'seasonal adjusted state'!$AA$10:$AA$254</c:f>
              <c:strCache>
                <c:ptCount val="245"/>
                <c:pt idx="0">
                  <c:v>Aug.2005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  <c:pt idx="5">
                  <c:v>Jan. 2006</c:v>
                </c:pt>
                <c:pt idx="6">
                  <c:v>Feb</c:v>
                </c:pt>
                <c:pt idx="7">
                  <c:v>Mar</c:v>
                </c:pt>
                <c:pt idx="8">
                  <c:v>Apr</c:v>
                </c:pt>
                <c:pt idx="9">
                  <c:v>May</c:v>
                </c:pt>
                <c:pt idx="10">
                  <c:v>Jun</c:v>
                </c:pt>
                <c:pt idx="11">
                  <c:v>Jul</c:v>
                </c:pt>
                <c:pt idx="12">
                  <c:v>Aug</c:v>
                </c:pt>
                <c:pt idx="13">
                  <c:v>Sep</c:v>
                </c:pt>
                <c:pt idx="14">
                  <c:v>Oct</c:v>
                </c:pt>
                <c:pt idx="15">
                  <c:v>Nov</c:v>
                </c:pt>
                <c:pt idx="16">
                  <c:v>Dec. 2006</c:v>
                </c:pt>
                <c:pt idx="17">
                  <c:v>Jan.2007</c:v>
                </c:pt>
                <c:pt idx="18">
                  <c:v>Feb</c:v>
                </c:pt>
                <c:pt idx="19">
                  <c:v>Mar</c:v>
                </c:pt>
                <c:pt idx="20">
                  <c:v>Apr</c:v>
                </c:pt>
                <c:pt idx="21">
                  <c:v>May</c:v>
                </c:pt>
                <c:pt idx="22">
                  <c:v>Jun</c:v>
                </c:pt>
                <c:pt idx="23">
                  <c:v>Jul</c:v>
                </c:pt>
                <c:pt idx="24">
                  <c:v>Aug</c:v>
                </c:pt>
                <c:pt idx="25">
                  <c:v>Sep</c:v>
                </c:pt>
                <c:pt idx="26">
                  <c:v>Oct</c:v>
                </c:pt>
                <c:pt idx="27">
                  <c:v>Nov</c:v>
                </c:pt>
                <c:pt idx="28">
                  <c:v>Dec. 2007</c:v>
                </c:pt>
                <c:pt idx="29">
                  <c:v>Jan</c:v>
                </c:pt>
                <c:pt idx="30">
                  <c:v>Feb</c:v>
                </c:pt>
                <c:pt idx="31">
                  <c:v>Mar</c:v>
                </c:pt>
                <c:pt idx="32">
                  <c:v>Apr</c:v>
                </c:pt>
                <c:pt idx="33">
                  <c:v>May</c:v>
                </c:pt>
                <c:pt idx="34">
                  <c:v>Jun</c:v>
                </c:pt>
                <c:pt idx="35">
                  <c:v>Jul</c:v>
                </c:pt>
                <c:pt idx="36">
                  <c:v>Aug</c:v>
                </c:pt>
                <c:pt idx="37">
                  <c:v>Sep</c:v>
                </c:pt>
                <c:pt idx="38">
                  <c:v>Oct</c:v>
                </c:pt>
                <c:pt idx="39">
                  <c:v>Nov</c:v>
                </c:pt>
                <c:pt idx="40">
                  <c:v>Dec. 2008</c:v>
                </c:pt>
                <c:pt idx="41">
                  <c:v>Jan</c:v>
                </c:pt>
                <c:pt idx="42">
                  <c:v>Feb</c:v>
                </c:pt>
                <c:pt idx="43">
                  <c:v>Mar</c:v>
                </c:pt>
                <c:pt idx="44">
                  <c:v>Apr</c:v>
                </c:pt>
                <c:pt idx="45">
                  <c:v>May</c:v>
                </c:pt>
                <c:pt idx="46">
                  <c:v>June</c:v>
                </c:pt>
                <c:pt idx="47">
                  <c:v>July</c:v>
                </c:pt>
                <c:pt idx="48">
                  <c:v>Aug.</c:v>
                </c:pt>
                <c:pt idx="49">
                  <c:v>Sept</c:v>
                </c:pt>
                <c:pt idx="50">
                  <c:v>Oct</c:v>
                </c:pt>
                <c:pt idx="51">
                  <c:v>Nov</c:v>
                </c:pt>
                <c:pt idx="52">
                  <c:v>Dec.2009</c:v>
                </c:pt>
                <c:pt idx="53">
                  <c:v>Jan</c:v>
                </c:pt>
                <c:pt idx="54">
                  <c:v>Feb</c:v>
                </c:pt>
                <c:pt idx="55">
                  <c:v>March</c:v>
                </c:pt>
                <c:pt idx="56">
                  <c:v>April</c:v>
                </c:pt>
                <c:pt idx="57">
                  <c:v>May</c:v>
                </c:pt>
                <c:pt idx="58">
                  <c:v>June</c:v>
                </c:pt>
                <c:pt idx="59">
                  <c:v>July</c:v>
                </c:pt>
                <c:pt idx="60">
                  <c:v>August</c:v>
                </c:pt>
                <c:pt idx="61">
                  <c:v>Sept</c:v>
                </c:pt>
                <c:pt idx="62">
                  <c:v>Oct</c:v>
                </c:pt>
                <c:pt idx="63">
                  <c:v>Nov</c:v>
                </c:pt>
                <c:pt idx="64">
                  <c:v>Dec. 2010</c:v>
                </c:pt>
                <c:pt idx="65">
                  <c:v>Jan</c:v>
                </c:pt>
                <c:pt idx="66">
                  <c:v>Feb</c:v>
                </c:pt>
                <c:pt idx="67">
                  <c:v>March</c:v>
                </c:pt>
                <c:pt idx="68">
                  <c:v>April</c:v>
                </c:pt>
                <c:pt idx="69">
                  <c:v>May</c:v>
                </c:pt>
                <c:pt idx="70">
                  <c:v>June</c:v>
                </c:pt>
                <c:pt idx="71">
                  <c:v>July</c:v>
                </c:pt>
                <c:pt idx="72">
                  <c:v>August</c:v>
                </c:pt>
                <c:pt idx="73">
                  <c:v>Sept</c:v>
                </c:pt>
                <c:pt idx="74">
                  <c:v>Oct</c:v>
                </c:pt>
                <c:pt idx="75">
                  <c:v>Nov</c:v>
                </c:pt>
                <c:pt idx="76">
                  <c:v>Dec-11</c:v>
                </c:pt>
                <c:pt idx="77">
                  <c:v>Jan</c:v>
                </c:pt>
                <c:pt idx="78">
                  <c:v>Feb</c:v>
                </c:pt>
                <c:pt idx="79">
                  <c:v>March</c:v>
                </c:pt>
                <c:pt idx="80">
                  <c:v>April</c:v>
                </c:pt>
                <c:pt idx="81">
                  <c:v>May</c:v>
                </c:pt>
                <c:pt idx="82">
                  <c:v>June</c:v>
                </c:pt>
                <c:pt idx="83">
                  <c:v>July</c:v>
                </c:pt>
                <c:pt idx="84">
                  <c:v>August</c:v>
                </c:pt>
                <c:pt idx="85">
                  <c:v>Sept</c:v>
                </c:pt>
                <c:pt idx="86">
                  <c:v>Oct</c:v>
                </c:pt>
                <c:pt idx="87">
                  <c:v>Nov</c:v>
                </c:pt>
                <c:pt idx="88">
                  <c:v>Dec-12</c:v>
                </c:pt>
                <c:pt idx="89">
                  <c:v>Jan</c:v>
                </c:pt>
                <c:pt idx="90">
                  <c:v>Feb</c:v>
                </c:pt>
                <c:pt idx="91">
                  <c:v>March</c:v>
                </c:pt>
                <c:pt idx="92">
                  <c:v>April</c:v>
                </c:pt>
                <c:pt idx="93">
                  <c:v>May</c:v>
                </c:pt>
                <c:pt idx="94">
                  <c:v>June</c:v>
                </c:pt>
                <c:pt idx="95">
                  <c:v>July</c:v>
                </c:pt>
                <c:pt idx="96">
                  <c:v>August</c:v>
                </c:pt>
                <c:pt idx="97">
                  <c:v>Sept</c:v>
                </c:pt>
                <c:pt idx="98">
                  <c:v>Oct</c:v>
                </c:pt>
                <c:pt idx="99">
                  <c:v>Nov</c:v>
                </c:pt>
                <c:pt idx="100">
                  <c:v>Dec-13</c:v>
                </c:pt>
                <c:pt idx="101">
                  <c:v>Jan</c:v>
                </c:pt>
                <c:pt idx="102">
                  <c:v>Feb</c:v>
                </c:pt>
                <c:pt idx="103">
                  <c:v>March</c:v>
                </c:pt>
                <c:pt idx="104">
                  <c:v>April</c:v>
                </c:pt>
                <c:pt idx="105">
                  <c:v>May</c:v>
                </c:pt>
                <c:pt idx="106">
                  <c:v>June</c:v>
                </c:pt>
                <c:pt idx="107">
                  <c:v>July</c:v>
                </c:pt>
                <c:pt idx="108">
                  <c:v>August</c:v>
                </c:pt>
                <c:pt idx="109">
                  <c:v>Sept</c:v>
                </c:pt>
                <c:pt idx="110">
                  <c:v>Oct</c:v>
                </c:pt>
                <c:pt idx="111">
                  <c:v>Nov</c:v>
                </c:pt>
                <c:pt idx="112">
                  <c:v>Dec-14</c:v>
                </c:pt>
                <c:pt idx="113">
                  <c:v>Jan</c:v>
                </c:pt>
                <c:pt idx="114">
                  <c:v>Feb</c:v>
                </c:pt>
                <c:pt idx="115">
                  <c:v>March</c:v>
                </c:pt>
                <c:pt idx="116">
                  <c:v>April</c:v>
                </c:pt>
                <c:pt idx="117">
                  <c:v>May</c:v>
                </c:pt>
                <c:pt idx="118">
                  <c:v>June</c:v>
                </c:pt>
                <c:pt idx="119">
                  <c:v>July</c:v>
                </c:pt>
                <c:pt idx="120">
                  <c:v>August</c:v>
                </c:pt>
                <c:pt idx="121">
                  <c:v>Sept</c:v>
                </c:pt>
                <c:pt idx="122">
                  <c:v>Oct.</c:v>
                </c:pt>
                <c:pt idx="123">
                  <c:v>Nov</c:v>
                </c:pt>
                <c:pt idx="124">
                  <c:v>Dec-15</c:v>
                </c:pt>
                <c:pt idx="125">
                  <c:v>Jan</c:v>
                </c:pt>
                <c:pt idx="126">
                  <c:v>Feb</c:v>
                </c:pt>
                <c:pt idx="127">
                  <c:v>March</c:v>
                </c:pt>
                <c:pt idx="128">
                  <c:v>April</c:v>
                </c:pt>
                <c:pt idx="129">
                  <c:v>May</c:v>
                </c:pt>
                <c:pt idx="130">
                  <c:v>June</c:v>
                </c:pt>
                <c:pt idx="131">
                  <c:v>July</c:v>
                </c:pt>
                <c:pt idx="132">
                  <c:v>August</c:v>
                </c:pt>
                <c:pt idx="133">
                  <c:v>Sept</c:v>
                </c:pt>
                <c:pt idx="134">
                  <c:v>Oct.</c:v>
                </c:pt>
                <c:pt idx="135">
                  <c:v>Nov</c:v>
                </c:pt>
                <c:pt idx="136">
                  <c:v>Dec-16</c:v>
                </c:pt>
                <c:pt idx="137">
                  <c:v>Jan</c:v>
                </c:pt>
                <c:pt idx="138">
                  <c:v>Feb</c:v>
                </c:pt>
                <c:pt idx="139">
                  <c:v>March</c:v>
                </c:pt>
                <c:pt idx="140">
                  <c:v>April</c:v>
                </c:pt>
                <c:pt idx="141">
                  <c:v>May</c:v>
                </c:pt>
                <c:pt idx="142">
                  <c:v>June</c:v>
                </c:pt>
                <c:pt idx="143">
                  <c:v>July</c:v>
                </c:pt>
                <c:pt idx="144">
                  <c:v>August</c:v>
                </c:pt>
                <c:pt idx="145">
                  <c:v>Sept</c:v>
                </c:pt>
                <c:pt idx="146">
                  <c:v>Oct.</c:v>
                </c:pt>
                <c:pt idx="147">
                  <c:v>Nov</c:v>
                </c:pt>
                <c:pt idx="148">
                  <c:v>Dec-17</c:v>
                </c:pt>
                <c:pt idx="149">
                  <c:v>Jan</c:v>
                </c:pt>
                <c:pt idx="150">
                  <c:v>Feb</c:v>
                </c:pt>
                <c:pt idx="151">
                  <c:v>March</c:v>
                </c:pt>
                <c:pt idx="152">
                  <c:v>April</c:v>
                </c:pt>
                <c:pt idx="153">
                  <c:v>May</c:v>
                </c:pt>
                <c:pt idx="154">
                  <c:v>June</c:v>
                </c:pt>
                <c:pt idx="155">
                  <c:v>July</c:v>
                </c:pt>
                <c:pt idx="156">
                  <c:v>August</c:v>
                </c:pt>
                <c:pt idx="157">
                  <c:v>Sept</c:v>
                </c:pt>
                <c:pt idx="158">
                  <c:v>Oct.</c:v>
                </c:pt>
                <c:pt idx="159">
                  <c:v>Nov</c:v>
                </c:pt>
                <c:pt idx="160">
                  <c:v>Dec-18</c:v>
                </c:pt>
                <c:pt idx="161">
                  <c:v>Jan</c:v>
                </c:pt>
                <c:pt idx="162">
                  <c:v>Feb</c:v>
                </c:pt>
                <c:pt idx="163">
                  <c:v>March</c:v>
                </c:pt>
                <c:pt idx="164">
                  <c:v>April</c:v>
                </c:pt>
                <c:pt idx="165">
                  <c:v>May</c:v>
                </c:pt>
                <c:pt idx="166">
                  <c:v>June</c:v>
                </c:pt>
                <c:pt idx="167">
                  <c:v>July</c:v>
                </c:pt>
                <c:pt idx="168">
                  <c:v>August</c:v>
                </c:pt>
                <c:pt idx="169">
                  <c:v>Sept</c:v>
                </c:pt>
                <c:pt idx="170">
                  <c:v>Oct.</c:v>
                </c:pt>
                <c:pt idx="171">
                  <c:v>Nov</c:v>
                </c:pt>
                <c:pt idx="172">
                  <c:v>Dec-19</c:v>
                </c:pt>
                <c:pt idx="173">
                  <c:v>Jan</c:v>
                </c:pt>
                <c:pt idx="174">
                  <c:v>Feb</c:v>
                </c:pt>
                <c:pt idx="175">
                  <c:v>March</c:v>
                </c:pt>
                <c:pt idx="176">
                  <c:v>April</c:v>
                </c:pt>
                <c:pt idx="177">
                  <c:v>May</c:v>
                </c:pt>
                <c:pt idx="178">
                  <c:v>June</c:v>
                </c:pt>
                <c:pt idx="179">
                  <c:v>July</c:v>
                </c:pt>
                <c:pt idx="180">
                  <c:v>August</c:v>
                </c:pt>
                <c:pt idx="181">
                  <c:v>September</c:v>
                </c:pt>
                <c:pt idx="182">
                  <c:v>Oct.</c:v>
                </c:pt>
                <c:pt idx="183">
                  <c:v>Nov</c:v>
                </c:pt>
                <c:pt idx="184">
                  <c:v>Dec-20</c:v>
                </c:pt>
                <c:pt idx="185">
                  <c:v>Jan</c:v>
                </c:pt>
                <c:pt idx="186">
                  <c:v>Feb</c:v>
                </c:pt>
                <c:pt idx="187">
                  <c:v>March</c:v>
                </c:pt>
                <c:pt idx="188">
                  <c:v>April</c:v>
                </c:pt>
                <c:pt idx="189">
                  <c:v>May</c:v>
                </c:pt>
                <c:pt idx="190">
                  <c:v>June</c:v>
                </c:pt>
                <c:pt idx="191">
                  <c:v>July</c:v>
                </c:pt>
                <c:pt idx="192">
                  <c:v>August</c:v>
                </c:pt>
                <c:pt idx="193">
                  <c:v>September</c:v>
                </c:pt>
                <c:pt idx="194">
                  <c:v>Oct.</c:v>
                </c:pt>
                <c:pt idx="195">
                  <c:v>Nov</c:v>
                </c:pt>
                <c:pt idx="196">
                  <c:v>Dec-21</c:v>
                </c:pt>
                <c:pt idx="197">
                  <c:v>Jan</c:v>
                </c:pt>
                <c:pt idx="198">
                  <c:v>Feb</c:v>
                </c:pt>
                <c:pt idx="199">
                  <c:v>March</c:v>
                </c:pt>
                <c:pt idx="200">
                  <c:v>April</c:v>
                </c:pt>
                <c:pt idx="201">
                  <c:v>May</c:v>
                </c:pt>
                <c:pt idx="202">
                  <c:v>June</c:v>
                </c:pt>
                <c:pt idx="203">
                  <c:v>July</c:v>
                </c:pt>
                <c:pt idx="204">
                  <c:v>August</c:v>
                </c:pt>
                <c:pt idx="205">
                  <c:v>September</c:v>
                </c:pt>
                <c:pt idx="206">
                  <c:v>Oct</c:v>
                </c:pt>
                <c:pt idx="207">
                  <c:v>Nov</c:v>
                </c:pt>
                <c:pt idx="208">
                  <c:v>Dec-22</c:v>
                </c:pt>
                <c:pt idx="209">
                  <c:v>Jan</c:v>
                </c:pt>
                <c:pt idx="210">
                  <c:v>Feb</c:v>
                </c:pt>
                <c:pt idx="211">
                  <c:v>March</c:v>
                </c:pt>
                <c:pt idx="212">
                  <c:v>April</c:v>
                </c:pt>
                <c:pt idx="213">
                  <c:v>May</c:v>
                </c:pt>
                <c:pt idx="214">
                  <c:v>June</c:v>
                </c:pt>
                <c:pt idx="215">
                  <c:v>July</c:v>
                </c:pt>
                <c:pt idx="216">
                  <c:v>August</c:v>
                </c:pt>
                <c:pt idx="217">
                  <c:v>September</c:v>
                </c:pt>
                <c:pt idx="218">
                  <c:v>October</c:v>
                </c:pt>
                <c:pt idx="219">
                  <c:v>November</c:v>
                </c:pt>
                <c:pt idx="220">
                  <c:v>Dec-23</c:v>
                </c:pt>
                <c:pt idx="221">
                  <c:v>Jan</c:v>
                </c:pt>
                <c:pt idx="222">
                  <c:v>Feb</c:v>
                </c:pt>
                <c:pt idx="223">
                  <c:v>March</c:v>
                </c:pt>
                <c:pt idx="224">
                  <c:v>April</c:v>
                </c:pt>
                <c:pt idx="225">
                  <c:v>May</c:v>
                </c:pt>
                <c:pt idx="226">
                  <c:v>June</c:v>
                </c:pt>
                <c:pt idx="227">
                  <c:v>July</c:v>
                </c:pt>
                <c:pt idx="228">
                  <c:v>August</c:v>
                </c:pt>
                <c:pt idx="229">
                  <c:v>September</c:v>
                </c:pt>
                <c:pt idx="230">
                  <c:v>October</c:v>
                </c:pt>
                <c:pt idx="231">
                  <c:v>November</c:v>
                </c:pt>
                <c:pt idx="232">
                  <c:v>Dec.24</c:v>
                </c:pt>
                <c:pt idx="233">
                  <c:v>Jan</c:v>
                </c:pt>
                <c:pt idx="234">
                  <c:v>Feb</c:v>
                </c:pt>
                <c:pt idx="235">
                  <c:v>March</c:v>
                </c:pt>
                <c:pt idx="236">
                  <c:v>April</c:v>
                </c:pt>
                <c:pt idx="237">
                  <c:v>May</c:v>
                </c:pt>
                <c:pt idx="238">
                  <c:v>June</c:v>
                </c:pt>
                <c:pt idx="239">
                  <c:v>July</c:v>
                </c:pt>
                <c:pt idx="240">
                  <c:v>August</c:v>
                </c:pt>
                <c:pt idx="241">
                  <c:v>September</c:v>
                </c:pt>
                <c:pt idx="242">
                  <c:v>October</c:v>
                </c:pt>
                <c:pt idx="243">
                  <c:v>November</c:v>
                </c:pt>
                <c:pt idx="244">
                  <c:v>Dec.25</c:v>
                </c:pt>
              </c:strCache>
            </c:strRef>
          </c:cat>
          <c:val>
            <c:numRef>
              <c:f>'seasonal adjusted state'!$AB$10:$AB$254</c:f>
              <c:numCache>
                <c:formatCode>0.0</c:formatCode>
                <c:ptCount val="245"/>
                <c:pt idx="0">
                  <c:v>100</c:v>
                </c:pt>
                <c:pt idx="1">
                  <c:v>93.406986854892338</c:v>
                </c:pt>
                <c:pt idx="2">
                  <c:v>90.767735665694843</c:v>
                </c:pt>
                <c:pt idx="3">
                  <c:v>91.708863996726521</c:v>
                </c:pt>
                <c:pt idx="4">
                  <c:v>92.271495064191086</c:v>
                </c:pt>
                <c:pt idx="5">
                  <c:v>92.71648509027672</c:v>
                </c:pt>
                <c:pt idx="6">
                  <c:v>93.325149608715662</c:v>
                </c:pt>
                <c:pt idx="7">
                  <c:v>94.061684824305672</c:v>
                </c:pt>
                <c:pt idx="8">
                  <c:v>94.143522070482334</c:v>
                </c:pt>
                <c:pt idx="9">
                  <c:v>94.573167612909828</c:v>
                </c:pt>
                <c:pt idx="10">
                  <c:v>94.880057286072329</c:v>
                </c:pt>
                <c:pt idx="11">
                  <c:v>94.772645900465463</c:v>
                </c:pt>
                <c:pt idx="12">
                  <c:v>95.432458697764815</c:v>
                </c:pt>
                <c:pt idx="13">
                  <c:v>96.01043424888752</c:v>
                </c:pt>
                <c:pt idx="14">
                  <c:v>96.036008388317725</c:v>
                </c:pt>
                <c:pt idx="15">
                  <c:v>96.225257020101267</c:v>
                </c:pt>
                <c:pt idx="16">
                  <c:v>96.629328423098571</c:v>
                </c:pt>
                <c:pt idx="17">
                  <c:v>97.19195949056315</c:v>
                </c:pt>
                <c:pt idx="18">
                  <c:v>97.514193647383777</c:v>
                </c:pt>
                <c:pt idx="19">
                  <c:v>97.954068845583336</c:v>
                </c:pt>
                <c:pt idx="20">
                  <c:v>97.406782261776897</c:v>
                </c:pt>
                <c:pt idx="21">
                  <c:v>97.544882614700015</c:v>
                </c:pt>
                <c:pt idx="22">
                  <c:v>97.938724361925225</c:v>
                </c:pt>
                <c:pt idx="23">
                  <c:v>97.892690910950847</c:v>
                </c:pt>
                <c:pt idx="24">
                  <c:v>98.2302695514296</c:v>
                </c:pt>
                <c:pt idx="25">
                  <c:v>98.526929568820009</c:v>
                </c:pt>
                <c:pt idx="26">
                  <c:v>98.854278553526669</c:v>
                </c:pt>
                <c:pt idx="27">
                  <c:v>98.925886143931251</c:v>
                </c:pt>
                <c:pt idx="28">
                  <c:v>99.140708915144998</c:v>
                </c:pt>
                <c:pt idx="29">
                  <c:v>98.925886143931251</c:v>
                </c:pt>
                <c:pt idx="30">
                  <c:v>99.202086849777501</c:v>
                </c:pt>
                <c:pt idx="31">
                  <c:v>99.135594087258966</c:v>
                </c:pt>
                <c:pt idx="32">
                  <c:v>99.243005472865846</c:v>
                </c:pt>
                <c:pt idx="33">
                  <c:v>99.258349956523958</c:v>
                </c:pt>
                <c:pt idx="34">
                  <c:v>99.299268579612317</c:v>
                </c:pt>
                <c:pt idx="35">
                  <c:v>99.212316505549595</c:v>
                </c:pt>
                <c:pt idx="36">
                  <c:v>99.549895146028334</c:v>
                </c:pt>
                <c:pt idx="37">
                  <c:v>98.593422331338559</c:v>
                </c:pt>
                <c:pt idx="38">
                  <c:v>99.483402383509798</c:v>
                </c:pt>
                <c:pt idx="39">
                  <c:v>99.498746867167924</c:v>
                </c:pt>
                <c:pt idx="40">
                  <c:v>99.422024448877295</c:v>
                </c:pt>
                <c:pt idx="41">
                  <c:v>98.88496752084292</c:v>
                </c:pt>
                <c:pt idx="42">
                  <c:v>98.736637512147723</c:v>
                </c:pt>
                <c:pt idx="43">
                  <c:v>98.204695411999381</c:v>
                </c:pt>
                <c:pt idx="44">
                  <c:v>97.529538131041889</c:v>
                </c:pt>
                <c:pt idx="45">
                  <c:v>97.524423303155857</c:v>
                </c:pt>
                <c:pt idx="46">
                  <c:v>97.156155695360852</c:v>
                </c:pt>
                <c:pt idx="47">
                  <c:v>97.058973965526064</c:v>
                </c:pt>
                <c:pt idx="48">
                  <c:v>97.084548104956269</c:v>
                </c:pt>
                <c:pt idx="49">
                  <c:v>97.018055342437719</c:v>
                </c:pt>
                <c:pt idx="50">
                  <c:v>96.62421359521251</c:v>
                </c:pt>
                <c:pt idx="51">
                  <c:v>96.608869111554398</c:v>
                </c:pt>
                <c:pt idx="52">
                  <c:v>96.220142192215235</c:v>
                </c:pt>
                <c:pt idx="53">
                  <c:v>96.02577873254566</c:v>
                </c:pt>
                <c:pt idx="54">
                  <c:v>95.964400797913157</c:v>
                </c:pt>
                <c:pt idx="55">
                  <c:v>96.3633573730244</c:v>
                </c:pt>
                <c:pt idx="56">
                  <c:v>96.429850135542935</c:v>
                </c:pt>
                <c:pt idx="57">
                  <c:v>96.84926602219835</c:v>
                </c:pt>
                <c:pt idx="58">
                  <c:v>97.171500179018977</c:v>
                </c:pt>
                <c:pt idx="59">
                  <c:v>96.654902562528775</c:v>
                </c:pt>
                <c:pt idx="60">
                  <c:v>96.654902562528775</c:v>
                </c:pt>
                <c:pt idx="61">
                  <c:v>96.578180144238161</c:v>
                </c:pt>
                <c:pt idx="62">
                  <c:v>96.649787734642729</c:v>
                </c:pt>
                <c:pt idx="63">
                  <c:v>96.583294972124193</c:v>
                </c:pt>
                <c:pt idx="64">
                  <c:v>96.803232571223973</c:v>
                </c:pt>
                <c:pt idx="65">
                  <c:v>96.97202189146337</c:v>
                </c:pt>
                <c:pt idx="66">
                  <c:v>97.161270523246884</c:v>
                </c:pt>
                <c:pt idx="67">
                  <c:v>97.278911564625858</c:v>
                </c:pt>
                <c:pt idx="68">
                  <c:v>97.376093294460645</c:v>
                </c:pt>
                <c:pt idx="69">
                  <c:v>97.340289499258347</c:v>
                </c:pt>
                <c:pt idx="70">
                  <c:v>97.089662932842316</c:v>
                </c:pt>
                <c:pt idx="71">
                  <c:v>97.580686409902313</c:v>
                </c:pt>
                <c:pt idx="72">
                  <c:v>97.601145721446485</c:v>
                </c:pt>
                <c:pt idx="73">
                  <c:v>97.754590558027729</c:v>
                </c:pt>
                <c:pt idx="74">
                  <c:v>97.764820213799823</c:v>
                </c:pt>
                <c:pt idx="75">
                  <c:v>97.785279525343967</c:v>
                </c:pt>
                <c:pt idx="76">
                  <c:v>97.877346427292721</c:v>
                </c:pt>
                <c:pt idx="77">
                  <c:v>98.107513682164594</c:v>
                </c:pt>
                <c:pt idx="78">
                  <c:v>98.2302695514296</c:v>
                </c:pt>
                <c:pt idx="79">
                  <c:v>98.424633011099189</c:v>
                </c:pt>
                <c:pt idx="80">
                  <c:v>98.95146028336147</c:v>
                </c:pt>
                <c:pt idx="81">
                  <c:v>99.007723390107927</c:v>
                </c:pt>
                <c:pt idx="82">
                  <c:v>98.88496752084292</c:v>
                </c:pt>
                <c:pt idx="83">
                  <c:v>98.593422331338559</c:v>
                </c:pt>
                <c:pt idx="84">
                  <c:v>98.501355429389804</c:v>
                </c:pt>
                <c:pt idx="85">
                  <c:v>98.552503708250214</c:v>
                </c:pt>
                <c:pt idx="86">
                  <c:v>98.818474758324385</c:v>
                </c:pt>
                <c:pt idx="87">
                  <c:v>99.01795304588002</c:v>
                </c:pt>
                <c:pt idx="88">
                  <c:v>99.115134775714793</c:v>
                </c:pt>
                <c:pt idx="89">
                  <c:v>99.304383407498335</c:v>
                </c:pt>
                <c:pt idx="90">
                  <c:v>99.677765843179372</c:v>
                </c:pt>
                <c:pt idx="91">
                  <c:v>99.754488261470016</c:v>
                </c:pt>
                <c:pt idx="92">
                  <c:v>99.923277581709385</c:v>
                </c:pt>
                <c:pt idx="93">
                  <c:v>99.867014474962929</c:v>
                </c:pt>
                <c:pt idx="94">
                  <c:v>100.0613779346325</c:v>
                </c:pt>
                <c:pt idx="95">
                  <c:v>100</c:v>
                </c:pt>
                <c:pt idx="96">
                  <c:v>100.17390414812542</c:v>
                </c:pt>
                <c:pt idx="97">
                  <c:v>100.41941588665541</c:v>
                </c:pt>
                <c:pt idx="98">
                  <c:v>100.5524014116925</c:v>
                </c:pt>
                <c:pt idx="99">
                  <c:v>100.7109610761598</c:v>
                </c:pt>
                <c:pt idx="100">
                  <c:v>100.45010485397168</c:v>
                </c:pt>
                <c:pt idx="101">
                  <c:v>100.75187969924812</c:v>
                </c:pt>
                <c:pt idx="102">
                  <c:v>100.859291084855</c:v>
                </c:pt>
                <c:pt idx="103">
                  <c:v>101.04853971663854</c:v>
                </c:pt>
                <c:pt idx="104">
                  <c:v>101.1661807580175</c:v>
                </c:pt>
                <c:pt idx="105">
                  <c:v>101.37588870134519</c:v>
                </c:pt>
                <c:pt idx="106">
                  <c:v>101.45772594752187</c:v>
                </c:pt>
                <c:pt idx="107">
                  <c:v>101.69812285816582</c:v>
                </c:pt>
                <c:pt idx="108">
                  <c:v>101.89760114572147</c:v>
                </c:pt>
                <c:pt idx="109">
                  <c:v>102.20960564677</c:v>
                </c:pt>
                <c:pt idx="110">
                  <c:v>102.22495013042811</c:v>
                </c:pt>
                <c:pt idx="111">
                  <c:v>102.49092118050227</c:v>
                </c:pt>
                <c:pt idx="112">
                  <c:v>102.6648253286277</c:v>
                </c:pt>
                <c:pt idx="113">
                  <c:v>102.52672497570457</c:v>
                </c:pt>
                <c:pt idx="114">
                  <c:v>102.34770599969312</c:v>
                </c:pt>
                <c:pt idx="115">
                  <c:v>102.01012735921438</c:v>
                </c:pt>
                <c:pt idx="116">
                  <c:v>101.91806045726561</c:v>
                </c:pt>
                <c:pt idx="117">
                  <c:v>102.03570149864458</c:v>
                </c:pt>
                <c:pt idx="118">
                  <c:v>101.97943839189811</c:v>
                </c:pt>
                <c:pt idx="119">
                  <c:v>102.1840315073398</c:v>
                </c:pt>
                <c:pt idx="120">
                  <c:v>102.25563909774438</c:v>
                </c:pt>
                <c:pt idx="121">
                  <c:v>102.13288322847936</c:v>
                </c:pt>
                <c:pt idx="122">
                  <c:v>102.10219426116312</c:v>
                </c:pt>
                <c:pt idx="123">
                  <c:v>102.01012735921438</c:v>
                </c:pt>
                <c:pt idx="124">
                  <c:v>101.89248631783541</c:v>
                </c:pt>
                <c:pt idx="125">
                  <c:v>101.55490767735667</c:v>
                </c:pt>
                <c:pt idx="126">
                  <c:v>101.28382179939646</c:v>
                </c:pt>
                <c:pt idx="127">
                  <c:v>101.20198455321979</c:v>
                </c:pt>
                <c:pt idx="128">
                  <c:v>101.23778834842207</c:v>
                </c:pt>
                <c:pt idx="129">
                  <c:v>101.18152524167563</c:v>
                </c:pt>
                <c:pt idx="130">
                  <c:v>101.00762109355021</c:v>
                </c:pt>
                <c:pt idx="131">
                  <c:v>101.21732903687793</c:v>
                </c:pt>
                <c:pt idx="132">
                  <c:v>100.63423865786916</c:v>
                </c:pt>
                <c:pt idx="133">
                  <c:v>100.96158764257584</c:v>
                </c:pt>
                <c:pt idx="134">
                  <c:v>100.75187969924812</c:v>
                </c:pt>
                <c:pt idx="135">
                  <c:v>100.78256866656439</c:v>
                </c:pt>
                <c:pt idx="136">
                  <c:v>100.77745383867833</c:v>
                </c:pt>
                <c:pt idx="137">
                  <c:v>100.82348728965272</c:v>
                </c:pt>
                <c:pt idx="138">
                  <c:v>101.22244386476396</c:v>
                </c:pt>
                <c:pt idx="139">
                  <c:v>101.03831006086645</c:v>
                </c:pt>
                <c:pt idx="140">
                  <c:v>100.94112833103166</c:v>
                </c:pt>
                <c:pt idx="141">
                  <c:v>101.15595110224542</c:v>
                </c:pt>
                <c:pt idx="142">
                  <c:v>101.17641041378957</c:v>
                </c:pt>
                <c:pt idx="143">
                  <c:v>100.98204695411998</c:v>
                </c:pt>
                <c:pt idx="144">
                  <c:v>100.97181729834791</c:v>
                </c:pt>
                <c:pt idx="145">
                  <c:v>101.12526213492916</c:v>
                </c:pt>
                <c:pt idx="146">
                  <c:v>100.96670247046187</c:v>
                </c:pt>
                <c:pt idx="147">
                  <c:v>100.99227660989207</c:v>
                </c:pt>
                <c:pt idx="148">
                  <c:v>101.15595110224542</c:v>
                </c:pt>
                <c:pt idx="149">
                  <c:v>101.20709938110583</c:v>
                </c:pt>
                <c:pt idx="150">
                  <c:v>101.19686972533376</c:v>
                </c:pt>
                <c:pt idx="151">
                  <c:v>101.88225666206334</c:v>
                </c:pt>
                <c:pt idx="152">
                  <c:v>101.93851976880978</c:v>
                </c:pt>
                <c:pt idx="153">
                  <c:v>101.84645286686104</c:v>
                </c:pt>
                <c:pt idx="154">
                  <c:v>102.01524218710041</c:v>
                </c:pt>
                <c:pt idx="155">
                  <c:v>101.81064907165876</c:v>
                </c:pt>
                <c:pt idx="156">
                  <c:v>101.88737148994937</c:v>
                </c:pt>
                <c:pt idx="157">
                  <c:v>102.02035701498644</c:v>
                </c:pt>
                <c:pt idx="158">
                  <c:v>102.17891667945374</c:v>
                </c:pt>
                <c:pt idx="159">
                  <c:v>102.03570149864458</c:v>
                </c:pt>
                <c:pt idx="160">
                  <c:v>101.94874942458188</c:v>
                </c:pt>
                <c:pt idx="161">
                  <c:v>102.10219426116312</c:v>
                </c:pt>
                <c:pt idx="162">
                  <c:v>102.21472047465603</c:v>
                </c:pt>
                <c:pt idx="163">
                  <c:v>102.1124239169352</c:v>
                </c:pt>
                <c:pt idx="164">
                  <c:v>102.20449081888394</c:v>
                </c:pt>
                <c:pt idx="165">
                  <c:v>102.05616081018873</c:v>
                </c:pt>
                <c:pt idx="166">
                  <c:v>101.99478287555624</c:v>
                </c:pt>
                <c:pt idx="167">
                  <c:v>101.61628561198917</c:v>
                </c:pt>
                <c:pt idx="168">
                  <c:v>101.94874942458188</c:v>
                </c:pt>
                <c:pt idx="169">
                  <c:v>102.01524218710041</c:v>
                </c:pt>
                <c:pt idx="170">
                  <c:v>101.841338038975</c:v>
                </c:pt>
                <c:pt idx="171">
                  <c:v>101.95897908035396</c:v>
                </c:pt>
                <c:pt idx="172">
                  <c:v>101.72881182548208</c:v>
                </c:pt>
                <c:pt idx="173">
                  <c:v>101.87714183417728</c:v>
                </c:pt>
                <c:pt idx="174">
                  <c:v>101.9282901130377</c:v>
                </c:pt>
                <c:pt idx="175">
                  <c:v>100.84394660119686</c:v>
                </c:pt>
                <c:pt idx="176">
                  <c:v>87.289652703186533</c:v>
                </c:pt>
                <c:pt idx="177">
                  <c:v>88.680885888189863</c:v>
                </c:pt>
                <c:pt idx="178">
                  <c:v>90.987673264794637</c:v>
                </c:pt>
                <c:pt idx="179">
                  <c:v>91.591222955347561</c:v>
                </c:pt>
                <c:pt idx="180">
                  <c:v>92.634647844100044</c:v>
                </c:pt>
                <c:pt idx="181">
                  <c:v>92.639762671986091</c:v>
                </c:pt>
                <c:pt idx="182">
                  <c:v>93.80594343000358</c:v>
                </c:pt>
                <c:pt idx="183">
                  <c:v>94.394148636898365</c:v>
                </c:pt>
                <c:pt idx="184">
                  <c:v>94.624315891770252</c:v>
                </c:pt>
                <c:pt idx="185">
                  <c:v>94.624315891770252</c:v>
                </c:pt>
                <c:pt idx="186">
                  <c:v>94.583397268681907</c:v>
                </c:pt>
                <c:pt idx="187">
                  <c:v>95.31481765638587</c:v>
                </c:pt>
                <c:pt idx="188">
                  <c:v>95.529640427599617</c:v>
                </c:pt>
                <c:pt idx="189">
                  <c:v>96.015549076773581</c:v>
                </c:pt>
                <c:pt idx="190">
                  <c:v>96.291749782619817</c:v>
                </c:pt>
                <c:pt idx="191">
                  <c:v>96.73162498081939</c:v>
                </c:pt>
                <c:pt idx="192">
                  <c:v>96.86461050585649</c:v>
                </c:pt>
                <c:pt idx="193">
                  <c:v>94.639660375428363</c:v>
                </c:pt>
                <c:pt idx="194">
                  <c:v>97.125466728044614</c:v>
                </c:pt>
                <c:pt idx="195">
                  <c:v>97.447700884865228</c:v>
                </c:pt>
                <c:pt idx="196">
                  <c:v>97.831312976318358</c:v>
                </c:pt>
                <c:pt idx="197">
                  <c:v>97.601145721446485</c:v>
                </c:pt>
                <c:pt idx="198">
                  <c:v>97.984757812899602</c:v>
                </c:pt>
                <c:pt idx="199">
                  <c:v>97.856887115748563</c:v>
                </c:pt>
                <c:pt idx="200">
                  <c:v>98.214925067771475</c:v>
                </c:pt>
                <c:pt idx="201">
                  <c:v>98.450207150529394</c:v>
                </c:pt>
                <c:pt idx="202">
                  <c:v>98.480896117845646</c:v>
                </c:pt>
                <c:pt idx="203">
                  <c:v>99.104905119942714</c:v>
                </c:pt>
                <c:pt idx="204">
                  <c:v>99.248120300751879</c:v>
                </c:pt>
                <c:pt idx="205">
                  <c:v>99.350416858472727</c:v>
                </c:pt>
                <c:pt idx="206">
                  <c:v>99.248120300751879</c:v>
                </c:pt>
                <c:pt idx="207">
                  <c:v>99.319727891156461</c:v>
                </c:pt>
                <c:pt idx="208">
                  <c:v>99.39645030944709</c:v>
                </c:pt>
                <c:pt idx="209">
                  <c:v>99.764717917242081</c:v>
                </c:pt>
                <c:pt idx="210">
                  <c:v>99.913047925937306</c:v>
                </c:pt>
                <c:pt idx="211">
                  <c:v>100.07160759040458</c:v>
                </c:pt>
                <c:pt idx="212">
                  <c:v>100.13810035292312</c:v>
                </c:pt>
                <c:pt idx="213">
                  <c:v>100.3068896731625</c:v>
                </c:pt>
                <c:pt idx="214">
                  <c:v>100.48079382128792</c:v>
                </c:pt>
                <c:pt idx="215">
                  <c:v>99.892588614393134</c:v>
                </c:pt>
                <c:pt idx="216">
                  <c:v>100.17901897601145</c:v>
                </c:pt>
                <c:pt idx="217">
                  <c:v>100.42964554242751</c:v>
                </c:pt>
                <c:pt idx="218">
                  <c:v>100.68027210884354</c:v>
                </c:pt>
                <c:pt idx="219">
                  <c:v>100.60354969055292</c:v>
                </c:pt>
                <c:pt idx="220">
                  <c:v>100.79279832233645</c:v>
                </c:pt>
                <c:pt idx="221">
                  <c:v>101.08945833972686</c:v>
                </c:pt>
                <c:pt idx="222">
                  <c:v>101.13549179070125</c:v>
                </c:pt>
                <c:pt idx="223">
                  <c:v>101.29916628305457</c:v>
                </c:pt>
                <c:pt idx="224">
                  <c:v>101.36054421768708</c:v>
                </c:pt>
                <c:pt idx="225">
                  <c:v>101.30939593882667</c:v>
                </c:pt>
                <c:pt idx="226">
                  <c:v>101.21221420899187</c:v>
                </c:pt>
                <c:pt idx="227">
                  <c:v>101.39123318500334</c:v>
                </c:pt>
                <c:pt idx="228">
                  <c:v>101.44749629174979</c:v>
                </c:pt>
                <c:pt idx="229">
                  <c:v>101.37588870134519</c:v>
                </c:pt>
                <c:pt idx="230">
                  <c:v>101.74415630914019</c:v>
                </c:pt>
                <c:pt idx="231">
                  <c:v>101.81064907165876</c:v>
                </c:pt>
                <c:pt idx="232">
                  <c:v>101.75950079279832</c:v>
                </c:pt>
                <c:pt idx="233">
                  <c:v>101.98966804767021</c:v>
                </c:pt>
                <c:pt idx="234">
                  <c:v>102.26586875351646</c:v>
                </c:pt>
                <c:pt idx="235">
                  <c:v>102.1738018515677</c:v>
                </c:pt>
                <c:pt idx="236">
                  <c:v>102.23517978620021</c:v>
                </c:pt>
                <c:pt idx="237">
                  <c:v>102.33747634392103</c:v>
                </c:pt>
                <c:pt idx="238">
                  <c:v>102.37328013912332</c:v>
                </c:pt>
                <c:pt idx="239">
                  <c:v>102.43977290164186</c:v>
                </c:pt>
                <c:pt idx="240">
                  <c:v>102.34259117180709</c:v>
                </c:pt>
                <c:pt idx="241">
                  <c:v>102.40396910643956</c:v>
                </c:pt>
                <c:pt idx="242">
                  <c:v>102.47557669684414</c:v>
                </c:pt>
                <c:pt idx="243">
                  <c:v>102.61367704976729</c:v>
                </c:pt>
                <c:pt idx="244">
                  <c:v>102.93079637870186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8D-49A1-B0B9-720F3C8268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75646064"/>
        <c:axId val="575652952"/>
      </c:lineChart>
      <c:catAx>
        <c:axId val="575646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Seasonally Adjusted, Non-Farm, Revised March 2025 with New Benchmarks</a:t>
                </a:r>
              </a:p>
              <a:p>
                <a:pPr>
                  <a:defRPr sz="1000"/>
                </a:pPr>
                <a:r>
                  <a:rPr lang="en-US" sz="1000"/>
                  <a:t>Bureau of Labor Statistics  </a:t>
                </a:r>
              </a:p>
            </c:rich>
          </c:tx>
          <c:layout>
            <c:manualLayout>
              <c:xMode val="edge"/>
              <c:yMode val="edge"/>
              <c:x val="0.28963759926741944"/>
              <c:y val="0.889148629148629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5652952"/>
        <c:crosses val="autoZero"/>
        <c:auto val="1"/>
        <c:lblAlgn val="ctr"/>
        <c:lblOffset val="100"/>
        <c:noMultiLvlLbl val="0"/>
      </c:catAx>
      <c:valAx>
        <c:axId val="575652952"/>
        <c:scaling>
          <c:orientation val="minMax"/>
          <c:min val="85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August 2005=100</a:t>
                </a:r>
              </a:p>
            </c:rich>
          </c:tx>
          <c:layout>
            <c:manualLayout>
              <c:xMode val="edge"/>
              <c:yMode val="edge"/>
              <c:x val="1.5558148580318941E-2"/>
              <c:y val="0.290051927146686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5646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200"/>
              <a:t>Louisiana's Domestic Migration</a:t>
            </a:r>
          </a:p>
          <a:p>
            <a:pPr>
              <a:defRPr sz="1200"/>
            </a:pPr>
            <a:r>
              <a:rPr lang="en-US" sz="1200"/>
              <a:t>2011-2025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Graphics!$B$2</c:f>
              <c:strCache>
                <c:ptCount val="1"/>
                <c:pt idx="0">
                  <c:v>Domestic Migration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Graphics!$A$3:$A$17</c:f>
              <c:strCache>
                <c:ptCount val="15"/>
                <c:pt idx="0">
                  <c:v>Year 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strCache>
            </c:strRef>
          </c:cat>
          <c:val>
            <c:numRef>
              <c:f>Graphics!$B$3:$B$17</c:f>
              <c:numCache>
                <c:formatCode>General</c:formatCode>
                <c:ptCount val="15"/>
                <c:pt idx="0">
                  <c:v>2379</c:v>
                </c:pt>
                <c:pt idx="1">
                  <c:v>-1243</c:v>
                </c:pt>
                <c:pt idx="2">
                  <c:v>-2492</c:v>
                </c:pt>
                <c:pt idx="3">
                  <c:v>-6085</c:v>
                </c:pt>
                <c:pt idx="4">
                  <c:v>-7358</c:v>
                </c:pt>
                <c:pt idx="5">
                  <c:v>-12243</c:v>
                </c:pt>
                <c:pt idx="6">
                  <c:v>-27515</c:v>
                </c:pt>
                <c:pt idx="7">
                  <c:v>-27914</c:v>
                </c:pt>
                <c:pt idx="8">
                  <c:v>-26045</c:v>
                </c:pt>
                <c:pt idx="9">
                  <c:v>-28178.5</c:v>
                </c:pt>
                <c:pt idx="10">
                  <c:v>-30312</c:v>
                </c:pt>
                <c:pt idx="11">
                  <c:v>-46672</c:v>
                </c:pt>
                <c:pt idx="12">
                  <c:v>-29692</c:v>
                </c:pt>
                <c:pt idx="13">
                  <c:v>-17405</c:v>
                </c:pt>
                <c:pt idx="14">
                  <c:v>-14387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7-4779-8F1B-964A583995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47378112"/>
        <c:axId val="1812746112"/>
      </c:barChart>
      <c:catAx>
        <c:axId val="17473781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Source: U.S. Census Bureau</a:t>
                </a:r>
              </a:p>
              <a:p>
                <a:pPr>
                  <a:defRPr/>
                </a:pPr>
                <a:r>
                  <a:rPr lang="en-US"/>
                  <a:t> Estimates are for July 1 of Each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2746112"/>
        <c:crosses val="autoZero"/>
        <c:auto val="1"/>
        <c:lblAlgn val="ctr"/>
        <c:lblOffset val="100"/>
        <c:noMultiLvlLbl val="0"/>
      </c:catAx>
      <c:valAx>
        <c:axId val="1812746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Net Migration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7378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200"/>
              <a:t>Louisiana's Natural Population Increase</a:t>
            </a:r>
          </a:p>
          <a:p>
            <a:pPr>
              <a:defRPr/>
            </a:pPr>
            <a:r>
              <a:rPr lang="en-US" sz="1200"/>
              <a:t>Births-Deaths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Graphics!$A$22:$A$35</c:f>
              <c:strCache>
                <c:ptCount val="14"/>
                <c:pt idx="0">
                  <c:v>Year 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strCache>
            </c:strRef>
          </c:cat>
          <c:val>
            <c:numRef>
              <c:f>Graphics!$B$22:$B$35</c:f>
              <c:numCache>
                <c:formatCode>_(* #,##0_);_(* \(#,##0\);_(* "-"??_);_(@_)</c:formatCode>
                <c:ptCount val="14"/>
                <c:pt idx="0">
                  <c:v>22814</c:v>
                </c:pt>
                <c:pt idx="1">
                  <c:v>21475</c:v>
                </c:pt>
                <c:pt idx="2">
                  <c:v>19701</c:v>
                </c:pt>
                <c:pt idx="3">
                  <c:v>19453</c:v>
                </c:pt>
                <c:pt idx="4">
                  <c:v>20391</c:v>
                </c:pt>
                <c:pt idx="5">
                  <c:v>18540</c:v>
                </c:pt>
                <c:pt idx="6">
                  <c:v>18017</c:v>
                </c:pt>
                <c:pt idx="7">
                  <c:v>14085</c:v>
                </c:pt>
                <c:pt idx="8">
                  <c:v>12155</c:v>
                </c:pt>
                <c:pt idx="9">
                  <c:v>2779.25</c:v>
                </c:pt>
                <c:pt idx="10">
                  <c:v>-1038</c:v>
                </c:pt>
                <c:pt idx="11">
                  <c:v>80.5</c:v>
                </c:pt>
                <c:pt idx="12">
                  <c:v>6115</c:v>
                </c:pt>
                <c:pt idx="13">
                  <c:v>3959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70-407E-B243-698863E8E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25418368"/>
        <c:axId val="825419024"/>
      </c:barChart>
      <c:catAx>
        <c:axId val="8254183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Source: U.S. Census Bureau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5419024"/>
        <c:crosses val="autoZero"/>
        <c:auto val="1"/>
        <c:lblAlgn val="ctr"/>
        <c:lblOffset val="100"/>
        <c:noMultiLvlLbl val="0"/>
      </c:catAx>
      <c:valAx>
        <c:axId val="825419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Net Change Births-Deaths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5418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0.36759</cdr:x>
      <cdr:y>0.48136</cdr:y>
    </cdr:from>
    <cdr:to>
      <cdr:x>0.79842</cdr:x>
      <cdr:y>0.72447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B3DA0F91-29DC-46CF-91E0-639A415C2C2B}"/>
            </a:ext>
          </a:extLst>
        </cdr:cNvPr>
        <cdr:cNvSpPr/>
      </cdr:nvSpPr>
      <cdr:spPr>
        <a:xfrm xmlns:a="http://schemas.openxmlformats.org/drawingml/2006/main">
          <a:off x="1771650" y="1414465"/>
          <a:ext cx="2076450" cy="71437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000"/>
            <a:t>Post-Hurrican</a:t>
          </a:r>
          <a:r>
            <a:rPr lang="en-US" sz="1000" baseline="0"/>
            <a:t>e Katrina Recovery with Peak in 2016.</a:t>
          </a:r>
        </a:p>
        <a:p xmlns:a="http://schemas.openxmlformats.org/drawingml/2006/main">
          <a:r>
            <a:rPr lang="en-US" sz="1000" baseline="0"/>
            <a:t>Start of Population Stagnation Growth in Orleans Parish</a:t>
          </a:r>
          <a:endParaRPr lang="en-US" sz="1000"/>
        </a:p>
      </cdr:txBody>
    </cdr:sp>
  </cdr:relSizeAnchor>
  <cdr:relSizeAnchor xmlns:cdr="http://schemas.openxmlformats.org/drawingml/2006/chartDrawing">
    <cdr:from>
      <cdr:x>0.44664</cdr:x>
      <cdr:y>0.32901</cdr:y>
    </cdr:from>
    <cdr:to>
      <cdr:x>0.51779</cdr:x>
      <cdr:y>0.47164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9E3299A8-2AF7-46D2-B853-C28FBA8D6FC2}"/>
            </a:ext>
          </a:extLst>
        </cdr:cNvPr>
        <cdr:cNvCxnSpPr/>
      </cdr:nvCxnSpPr>
      <cdr:spPr>
        <a:xfrm xmlns:a="http://schemas.openxmlformats.org/drawingml/2006/main" flipH="1" flipV="1">
          <a:off x="2152672" y="966776"/>
          <a:ext cx="342878" cy="419113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0.68774</cdr:x>
      <cdr:y>0.10535</cdr:y>
    </cdr:from>
    <cdr:to>
      <cdr:x>0.97628</cdr:x>
      <cdr:y>0.18963</cdr:y>
    </cdr:to>
    <cdr:sp macro="" textlink="">
      <cdr:nvSpPr>
        <cdr:cNvPr id="7" name="Rectangle 6">
          <a:extLst xmlns:a="http://schemas.openxmlformats.org/drawingml/2006/main">
            <a:ext uri="{FF2B5EF4-FFF2-40B4-BE49-F238E27FC236}">
              <a16:creationId xmlns:a16="http://schemas.microsoft.com/office/drawing/2014/main" id="{FFB72EE2-F842-42B1-9CF3-C5EF7BEBF386}"/>
            </a:ext>
          </a:extLst>
        </cdr:cNvPr>
        <cdr:cNvSpPr/>
      </cdr:nvSpPr>
      <cdr:spPr>
        <a:xfrm xmlns:a="http://schemas.openxmlformats.org/drawingml/2006/main">
          <a:off x="3314689" y="309553"/>
          <a:ext cx="1390662" cy="24765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/>
            <a:t>Economic Stagnation</a:t>
          </a:r>
        </a:p>
      </cdr:txBody>
    </cdr:sp>
  </cdr:relSizeAnchor>
  <cdr:relSizeAnchor xmlns:cdr="http://schemas.openxmlformats.org/drawingml/2006/chartDrawing">
    <cdr:from>
      <cdr:x>0.74308</cdr:x>
      <cdr:y>0.18314</cdr:y>
    </cdr:from>
    <cdr:to>
      <cdr:x>0.81621</cdr:x>
      <cdr:y>0.26742</cdr:y>
    </cdr:to>
    <cdr:cxnSp macro="">
      <cdr:nvCxnSpPr>
        <cdr:cNvPr id="9" name="Straight Arrow Connector 8">
          <a:extLst xmlns:a="http://schemas.openxmlformats.org/drawingml/2006/main">
            <a:ext uri="{FF2B5EF4-FFF2-40B4-BE49-F238E27FC236}">
              <a16:creationId xmlns:a16="http://schemas.microsoft.com/office/drawing/2014/main" id="{4B5B905A-2171-417A-B827-65D49EF810C8}"/>
            </a:ext>
          </a:extLst>
        </cdr:cNvPr>
        <cdr:cNvCxnSpPr/>
      </cdr:nvCxnSpPr>
      <cdr:spPr>
        <a:xfrm xmlns:a="http://schemas.openxmlformats.org/drawingml/2006/main" flipV="1">
          <a:off x="3581400" y="538153"/>
          <a:ext cx="352453" cy="247661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0.36759</cdr:x>
      <cdr:y>0.48136</cdr:y>
    </cdr:from>
    <cdr:to>
      <cdr:x>0.79842</cdr:x>
      <cdr:y>0.68003</cdr:y>
    </cdr:to>
    <cdr:sp macro="" textlink="">
      <cdr:nvSpPr>
        <cdr:cNvPr id="10" name="Rectangle 1">
          <a:extLst xmlns:a="http://schemas.openxmlformats.org/drawingml/2006/main">
            <a:ext uri="{FF2B5EF4-FFF2-40B4-BE49-F238E27FC236}">
              <a16:creationId xmlns:a16="http://schemas.microsoft.com/office/drawing/2014/main" id="{B3DA0F91-29DC-46CF-91E0-639A415C2C2B}"/>
            </a:ext>
          </a:extLst>
        </cdr:cNvPr>
        <cdr:cNvSpPr/>
      </cdr:nvSpPr>
      <cdr:spPr>
        <a:xfrm xmlns:a="http://schemas.openxmlformats.org/drawingml/2006/main">
          <a:off x="1781576" y="2064605"/>
          <a:ext cx="2088077" cy="852133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200" dirty="0"/>
            <a:t>Post-Hurrican</a:t>
          </a:r>
          <a:r>
            <a:rPr lang="en-US" sz="1200" baseline="0" dirty="0"/>
            <a:t>e Katrina Recovery with Peak in 2016.</a:t>
          </a:r>
        </a:p>
        <a:p xmlns:a="http://schemas.openxmlformats.org/drawingml/2006/main">
          <a:r>
            <a:rPr lang="en-US" sz="1200" baseline="0" dirty="0"/>
            <a:t>Start of Population Stagnation Growth in Orleans Parish</a:t>
          </a:r>
          <a:endParaRPr lang="en-US" sz="1200" dirty="0"/>
        </a:p>
      </cdr:txBody>
    </cdr:sp>
  </cdr:relSizeAnchor>
  <cdr:relSizeAnchor xmlns:cdr="http://schemas.openxmlformats.org/drawingml/2006/chartDrawing">
    <cdr:from>
      <cdr:x>0.44664</cdr:x>
      <cdr:y>0.32901</cdr:y>
    </cdr:from>
    <cdr:to>
      <cdr:x>0.51779</cdr:x>
      <cdr:y>0.47164</cdr:y>
    </cdr:to>
    <cdr:cxnSp macro="">
      <cdr:nvCxnSpPr>
        <cdr:cNvPr id="11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9E3299A8-2AF7-46D2-B853-C28FBA8D6FC2}"/>
            </a:ext>
          </a:extLst>
        </cdr:cNvPr>
        <cdr:cNvCxnSpPr/>
      </cdr:nvCxnSpPr>
      <cdr:spPr>
        <a:xfrm xmlns:a="http://schemas.openxmlformats.org/drawingml/2006/main" flipH="1" flipV="1">
          <a:off x="2152672" y="966776"/>
          <a:ext cx="342878" cy="419113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0.68774</cdr:x>
      <cdr:y>0.10535</cdr:y>
    </cdr:from>
    <cdr:to>
      <cdr:x>0.97628</cdr:x>
      <cdr:y>0.18963</cdr:y>
    </cdr:to>
    <cdr:sp macro="" textlink="">
      <cdr:nvSpPr>
        <cdr:cNvPr id="12" name="Rectangle 6">
          <a:extLst xmlns:a="http://schemas.openxmlformats.org/drawingml/2006/main">
            <a:ext uri="{FF2B5EF4-FFF2-40B4-BE49-F238E27FC236}">
              <a16:creationId xmlns:a16="http://schemas.microsoft.com/office/drawing/2014/main" id="{FFB72EE2-F842-42B1-9CF3-C5EF7BEBF386}"/>
            </a:ext>
          </a:extLst>
        </cdr:cNvPr>
        <cdr:cNvSpPr/>
      </cdr:nvSpPr>
      <cdr:spPr>
        <a:xfrm xmlns:a="http://schemas.openxmlformats.org/drawingml/2006/main">
          <a:off x="3314689" y="309553"/>
          <a:ext cx="1390662" cy="24765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/>
            <a:t>Economic Stagnation</a:t>
          </a:r>
        </a:p>
      </cdr:txBody>
    </cdr:sp>
  </cdr:relSizeAnchor>
  <cdr:relSizeAnchor xmlns:cdr="http://schemas.openxmlformats.org/drawingml/2006/chartDrawing">
    <cdr:from>
      <cdr:x>0.74308</cdr:x>
      <cdr:y>0.18314</cdr:y>
    </cdr:from>
    <cdr:to>
      <cdr:x>0.81621</cdr:x>
      <cdr:y>0.26742</cdr:y>
    </cdr:to>
    <cdr:cxnSp macro="">
      <cdr:nvCxnSpPr>
        <cdr:cNvPr id="13" name="Straight Arrow Connector 8">
          <a:extLst xmlns:a="http://schemas.openxmlformats.org/drawingml/2006/main">
            <a:ext uri="{FF2B5EF4-FFF2-40B4-BE49-F238E27FC236}">
              <a16:creationId xmlns:a16="http://schemas.microsoft.com/office/drawing/2014/main" id="{4B5B905A-2171-417A-B827-65D49EF810C8}"/>
            </a:ext>
          </a:extLst>
        </cdr:cNvPr>
        <cdr:cNvCxnSpPr/>
      </cdr:nvCxnSpPr>
      <cdr:spPr>
        <a:xfrm xmlns:a="http://schemas.openxmlformats.org/drawingml/2006/main" flipV="1">
          <a:off x="3581400" y="538153"/>
          <a:ext cx="352453" cy="247661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0.26902</cdr:x>
      <cdr:y>0.4288</cdr:y>
    </cdr:from>
    <cdr:to>
      <cdr:x>0.66519</cdr:x>
      <cdr:y>0.71213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DA687732-EC61-2AA6-E04A-08BD4C3B27D3}"/>
            </a:ext>
          </a:extLst>
        </cdr:cNvPr>
        <cdr:cNvSpPr/>
      </cdr:nvSpPr>
      <cdr:spPr>
        <a:xfrm xmlns:a="http://schemas.openxmlformats.org/drawingml/2006/main">
          <a:off x="1519749" y="1839172"/>
          <a:ext cx="2238117" cy="1215218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200" kern="1200" dirty="0"/>
            <a:t>In December 2025, Louisiana CES job economy recovered to the highest level since the April 2019 job growth peak.  </a:t>
          </a:r>
        </a:p>
        <a:p xmlns:a="http://schemas.openxmlformats.org/drawingml/2006/main">
          <a:r>
            <a:rPr lang="en-US" sz="1200" kern="1200" dirty="0"/>
            <a:t>102.9 index number </a:t>
          </a:r>
        </a:p>
        <a:p xmlns:a="http://schemas.openxmlformats.org/drawingml/2006/main">
          <a:r>
            <a:rPr lang="en-US" sz="1200" kern="1200" dirty="0"/>
            <a:t>August 2005 = 100</a:t>
          </a:r>
        </a:p>
      </cdr:txBody>
    </cdr:sp>
  </cdr:relSizeAnchor>
  <cdr:relSizeAnchor xmlns:cdr="http://schemas.openxmlformats.org/drawingml/2006/chartDrawing">
    <cdr:from>
      <cdr:x>0.46569</cdr:x>
      <cdr:y>0.21927</cdr:y>
    </cdr:from>
    <cdr:to>
      <cdr:x>0.52834</cdr:x>
      <cdr:y>0.4541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DA654CE2-4883-CFEE-3118-9AF4889DA601}"/>
            </a:ext>
          </a:extLst>
        </cdr:cNvPr>
        <cdr:cNvCxnSpPr/>
      </cdr:nvCxnSpPr>
      <cdr:spPr>
        <a:xfrm xmlns:a="http://schemas.openxmlformats.org/drawingml/2006/main" flipV="1">
          <a:off x="2630794" y="940454"/>
          <a:ext cx="353962" cy="1007217"/>
        </a:xfrm>
        <a:prstGeom xmlns:a="http://schemas.openxmlformats.org/drawingml/2006/main" prst="straightConnector1">
          <a:avLst/>
        </a:prstGeom>
        <a:ln xmlns:a="http://schemas.openxmlformats.org/drawingml/2006/main" w="28575">
          <a:tailEnd type="triangle"/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0.24089</cdr:x>
      <cdr:y>0.67496</cdr:y>
    </cdr:from>
    <cdr:to>
      <cdr:x>0.64415</cdr:x>
      <cdr:y>0.85253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1E5ACA19-EC89-4099-DC58-CB88701ACA03}"/>
            </a:ext>
          </a:extLst>
        </cdr:cNvPr>
        <cdr:cNvSpPr/>
      </cdr:nvSpPr>
      <cdr:spPr>
        <a:xfrm xmlns:a="http://schemas.openxmlformats.org/drawingml/2006/main">
          <a:off x="1327353" y="3401075"/>
          <a:ext cx="2222091" cy="894736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b="1" kern="1200" dirty="0"/>
            <a:t>Louisiana’s net-domestic out-migration between 2020 and 2025 was 154,000 individuals</a:t>
          </a:r>
          <a:r>
            <a:rPr lang="en-US" kern="1200" dirty="0"/>
            <a:t>.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484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98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03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3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929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4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705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95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40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49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Monday, February 2,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9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Monday, February 2, 2026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00490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14" r:id="rId4"/>
    <p:sldLayoutId id="2147483715" r:id="rId5"/>
    <p:sldLayoutId id="2147483720" r:id="rId6"/>
    <p:sldLayoutId id="2147483716" r:id="rId7"/>
    <p:sldLayoutId id="2147483717" r:id="rId8"/>
    <p:sldLayoutId id="2147483718" r:id="rId9"/>
    <p:sldLayoutId id="2147483719" r:id="rId10"/>
    <p:sldLayoutId id="214748372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3F794D0-2982-490E-88DA-93D489750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light bulb with business icons">
            <a:extLst>
              <a:ext uri="{FF2B5EF4-FFF2-40B4-BE49-F238E27FC236}">
                <a16:creationId xmlns:a16="http://schemas.microsoft.com/office/drawing/2014/main" id="{FA6F15AA-D2B2-2507-1900-2E14B0BD1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508" b="22221"/>
          <a:stretch/>
        </p:blipFill>
        <p:spPr>
          <a:xfrm>
            <a:off x="-2" y="10"/>
            <a:ext cx="12192002" cy="446103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AFD24A3D-F07A-44A9-BE55-5576292E1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460827"/>
            <a:ext cx="12192003" cy="2397392"/>
          </a:xfrm>
          <a:prstGeom prst="rect">
            <a:avLst/>
          </a:prstGeom>
          <a:gradFill>
            <a:gsLst>
              <a:gs pos="8000">
                <a:schemeClr val="accent6"/>
              </a:gs>
              <a:gs pos="86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441C9-FD2D-4031-B5C5-67478196C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4463553"/>
            <a:ext cx="8153401" cy="2394447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81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BF09AEC-6E6E-418F-9974-8730F1B2B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2944145" y="2710934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0">
                <a:schemeClr val="accent6">
                  <a:alpha val="12000"/>
                </a:schemeClr>
              </a:gs>
              <a:gs pos="100000">
                <a:schemeClr val="accent6">
                  <a:lumMod val="60000"/>
                  <a:lumOff val="40000"/>
                  <a:alpha val="20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9D3989-3E00-4727-914E-959DFE8FA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6701" y="4460827"/>
            <a:ext cx="8115300" cy="1945408"/>
          </a:xfrm>
          <a:prstGeom prst="rect">
            <a:avLst/>
          </a:prstGeom>
          <a:gradFill>
            <a:gsLst>
              <a:gs pos="0">
                <a:schemeClr val="accent6">
                  <a:alpha val="16000"/>
                </a:schemeClr>
              </a:gs>
              <a:gs pos="62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0069B-1ADB-BE63-CC60-EFCB8FB36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3807" y="4611271"/>
            <a:ext cx="9436593" cy="1171556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Louisiana’s Migration and Population Growth Picture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EE4E4F-AFA6-3EB5-A1A5-22A62DEBD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1" y="5970897"/>
            <a:ext cx="9448800" cy="429904"/>
          </a:xfrm>
        </p:spPr>
        <p:txBody>
          <a:bodyPr>
            <a:normAutofit/>
          </a:bodyPr>
          <a:lstStyle/>
          <a:p>
            <a:pPr algn="l"/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006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EDC06C-A374-0E6E-7DBE-A35ACCF2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342946"/>
            <a:ext cx="10789920" cy="1234440"/>
          </a:xfrm>
        </p:spPr>
        <p:txBody>
          <a:bodyPr/>
          <a:lstStyle/>
          <a:p>
            <a:pPr algn="ctr"/>
            <a:r>
              <a:rPr lang="en-US" dirty="0"/>
              <a:t>Relationship between job growth and population growth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C536B3-67FF-B283-AD48-FCE1914B186F}"/>
              </a:ext>
            </a:extLst>
          </p:cNvPr>
          <p:cNvSpPr/>
          <p:nvPr/>
        </p:nvSpPr>
        <p:spPr>
          <a:xfrm>
            <a:off x="8293608" y="3730752"/>
            <a:ext cx="1682496" cy="8503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Highest CES Job Level</a:t>
            </a:r>
          </a:p>
          <a:p>
            <a:pPr algn="ctr"/>
            <a:r>
              <a:rPr lang="en-US" sz="1000" dirty="0"/>
              <a:t>December 2014</a:t>
            </a:r>
          </a:p>
          <a:p>
            <a:pPr algn="ctr"/>
            <a:r>
              <a:rPr lang="en-US" sz="1000" dirty="0"/>
              <a:t>Index = 102.7 </a:t>
            </a:r>
          </a:p>
          <a:p>
            <a:pPr algn="ctr"/>
            <a:r>
              <a:rPr lang="en-US" sz="1000" dirty="0"/>
              <a:t>Base = 100  August 2005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FDB545A-C62B-4881-A6EB-B3AFC8E4D3D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00825453"/>
              </p:ext>
            </p:extLst>
          </p:nvPr>
        </p:nvGraphicFramePr>
        <p:xfrm>
          <a:off x="1371600" y="1783081"/>
          <a:ext cx="4846638" cy="4289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00000-0008-0000-0600-0000060000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49654805"/>
              </p:ext>
            </p:extLst>
          </p:nvPr>
        </p:nvGraphicFramePr>
        <p:xfrm>
          <a:off x="6218238" y="1783081"/>
          <a:ext cx="5649297" cy="4289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3940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28F8F-5708-2A67-B8DC-B6ED4E4E7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673" y="168592"/>
            <a:ext cx="10241280" cy="61721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“</a:t>
            </a:r>
            <a:r>
              <a:rPr lang="en-US" sz="2000" dirty="0"/>
              <a:t>it is </a:t>
            </a:r>
            <a:r>
              <a:rPr lang="en-US" sz="2000"/>
              <a:t>the economy, </a:t>
            </a:r>
            <a:r>
              <a:rPr lang="en-US" sz="2000" dirty="0"/>
              <a:t>stupid:”</a:t>
            </a:r>
            <a:br>
              <a:rPr lang="en-US" sz="2000" dirty="0"/>
            </a:br>
            <a:r>
              <a:rPr lang="en-US" sz="2000" dirty="0"/>
              <a:t>Why the competitive weakness?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FFE27AA-8484-4DE3-93C8-6C00770D9EA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14581154"/>
              </p:ext>
            </p:extLst>
          </p:nvPr>
        </p:nvGraphicFramePr>
        <p:xfrm>
          <a:off x="707923" y="1033273"/>
          <a:ext cx="5510315" cy="5038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3D7B70A9-1026-4D39-92D5-60E6DB31B49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1571458"/>
              </p:ext>
            </p:extLst>
          </p:nvPr>
        </p:nvGraphicFramePr>
        <p:xfrm>
          <a:off x="6341806" y="1033273"/>
          <a:ext cx="5270757" cy="5038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57147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RegularSeedRightStep">
      <a:dk1>
        <a:srgbClr val="000000"/>
      </a:dk1>
      <a:lt1>
        <a:srgbClr val="FFFFFF"/>
      </a:lt1>
      <a:dk2>
        <a:srgbClr val="412724"/>
      </a:dk2>
      <a:lt2>
        <a:srgbClr val="E2E8E4"/>
      </a:lt2>
      <a:accent1>
        <a:srgbClr val="D739AE"/>
      </a:accent1>
      <a:accent2>
        <a:srgbClr val="C5275A"/>
      </a:accent2>
      <a:accent3>
        <a:srgbClr val="D74839"/>
      </a:accent3>
      <a:accent4>
        <a:srgbClr val="C57827"/>
      </a:accent4>
      <a:accent5>
        <a:srgbClr val="B0A72F"/>
      </a:accent5>
      <a:accent6>
        <a:srgbClr val="81B223"/>
      </a:accent6>
      <a:hlink>
        <a:srgbClr val="31944B"/>
      </a:hlink>
      <a:folHlink>
        <a:srgbClr val="7F7F7F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198</Words>
  <Application>Microsoft Office PowerPoint</Application>
  <PresentationFormat>Widescreen</PresentationFormat>
  <Paragraphs>34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Tw Cen MT</vt:lpstr>
      <vt:lpstr>GradientRiseVTI</vt:lpstr>
      <vt:lpstr>Louisiana’s Migration and Population Growth Picture</vt:lpstr>
      <vt:lpstr>Relationship between job growth and population growth</vt:lpstr>
      <vt:lpstr>“it is the economy, stupid:” Why the competitive weakness?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Raymond Brady</dc:creator>
  <cp:lastModifiedBy>Brady, Raymond J</cp:lastModifiedBy>
  <cp:revision>8</cp:revision>
  <dcterms:created xsi:type="dcterms:W3CDTF">2024-06-25T15:28:17Z</dcterms:created>
  <dcterms:modified xsi:type="dcterms:W3CDTF">2026-02-02T18:03:11Z</dcterms:modified>
</cp:coreProperties>
</file>